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6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pos="2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B44636"/>
    <a:srgbClr val="2259A5"/>
    <a:srgbClr val="C2C2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308" y="-96"/>
      </p:cViewPr>
      <p:guideLst>
        <p:guide orient="horz" pos="3226"/>
        <p:guide pos="2145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57FAC-6F4A-42F6-B8B3-6250509EE45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C81B-379C-4696-9B40-40723E03828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C81B-379C-4696-9B40-40723E0382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85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56" b="28551"/>
          <a:stretch/>
        </p:blipFill>
        <p:spPr>
          <a:xfrm>
            <a:off x="2305050" y="-36018"/>
            <a:ext cx="7688269" cy="6894018"/>
          </a:xfrm>
          <a:prstGeom prst="rect">
            <a:avLst/>
          </a:prstGeom>
        </p:spPr>
      </p:pic>
      <p:sp>
        <p:nvSpPr>
          <p:cNvPr id="13" name="object 4"/>
          <p:cNvSpPr/>
          <p:nvPr userDrawn="1"/>
        </p:nvSpPr>
        <p:spPr>
          <a:xfrm>
            <a:off x="398373" y="4597641"/>
            <a:ext cx="9117330" cy="1875155"/>
          </a:xfrm>
          <a:custGeom>
            <a:avLst/>
            <a:gdLst/>
            <a:ahLst/>
            <a:cxnLst/>
            <a:rect l="l" t="t" r="r" b="b"/>
            <a:pathLst>
              <a:path w="9117330" h="1875154">
                <a:moveTo>
                  <a:pt x="0" y="1874901"/>
                </a:moveTo>
                <a:lnTo>
                  <a:pt x="9117279" y="1874901"/>
                </a:lnTo>
                <a:lnTo>
                  <a:pt x="9117279" y="0"/>
                </a:lnTo>
                <a:lnTo>
                  <a:pt x="0" y="0"/>
                </a:lnTo>
                <a:lnTo>
                  <a:pt x="0" y="1874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/>
          <p:cNvSpPr/>
          <p:nvPr/>
        </p:nvSpPr>
        <p:spPr>
          <a:xfrm>
            <a:off x="398373" y="4597641"/>
            <a:ext cx="9117330" cy="1875155"/>
          </a:xfrm>
          <a:custGeom>
            <a:avLst/>
            <a:gdLst/>
            <a:ahLst/>
            <a:cxnLst/>
            <a:rect l="l" t="t" r="r" b="b"/>
            <a:pathLst>
              <a:path w="9117330" h="1875154">
                <a:moveTo>
                  <a:pt x="0" y="1874901"/>
                </a:moveTo>
                <a:lnTo>
                  <a:pt x="9117279" y="1874901"/>
                </a:lnTo>
                <a:lnTo>
                  <a:pt x="9117279" y="0"/>
                </a:lnTo>
                <a:lnTo>
                  <a:pt x="0" y="0"/>
                </a:lnTo>
                <a:lnTo>
                  <a:pt x="0" y="1874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5"/>
          <p:cNvSpPr txBox="1"/>
          <p:nvPr/>
        </p:nvSpPr>
        <p:spPr>
          <a:xfrm>
            <a:off x="662940" y="6117800"/>
            <a:ext cx="10579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2259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titanobel.com</a:t>
            </a:r>
            <a:endParaRPr sz="1200" dirty="0">
              <a:solidFill>
                <a:srgbClr val="2259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7700" y="4818770"/>
            <a:ext cx="8420100" cy="38862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7700" y="5195779"/>
            <a:ext cx="6934199" cy="4267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62940" y="5569164"/>
            <a:ext cx="2760662" cy="225211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rgbClr val="3C3C3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9892" y="5535218"/>
            <a:ext cx="6112764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59892" y="5535218"/>
            <a:ext cx="6112764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98" y="5609201"/>
            <a:ext cx="1728789" cy="689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03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189" y="678952"/>
            <a:ext cx="9001620" cy="316471"/>
          </a:xfrm>
        </p:spPr>
        <p:txBody>
          <a:bodyPr lIns="0" tIns="0" rIns="0" bIns="0"/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2438" y="983672"/>
            <a:ext cx="9001125" cy="2462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61102" y="1427772"/>
            <a:ext cx="4410630" cy="415070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189" y="1333702"/>
            <a:ext cx="8913213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2189" y="1427772"/>
            <a:ext cx="4410630" cy="415070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901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2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" y="578992"/>
            <a:ext cx="9906000" cy="34935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89" y="4878715"/>
            <a:ext cx="9001620" cy="246221"/>
          </a:xfrm>
        </p:spPr>
        <p:txBody>
          <a:bodyPr anchor="b" anchorCtr="0">
            <a:noAutofit/>
          </a:bodyPr>
          <a:lstStyle>
            <a:lvl1pPr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2438" y="5159634"/>
            <a:ext cx="9001125" cy="32316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100" b="1"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01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9825" y="555625"/>
            <a:ext cx="4956175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89" y="3117435"/>
            <a:ext cx="3180011" cy="246221"/>
          </a:xfrm>
        </p:spPr>
        <p:txBody>
          <a:bodyPr anchor="b" anchorCtr="0">
            <a:noAutofit/>
          </a:bodyPr>
          <a:lstStyle>
            <a:lvl1pPr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2439" y="3398354"/>
            <a:ext cx="3179761" cy="32316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spcAft>
                <a:spcPts val="0"/>
              </a:spcAft>
              <a:defRPr sz="2100" b="1"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1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189" y="678952"/>
            <a:ext cx="9001620" cy="316471"/>
          </a:xfrm>
        </p:spPr>
        <p:txBody>
          <a:bodyPr lIns="0" tIns="0" rIns="0" bIns="0">
            <a:noAutofit/>
          </a:bodyPr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2438" y="983672"/>
            <a:ext cx="9001125" cy="24622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08764" y="1736725"/>
            <a:ext cx="8656638" cy="38417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189" y="1333702"/>
            <a:ext cx="8913213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228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189" y="678952"/>
            <a:ext cx="9001620" cy="316471"/>
          </a:xfrm>
        </p:spPr>
        <p:txBody>
          <a:bodyPr lIns="0" tIns="0" rIns="0" bIns="0">
            <a:noAutofit/>
          </a:bodyPr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2438" y="983672"/>
            <a:ext cx="9001125" cy="24622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189" y="1333702"/>
            <a:ext cx="8913213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65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189" y="678952"/>
            <a:ext cx="9001620" cy="316471"/>
          </a:xfrm>
        </p:spPr>
        <p:txBody>
          <a:bodyPr lIns="0" tIns="0" rIns="0" bIns="0"/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2438" y="983672"/>
            <a:ext cx="9001125" cy="2462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08764" y="4667693"/>
            <a:ext cx="2778715" cy="145317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 marL="180975" indent="0">
              <a:spcBef>
                <a:spcPts val="600"/>
              </a:spcBef>
              <a:spcAft>
                <a:spcPts val="0"/>
              </a:spcAft>
              <a:buNone/>
              <a:defRPr sz="1000">
                <a:solidFill>
                  <a:srgbClr val="2259A5"/>
                </a:solidFill>
              </a:defRPr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189" y="1333702"/>
            <a:ext cx="8913213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08764" y="1736725"/>
            <a:ext cx="8656638" cy="38417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54549" y="4667693"/>
            <a:ext cx="2778715" cy="145317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 marL="180975" indent="0">
              <a:spcBef>
                <a:spcPts val="600"/>
              </a:spcBef>
              <a:spcAft>
                <a:spcPts val="0"/>
              </a:spcAft>
              <a:buNone/>
              <a:defRPr sz="1000">
                <a:solidFill>
                  <a:srgbClr val="2259A5"/>
                </a:solidFill>
              </a:defRPr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0334" y="4667693"/>
            <a:ext cx="2778715" cy="145317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/>
            </a:lvl1pPr>
            <a:lvl2pPr marL="180975" indent="0">
              <a:spcBef>
                <a:spcPts val="600"/>
              </a:spcBef>
              <a:spcAft>
                <a:spcPts val="0"/>
              </a:spcAft>
              <a:buNone/>
              <a:defRPr sz="1000">
                <a:solidFill>
                  <a:srgbClr val="2259A5"/>
                </a:solidFill>
              </a:defRPr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610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576008"/>
            <a:ext cx="9900285" cy="5468620"/>
          </a:xfrm>
          <a:custGeom>
            <a:avLst/>
            <a:gdLst/>
            <a:ahLst/>
            <a:cxnLst/>
            <a:rect l="l" t="t" r="r" b="b"/>
            <a:pathLst>
              <a:path w="9900285" h="5468620">
                <a:moveTo>
                  <a:pt x="0" y="5468099"/>
                </a:moveTo>
                <a:lnTo>
                  <a:pt x="9899992" y="5468099"/>
                </a:lnTo>
                <a:lnTo>
                  <a:pt x="9899992" y="0"/>
                </a:lnTo>
                <a:lnTo>
                  <a:pt x="0" y="0"/>
                </a:lnTo>
                <a:lnTo>
                  <a:pt x="0" y="5468099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89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576008"/>
            <a:ext cx="9900285" cy="5468620"/>
          </a:xfrm>
          <a:custGeom>
            <a:avLst/>
            <a:gdLst/>
            <a:ahLst/>
            <a:cxnLst/>
            <a:rect l="l" t="t" r="r" b="b"/>
            <a:pathLst>
              <a:path w="9900285" h="5468620">
                <a:moveTo>
                  <a:pt x="0" y="5468099"/>
                </a:moveTo>
                <a:lnTo>
                  <a:pt x="9899992" y="5468099"/>
                </a:lnTo>
                <a:lnTo>
                  <a:pt x="9899992" y="0"/>
                </a:lnTo>
                <a:lnTo>
                  <a:pt x="0" y="0"/>
                </a:lnTo>
                <a:lnTo>
                  <a:pt x="0" y="5468099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172369" y="1270000"/>
            <a:ext cx="7561263" cy="4243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18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189" y="678952"/>
            <a:ext cx="9001620" cy="316471"/>
          </a:xfrm>
        </p:spPr>
        <p:txBody>
          <a:bodyPr lIns="0" tIns="0" rIns="0" bIns="0"/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2438" y="983672"/>
            <a:ext cx="9001125" cy="2462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259A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61102" y="1427772"/>
            <a:ext cx="4410630" cy="415070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189" y="1333702"/>
            <a:ext cx="8913213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2188" y="1415404"/>
            <a:ext cx="4485875" cy="4211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47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360" y="686609"/>
            <a:ext cx="9001620" cy="523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100" b="1" i="0">
                <a:solidFill>
                  <a:srgbClr val="2158A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2189" y="6224679"/>
            <a:ext cx="7529761" cy="0"/>
          </a:xfrm>
          <a:prstGeom prst="line">
            <a:avLst/>
          </a:prstGeom>
          <a:ln w="9525">
            <a:solidFill>
              <a:srgbClr val="C2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66360" y="6254992"/>
            <a:ext cx="236109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900" dirty="0" smtClean="0">
                <a:solidFill>
                  <a:srgbClr val="3C3C3C"/>
                </a:solidFill>
              </a:rPr>
              <a:t>Le</a:t>
            </a:r>
            <a:endParaRPr lang="en-US" sz="900" dirty="0">
              <a:solidFill>
                <a:srgbClr val="3C3C3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02080" y="6254992"/>
            <a:ext cx="108115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3C3C3C"/>
                </a:solidFill>
              </a:defRPr>
            </a:lvl1pPr>
          </a:lstStyle>
          <a:p>
            <a:pPr lvl="0"/>
            <a:r>
              <a:rPr lang="fr-FR" noProof="0" dirty="0" smtClean="0"/>
              <a:t>P </a:t>
            </a:r>
            <a:fld id="{2E997FAD-17BD-C54D-93FE-DA7D4A487AFB}" type="slidenum">
              <a:rPr lang="fr-FR" noProof="0" smtClean="0"/>
              <a:pPr lvl="0"/>
              <a:t>‹N°›</a:t>
            </a:fld>
            <a:endParaRPr lang="fr-FR" noProof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76067" y="6254992"/>
            <a:ext cx="509247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900" smtClean="0">
                <a:solidFill>
                  <a:srgbClr val="3C3C3C"/>
                </a:solidFill>
              </a:defRPr>
            </a:lvl1pPr>
          </a:lstStyle>
          <a:p>
            <a:r>
              <a:rPr lang="fr-FR" dirty="0" smtClean="0"/>
              <a:t>20/04/2016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54" y="6127833"/>
            <a:ext cx="1085090" cy="432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2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68" r:id="rId4"/>
    <p:sldLayoutId id="2147483675" r:id="rId5"/>
    <p:sldLayoutId id="2147483676" r:id="rId6"/>
    <p:sldLayoutId id="2147483677" r:id="rId7"/>
    <p:sldLayoutId id="2147483679" r:id="rId8"/>
    <p:sldLayoutId id="2147483674" r:id="rId9"/>
    <p:sldLayoutId id="2147483678" r:id="rId10"/>
    <p:sldLayoutId id="2147483671" r:id="rId11"/>
  </p:sldLayoutIdLst>
  <p:hf sldNum="0"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spcAft>
          <a:spcPts val="600"/>
        </a:spcAft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531813" indent="-192088" eaLnBrk="1" hangingPunct="1">
        <a:spcAft>
          <a:spcPts val="600"/>
        </a:spcAft>
        <a:buFont typeface="Arial" panose="020B0604020202020204" pitchFamily="34" charset="0"/>
        <a:buChar char="•"/>
        <a:defRPr lang="en-US" sz="1400" dirty="0" smtClean="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eaLnBrk="1" hangingPunct="1">
        <a:buFont typeface="+mj-lt"/>
        <a:buAutoNum type="arabicPeriod"/>
        <a:defRPr sz="1200">
          <a:solidFill>
            <a:srgbClr val="B44636"/>
          </a:solidFill>
          <a:latin typeface="+mn-lt"/>
          <a:ea typeface="+mn-ea"/>
          <a:cs typeface="+mn-cs"/>
        </a:defRPr>
      </a:lvl3pPr>
      <a:lvl4pPr marL="1600200" indent="-228600" eaLnBrk="1" hangingPunct="1">
        <a:buFont typeface="+mj-lt"/>
        <a:buAutoNum type="alphaLcParenR"/>
        <a:defRPr sz="10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eaLnBrk="1" hangingPunct="1">
        <a:buFont typeface="+mj-lt"/>
        <a:buAutoNum type="alphaLcParenR"/>
        <a:defRPr sz="1000">
          <a:solidFill>
            <a:srgbClr val="3C3C3C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0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TITANOBEL – dépôt de Saint-Maur</a:t>
            </a:r>
            <a:endParaRPr lang="en-US" dirty="0"/>
          </a:p>
        </p:txBody>
      </p:sp>
      <p:sp>
        <p:nvSpPr>
          <p:cNvPr id="110" name="Subtitle 109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da-DK" dirty="0" smtClean="0"/>
              <a:t>Réunion CSS du 14 juin 2016</a:t>
            </a:r>
            <a:endParaRPr lang="da-DK" dirty="0"/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000" dirty="0" smtClean="0"/>
              <a:t>Le 20/04/2016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fr-FR" sz="2400" b="1" u="sng" dirty="0" smtClean="0">
                <a:latin typeface="Arial" charset="0"/>
                <a:cs typeface="Arial" charset="0"/>
              </a:rPr>
              <a:t>Contrôle du SGS</a:t>
            </a:r>
            <a:r>
              <a:rPr lang="fr-FR" sz="2400" b="1" dirty="0" smtClean="0">
                <a:latin typeface="Arial" charset="0"/>
                <a:cs typeface="Arial" charset="0"/>
              </a:rPr>
              <a:t>: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endParaRPr lang="fr-FR" sz="2400" b="1" dirty="0" smtClean="0">
              <a:latin typeface="Arial" charset="0"/>
              <a:cs typeface="Arial" charset="0"/>
            </a:endParaRPr>
          </a:p>
          <a:p>
            <a:pPr marL="633413" lvl="1" indent="-338138"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633413" lvl="1" indent="-338138" algn="just">
              <a:buFont typeface="Wingdings" pitchFamily="2" charset="2"/>
              <a:buChar char="Ø"/>
            </a:pPr>
            <a:endParaRPr lang="fr-FR" sz="24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b="1" u="sng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INCIDENTS/ACCIDENTS: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265113" algn="r"/>
              </a:tabLst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FontTx/>
              <a:buChar char="-"/>
              <a:tabLst>
                <a:tab pos="265113" algn="r"/>
              </a:tabLst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Conformément aux dispositions prévues dans le SGS, et dans le cadre de la communication sur le retour d’expérience, le personnel du site de Saint-Maur a été informé des accidents et incidents survenus dans l’ensemble de TITANOBEL :</a:t>
            </a:r>
          </a:p>
          <a:p>
            <a:pPr marL="176213" lvl="1"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176213" lvl="1"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1.3. </a:t>
            </a:r>
            <a:r>
              <a:rPr lang="fr-FR" u="sng" dirty="0" smtClean="0"/>
              <a:t>Comptes-rendus des incidents transport et exercices d’alerte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2400" b="1" u="sng" dirty="0" smtClean="0">
                <a:latin typeface="Arial" charset="0"/>
                <a:cs typeface="Arial" charset="0"/>
              </a:rPr>
              <a:t>Incidents transport</a:t>
            </a:r>
            <a:r>
              <a:rPr lang="fr-FR" sz="2400" b="1" dirty="0" smtClean="0">
                <a:latin typeface="Arial" charset="0"/>
                <a:cs typeface="Arial" charset="0"/>
              </a:rPr>
              <a:t> : </a:t>
            </a:r>
          </a:p>
          <a:p>
            <a:pPr marL="514350" lvl="1" indent="-514350"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514350" lvl="1" indent="-514350"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263525" indent="-263525"/>
            <a:r>
              <a:rPr lang="fr-FR" sz="2400" b="1" u="sng" dirty="0" smtClean="0">
                <a:latin typeface="Arial" charset="0"/>
                <a:cs typeface="Arial" charset="0"/>
              </a:rPr>
              <a:t>Exercices d’alerte:</a:t>
            </a:r>
          </a:p>
          <a:p>
            <a:pPr marL="263525" indent="-263525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263525" indent="-263525"/>
            <a:endParaRPr lang="fr-FR" sz="2400" dirty="0" smtClean="0">
              <a:latin typeface="Arial" charset="0"/>
              <a:cs typeface="Arial" charset="0"/>
            </a:endParaRPr>
          </a:p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30832"/>
          </a:xfrm>
        </p:spPr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1.4. </a:t>
            </a:r>
            <a:r>
              <a:rPr lang="fr-FR" u="sng" dirty="0" smtClean="0"/>
              <a:t>Programme pluriannuel d’objectifs de réduction des risques</a:t>
            </a:r>
            <a:endParaRPr lang="fr-FR" u="sng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fr-FR" sz="2400" b="1" u="sng" dirty="0" smtClean="0">
                <a:latin typeface="Arial" charset="0"/>
                <a:cs typeface="Arial" charset="0"/>
              </a:rPr>
              <a:t>Réalisé en 2015: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fr-FR" sz="2400" b="1" u="sng" dirty="0" smtClean="0">
                <a:latin typeface="Arial" charset="0"/>
                <a:cs typeface="Arial" charset="0"/>
              </a:rPr>
              <a:t>Objectifs pour l’année 2016</a:t>
            </a:r>
            <a:r>
              <a:rPr lang="fr-FR" sz="2400" b="1" dirty="0" smtClean="0">
                <a:latin typeface="Arial" charset="0"/>
                <a:cs typeface="Arial" charset="0"/>
              </a:rPr>
              <a:t> :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1.5. </a:t>
            </a:r>
            <a:r>
              <a:rPr lang="fr-FR" u="sng" dirty="0" smtClean="0"/>
              <a:t>Mention des décisions individuelles visant les installations</a:t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endParaRPr lang="fr-FR" u="sng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NEANT</a:t>
            </a: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2. Modification (s) de l’installation envisagée (s)</a:t>
            </a:r>
            <a:br>
              <a:rPr lang="fr-FR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Néant</a:t>
            </a: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3. Modification du Plan d’Opération Interne</a:t>
            </a:r>
            <a:endParaRPr lang="fr-FR" sz="2400" b="1" u="sng" dirty="0">
              <a:latin typeface="Arial" charset="0"/>
              <a:cs typeface="Arial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42950" y="2780928"/>
            <a:ext cx="8420100" cy="331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4. Rapport environnemental de la société lorsqu’il existe</a:t>
            </a:r>
            <a:endParaRPr lang="fr-FR" sz="2400" b="1" u="sng" dirty="0">
              <a:latin typeface="Arial" charset="0"/>
              <a:cs typeface="Arial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42950" y="2780928"/>
            <a:ext cx="8420100" cy="331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Pas de rapport environnemental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18474" y="2204864"/>
            <a:ext cx="8832916" cy="1728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i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NOUS VOUS REMERCIONS DE VOTRE ATTENTION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TITANOBEL – dépôt de Saint-Maur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400" b="1" u="sng" dirty="0" smtClean="0"/>
              <a:t>Information de la CSS </a:t>
            </a:r>
            <a:r>
              <a:rPr lang="fr-FR" sz="2400" b="1" dirty="0" smtClean="0"/>
              <a:t>(conformément à l’article D.125-31 du Code de l’environnement) </a:t>
            </a:r>
          </a:p>
          <a:p>
            <a:pPr marL="514350" indent="-514350" algn="l">
              <a:buFont typeface="+mj-lt"/>
              <a:buAutoNum type="arabicPeriod"/>
              <a:defRPr/>
            </a:pPr>
            <a:endParaRPr lang="fr-FR" sz="2400" b="1" dirty="0" smtClean="0">
              <a:solidFill>
                <a:schemeClr val="accent2"/>
              </a:solidFill>
              <a:cs typeface="Arial" charset="0"/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tx1"/>
                </a:solidFill>
                <a:cs typeface="Arial" charset="0"/>
              </a:rPr>
              <a:t>Bilans annuels d’exploitation du site (2015)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tx1"/>
                </a:solidFill>
                <a:cs typeface="Arial" charset="0"/>
              </a:rPr>
              <a:t>Modification (s) de l’installation envisagée (s)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tx1"/>
                </a:solidFill>
                <a:cs typeface="Arial" charset="0"/>
              </a:rPr>
              <a:t>Modification (s) du Plan d’Opération Interne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tx1"/>
                </a:solidFill>
                <a:cs typeface="Arial" charset="0"/>
              </a:rPr>
              <a:t>Rapport environnemental de la société lorsqu’il existe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1038" y="6254992"/>
            <a:ext cx="721042" cy="246221"/>
          </a:xfrm>
        </p:spPr>
        <p:txBody>
          <a:bodyPr/>
          <a:lstStyle/>
          <a:p>
            <a:r>
              <a:rPr lang="fr-FR" sz="1000" dirty="0" smtClean="0"/>
              <a:t>20/04/2016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708764" y="1036320"/>
            <a:ext cx="8656638" cy="4542155"/>
          </a:xfrm>
        </p:spPr>
        <p:txBody>
          <a:bodyPr/>
          <a:lstStyle/>
          <a:p>
            <a:r>
              <a:rPr lang="fr-FR" b="1" u="sng" dirty="0" smtClean="0"/>
              <a:t>Préambule</a:t>
            </a:r>
            <a:r>
              <a:rPr lang="fr-FR" sz="2000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fr-FR" sz="2000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fr-FR" dirty="0" smtClean="0"/>
              <a:t>Depuis le 1er janvier 2013, redéploiement du réseau commercial en 4 régions avec intégration de la filiale de forage – minage SOFITER dans le réseau TITANOBEL (le dépôt de </a:t>
            </a:r>
            <a:r>
              <a:rPr lang="fr-FR" dirty="0" smtClean="0"/>
              <a:t>Saint-Maur </a:t>
            </a:r>
            <a:r>
              <a:rPr lang="fr-FR" dirty="0" smtClean="0"/>
              <a:t>est rattaché à la région Ouest de TITANOBEL/SOFITER).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2438" y="670561"/>
            <a:ext cx="9001125" cy="350520"/>
          </a:xfrm>
        </p:spPr>
        <p:txBody>
          <a:bodyPr/>
          <a:lstStyle/>
          <a:p>
            <a:r>
              <a:rPr lang="da-DK" dirty="0" smtClean="0"/>
              <a:t>Réunion CSS du14/06/2016</a:t>
            </a:r>
            <a:endParaRPr lang="en-US" dirty="0" smtClean="0"/>
          </a:p>
          <a:p>
            <a:endParaRPr lang="fr-FR" dirty="0"/>
          </a:p>
        </p:txBody>
      </p:sp>
      <p:pic>
        <p:nvPicPr>
          <p:cNvPr id="6" name="Image 5" descr="K:\0 - Commun Groupe\04 - Reseau commercial\02 - Direction technique\02 - Bases de données\01 - Bibliotheque multimedia\Images\01 - Charte graphique\02 - Carte\20130930 - Reseau commercial - Carte seule.jpg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4096" y="1905000"/>
            <a:ext cx="4222423" cy="419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4097" y="1413568"/>
            <a:ext cx="8420100" cy="10801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Bilans annuels d’exploitation du site (2015)</a:t>
            </a:r>
            <a:endParaRPr kumimoji="0" lang="fr-FR" sz="24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2042160"/>
            <a:ext cx="8420100" cy="36118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1.1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Activité du site de Saint-Maur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1.2 Bilans annuels du SGS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1.3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Compte rendu des incidents, accidents et exercices d’alerte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1.4. Programme pluriannuel d’objectifs de réduction de risques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1.5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Mention des décisions individuelles visant les installations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TITANOBEL – dépôt de Saint-Maur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mtClean="0"/>
              <a:t>1.1 Activité du site de Saint-Maur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751308"/>
            <a:ext cx="8420100" cy="434469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FR" sz="2400" b="1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1891" y="1627321"/>
            <a:ext cx="8012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514350" indent="-51435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fr-FR" sz="2000" b="1" dirty="0" smtClean="0">
              <a:latin typeface="Arial" charset="0"/>
              <a:cs typeface="Arial" charset="0"/>
            </a:endParaRPr>
          </a:p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endParaRPr lang="fr-FR" sz="2000" b="1" dirty="0" smtClean="0">
              <a:latin typeface="Arial" charset="0"/>
              <a:cs typeface="Arial" charset="0"/>
            </a:endParaRPr>
          </a:p>
          <a:p>
            <a:pPr marL="514350" lvl="0" indent="-51435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fr-FR" sz="20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fr-FR" sz="2000" b="1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339" y="1492572"/>
            <a:ext cx="8946037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2400" b="1" u="sng" dirty="0" smtClean="0">
                <a:latin typeface="Arial" charset="0"/>
                <a:cs typeface="Arial" charset="0"/>
              </a:rPr>
              <a:t>Maitrise des procédés et d’exploitation </a:t>
            </a:r>
            <a:r>
              <a:rPr lang="fr-FR" sz="2400" dirty="0" smtClean="0">
                <a:latin typeface="Arial" charset="0"/>
                <a:cs typeface="Arial" charset="0"/>
              </a:rPr>
              <a:t>:</a:t>
            </a:r>
          </a:p>
          <a:p>
            <a:pPr marL="633413" lvl="1" indent="-338138" algn="just"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  <a:cs typeface="Arial" charset="0"/>
              </a:rPr>
              <a:t>respect de la zone coupe-feu et débroussaillage du site,</a:t>
            </a:r>
          </a:p>
          <a:p>
            <a:pPr marL="633413" lvl="1" indent="-338138" algn="just"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  <a:cs typeface="Arial" charset="0"/>
              </a:rPr>
              <a:t>ensemble des contrôles règlementaires réalisés : vérifications périodiques des moyens de lutte contre l’incendie, des installations électriques, des portails électriques, des dispositifs de protection contre la foudre,…</a:t>
            </a:r>
          </a:p>
          <a:p>
            <a:pPr marL="633413" lvl="1" indent="-338138" algn="just"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  <a:cs typeface="Arial" charset="0"/>
              </a:rPr>
              <a:t>contrôle permanent du respect du timbrage des dépôts d’explosifs et détonateurs et de l’intégrité des emballages,</a:t>
            </a:r>
          </a:p>
          <a:p>
            <a:pPr marL="633413" lvl="1" indent="-338138" algn="just"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  <a:cs typeface="Arial" charset="0"/>
              </a:rPr>
              <a:t>maintenance des installations fixes et des camions de distribution.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708764" y="1518834"/>
            <a:ext cx="8656638" cy="4533174"/>
          </a:xfrm>
        </p:spPr>
        <p:txBody>
          <a:bodyPr/>
          <a:lstStyle/>
          <a:p>
            <a:pPr marL="514350" indent="-514350" algn="l">
              <a:spcBef>
                <a:spcPts val="200"/>
              </a:spcBef>
              <a:spcAft>
                <a:spcPts val="200"/>
              </a:spcAft>
            </a:pPr>
            <a:r>
              <a:rPr lang="fr-FR" sz="24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Formations et recyclages</a:t>
            </a:r>
            <a:r>
              <a:rPr lang="fr-FR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conduits en 2015 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marL="633413" lvl="1" indent="-338138" algn="l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RESTREINTE</a:t>
            </a:r>
          </a:p>
          <a:p>
            <a:pPr marL="633413" lvl="1" indent="-338138" algn="l">
              <a:buNone/>
            </a:pPr>
            <a:endParaRPr lang="fr-FR" sz="2000" b="1" dirty="0" smtClean="0">
              <a:latin typeface="Arial" charset="0"/>
              <a:cs typeface="Arial" charset="0"/>
            </a:endParaRPr>
          </a:p>
          <a:p>
            <a:pPr marL="633413" lvl="1" indent="-338138" algn="l">
              <a:buFont typeface="Wingdings" pitchFamily="2" charset="2"/>
              <a:buChar char="Ø"/>
            </a:pPr>
            <a:endParaRPr lang="fr-FR" sz="2000" b="1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602528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CSS du 14/06/2016 du dépôt de Saint-Maur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20/04/2016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4097" y="1442301"/>
            <a:ext cx="8420100" cy="515584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1.2. </a:t>
            </a:r>
            <a:r>
              <a:rPr lang="fr-FR" u="sng" dirty="0" smtClean="0"/>
              <a:t>Bilans annuels du SGS</a:t>
            </a:r>
            <a:endParaRPr lang="fr-FR" u="sng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Réunion CSS du 14/06/2016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42950" y="1489435"/>
            <a:ext cx="8420100" cy="4606565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endParaRPr lang="fr-FR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206" y="1508288"/>
            <a:ext cx="9049732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200"/>
              </a:spcBef>
              <a:spcAft>
                <a:spcPts val="200"/>
              </a:spcAft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Quatre </a:t>
            </a:r>
            <a:r>
              <a:rPr lang="fr-FR" sz="2400" b="1" u="sng" dirty="0" smtClean="0">
                <a:latin typeface="Arial" charset="0"/>
                <a:cs typeface="Arial" charset="0"/>
              </a:rPr>
              <a:t>réunions internes de formation continue à la sécurité</a:t>
            </a:r>
            <a:r>
              <a:rPr lang="fr-FR" sz="2400" dirty="0" smtClean="0">
                <a:latin typeface="Arial" charset="0"/>
                <a:cs typeface="Arial" charset="0"/>
              </a:rPr>
              <a:t> ont été conduites en 2015 </a:t>
            </a:r>
            <a:r>
              <a:rPr lang="fr-FR" sz="2400" dirty="0" smtClean="0">
                <a:latin typeface="Arial" charset="0"/>
                <a:cs typeface="Arial" charset="0"/>
              </a:rPr>
              <a:t>(selon l’article R. 4462-28 du Code du travail) au </a:t>
            </a:r>
            <a:r>
              <a:rPr lang="fr-FR" sz="2400" dirty="0" smtClean="0">
                <a:latin typeface="Arial" charset="0"/>
                <a:cs typeface="Arial" charset="0"/>
              </a:rPr>
              <a:t>cours desquelles ont été abordés :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sensibilisation à la sécurité au travail et au port des EPI, 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bonnes pratiques de prévention des accidents majeurs, 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rappel des consignes de sécurité du site, 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commentaires sur les résultats sécurité et les fiches de dysfonctionnement,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commentaires sur les plans de prévention sur site client,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rappel des procédures sûreté (sur site, route et en clientèle),</a:t>
            </a:r>
          </a:p>
          <a:p>
            <a:pPr marL="633413" lvl="1" indent="-338138">
              <a:buFont typeface="Wingdings" pitchFamily="2" charset="2"/>
              <a:buChar char="Ø"/>
              <a:tabLst>
                <a:tab pos="265113" algn="r"/>
              </a:tabLst>
              <a:defRPr/>
            </a:pPr>
            <a:r>
              <a:rPr lang="fr-FR" sz="2400" dirty="0" smtClean="0">
                <a:latin typeface="Arial" charset="0"/>
                <a:cs typeface="Arial" charset="0"/>
              </a:rPr>
              <a:t>commentaires sur le retour d’expérience interne et externe,…</a:t>
            </a:r>
            <a:endParaRPr lang="fr-F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obel">
  <a:themeElements>
    <a:clrScheme name="Titanobel">
      <a:dk1>
        <a:srgbClr val="3C3C3C"/>
      </a:dk1>
      <a:lt1>
        <a:sysClr val="window" lastClr="FFFFFF"/>
      </a:lt1>
      <a:dk2>
        <a:srgbClr val="2259A5"/>
      </a:dk2>
      <a:lt2>
        <a:srgbClr val="EEECE1"/>
      </a:lt2>
      <a:accent1>
        <a:srgbClr val="2259A5"/>
      </a:accent1>
      <a:accent2>
        <a:srgbClr val="B44636"/>
      </a:accent2>
      <a:accent3>
        <a:srgbClr val="90B6E8"/>
      </a:accent3>
      <a:accent4>
        <a:srgbClr val="6A9DE0"/>
      </a:accent4>
      <a:accent5>
        <a:srgbClr val="2C74D4"/>
      </a:accent5>
      <a:accent6>
        <a:srgbClr val="4483D8"/>
      </a:accent6>
      <a:hlink>
        <a:srgbClr val="2259A5"/>
      </a:hlink>
      <a:folHlink>
        <a:srgbClr val="B44636"/>
      </a:folHlink>
    </a:clrScheme>
    <a:fontScheme name="Titanob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1200" dirty="0" smtClean="0">
            <a:solidFill>
              <a:srgbClr val="3C3C3C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itanobel" id="{81711CD0-8D1C-49BC-A68B-E431A528AA4E}" vid="{119D4EEF-A893-4E57-8C31-9A328D8CE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Titanobel</Template>
  <TotalTime>1024</TotalTime>
  <Words>770</Words>
  <Application>Microsoft Office PowerPoint</Application>
  <PresentationFormat>Format A4 (210 x 297 mm)</PresentationFormat>
  <Paragraphs>213</Paragraphs>
  <Slides>19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Titanobel</vt:lpstr>
      <vt:lpstr>TITANOBEL – dépôt de Saint-Maur</vt:lpstr>
      <vt:lpstr>TITANOBEL – dépôt de Saint-Maur</vt:lpstr>
      <vt:lpstr>Diapositive 3</vt:lpstr>
      <vt:lpstr>TITANOBEL – dépôt de Saint-Maur</vt:lpstr>
      <vt:lpstr>1.1 Activité du site de Saint-Maur</vt:lpstr>
      <vt:lpstr>1.2. Bilans annuels du SGS</vt:lpstr>
      <vt:lpstr>1.2. Bilans annuels du SGS</vt:lpstr>
      <vt:lpstr>1.2. Bilans annuels du SGS</vt:lpstr>
      <vt:lpstr>1.2. Bilans annuels du SGS</vt:lpstr>
      <vt:lpstr>1.2. Bilans annuels du SGS</vt:lpstr>
      <vt:lpstr>1.2. Bilans annuels du SGS</vt:lpstr>
      <vt:lpstr>1.2. Bilans annuels du SGS</vt:lpstr>
      <vt:lpstr>1.3. Comptes-rendus des incidents transport et exercices d’alerte</vt:lpstr>
      <vt:lpstr>1.4. Programme pluriannuel d’objectifs de réduction des risques</vt:lpstr>
      <vt:lpstr>1.5. Mention des décisions individuelles visant les installations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titanobel-ppt-debrief3</dc:title>
  <dc:creator>Design &amp; Créations</dc:creator>
  <cp:lastModifiedBy>cgrignac</cp:lastModifiedBy>
  <cp:revision>152</cp:revision>
  <dcterms:created xsi:type="dcterms:W3CDTF">2015-07-24T17:47:37Z</dcterms:created>
  <dcterms:modified xsi:type="dcterms:W3CDTF">2016-04-20T06:27:57Z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2015-07-20T00:00:00Z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2015-07-24T00:00:00Z</vt:filetime>
  </property>
</Properties>
</file>