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_rels/slideLayout3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slides/slide26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_rels/slide1.xml.rels" ContentType="application/vnd.openxmlformats-package.relationships+xml"/>
  <Override PartName="/ppt/slides/_rels/slide22.xml.rels" ContentType="application/vnd.openxmlformats-package.relationships+xml"/>
  <Override PartName="/ppt/slides/_rels/slide2.xml.rels" ContentType="application/vnd.openxmlformats-package.relationships+xml"/>
  <Override PartName="/ppt/slides/_rels/slide20.xml.rels" ContentType="application/vnd.openxmlformats-package.relationships+xml"/>
  <Override PartName="/ppt/slides/_rels/slide3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23.xml.rels" ContentType="application/vnd.openxmlformats-package.relationships+xml"/>
  <Override PartName="/ppt/slides/_rels/slide6.xml.rels" ContentType="application/vnd.openxmlformats-package.relationships+xml"/>
  <Override PartName="/ppt/slides/_rels/slide24.xml.rels" ContentType="application/vnd.openxmlformats-package.relationships+xml"/>
  <Override PartName="/ppt/slides/_rels/slide7.xml.rels" ContentType="application/vnd.openxmlformats-package.relationships+xml"/>
  <Override PartName="/ppt/slides/_rels/slide25.xml.rels" ContentType="application/vnd.openxmlformats-package.relationships+xml"/>
  <Override PartName="/ppt/slides/_rels/slide8.xml.rels" ContentType="application/vnd.openxmlformats-package.relationships+xml"/>
  <Override PartName="/ppt/slides/_rels/slide26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7.xml.rels" ContentType="application/vnd.openxmlformats-package.relationships+xml"/>
  <Override PartName="/ppt/slides/_rels/slide28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  <Override PartName="/ppt/slides/_rels/slide31.xml.rels" ContentType="application/vnd.openxmlformats-package.relationships+xml"/>
  <Override PartName="/ppt/slides/_rels/slide32.xml.rels" ContentType="application/vnd.openxmlformats-package.relationships+xml"/>
  <Override PartName="/ppt/slides/_rels/slide33.xml.rels" ContentType="application/vnd.openxmlformats-package.relationships+xml"/>
  <Override PartName="/ppt/media/image50.wmf" ContentType="image/x-wmf"/>
  <Override PartName="/ppt/media/image1.jpeg" ContentType="image/jpeg"/>
  <Override PartName="/ppt/media/image2.jpeg" ContentType="image/jpeg"/>
  <Override PartName="/ppt/media/image23.jpeg" ContentType="image/jpeg"/>
  <Override PartName="/ppt/media/image8.png" ContentType="image/png"/>
  <Override PartName="/ppt/media/image48.png" ContentType="image/png"/>
  <Override PartName="/ppt/media/image3.jpeg" ContentType="image/jpeg"/>
  <Override PartName="/ppt/media/image4.jpeg" ContentType="image/jpeg"/>
  <Override PartName="/ppt/media/image7.png" ContentType="image/png"/>
  <Override PartName="/ppt/media/image5.jpeg" ContentType="image/jpeg"/>
  <Override PartName="/ppt/media/image11.png" ContentType="image/png"/>
  <Override PartName="/ppt/media/image6.jpeg" ContentType="image/jpeg"/>
  <Override PartName="/ppt/media/image9.png" ContentType="image/png"/>
  <Override PartName="/ppt/media/image10.jpeg" ContentType="image/jpeg"/>
  <Override PartName="/ppt/media/image12.png" ContentType="image/png"/>
  <Override PartName="/ppt/media/image18.jpeg" ContentType="image/jpeg"/>
  <Override PartName="/ppt/media/image13.png" ContentType="image/png"/>
  <Override PartName="/ppt/media/image46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9.jpeg" ContentType="image/jpeg"/>
  <Override PartName="/ppt/media/image20.png" ContentType="image/png"/>
  <Override PartName="/ppt/media/image21.jpeg" ContentType="image/jpeg"/>
  <Override PartName="/ppt/media/image22.jpeg" ContentType="image/jpeg"/>
  <Override PartName="/ppt/media/image24.jpeg" ContentType="image/jpeg"/>
  <Override PartName="/ppt/media/image25.jpeg" ContentType="image/jpeg"/>
  <Override PartName="/ppt/media/image39.wmf" ContentType="image/x-wmf"/>
  <Override PartName="/ppt/media/image26.jpeg" ContentType="image/jpeg"/>
  <Override PartName="/ppt/media/image27.jpeg" ContentType="image/jpeg"/>
  <Override PartName="/ppt/media/image47.png" ContentType="image/png"/>
  <Override PartName="/ppt/media/image28.jpeg" ContentType="image/jpeg"/>
  <Override PartName="/ppt/media/image29.jpeg" ContentType="image/jpeg"/>
  <Override PartName="/ppt/media/image30.jpeg" ContentType="image/jpeg"/>
  <Override PartName="/ppt/media/image31.jpeg" ContentType="image/jpeg"/>
  <Override PartName="/ppt/media/image32.jpeg" ContentType="image/jpeg"/>
  <Override PartName="/ppt/media/image33.jpeg" ContentType="image/jpeg"/>
  <Override PartName="/ppt/media/image34.jpeg" ContentType="image/jpeg"/>
  <Override PartName="/ppt/media/image35.png" ContentType="image/png"/>
  <Override PartName="/ppt/media/image37.jpeg" ContentType="image/jpeg"/>
  <Override PartName="/ppt/media/image36.jpeg" ContentType="image/jpeg"/>
  <Override PartName="/ppt/media/image38.wmf" ContentType="image/x-wmf"/>
  <Override PartName="/ppt/media/image40.wmf" ContentType="image/x-wmf"/>
  <Override PartName="/ppt/media/image41.jpeg" ContentType="image/jpeg"/>
  <Override PartName="/ppt/media/image42.wmf" ContentType="image/x-wmf"/>
  <Override PartName="/ppt/media/image43.jpeg" ContentType="image/jpeg"/>
  <Override PartName="/ppt/media/image44.jpeg" ContentType="image/jpeg"/>
  <Override PartName="/ppt/media/image45.jpeg" ContentType="image/jpeg"/>
  <Override PartName="/ppt/media/image49.jpeg" ContentType="image/jpeg"/>
  <Override PartName="/ppt/media/image51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</p:sldIdLst>
  <p:sldSz cx="12192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slide" Target="slides/slide31.xml"/><Relationship Id="rId36" Type="http://schemas.openxmlformats.org/officeDocument/2006/relationships/slide" Target="slides/slide32.xml"/><Relationship Id="rId37" Type="http://schemas.openxmlformats.org/officeDocument/2006/relationships/slide" Target="slides/slide33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 type="body"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1" name="PlaceHolder 6"/>
          <p:cNvSpPr>
            <a:spLocks noGrp="1"/>
          </p:cNvSpPr>
          <p:nvPr>
            <p:ph type="body"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" name="PlaceHolder 7"/>
          <p:cNvSpPr>
            <a:spLocks noGrp="1"/>
          </p:cNvSpPr>
          <p:nvPr>
            <p:ph type="body"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anchor="b">
            <a:noAutofit/>
          </a:bodyPr>
          <a:p>
            <a:pPr algn="ctr">
              <a:lnSpc>
                <a:spcPct val="90000"/>
              </a:lnSpc>
            </a:pPr>
            <a:r>
              <a:rPr b="0" lang="fr-FR" sz="6000" spc="-1" strike="noStrike">
                <a:solidFill>
                  <a:srgbClr val="000000"/>
                </a:solidFill>
                <a:latin typeface="Calibri Light"/>
              </a:rPr>
              <a:t>Modifiez le style du titre</a:t>
            </a:r>
            <a:endParaRPr b="0" lang="fr-FR" sz="6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5CDCD383-B52B-4CBA-B5C3-AE1F1844534A}" type="datetime1">
              <a:rPr b="0" lang="fr-FR" sz="1200" spc="-1" strike="noStrike">
                <a:solidFill>
                  <a:srgbClr val="8b8b8b"/>
                </a:solidFill>
                <a:latin typeface="Calibri"/>
              </a:rPr>
              <a:t>01/07/2022</a:t>
            </a:fld>
            <a:endParaRPr b="0" lang="fr-FR" sz="12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fr-FR" sz="1200" spc="-1" strike="noStrike">
                <a:solidFill>
                  <a:srgbClr val="8b8b8b"/>
                </a:solidFill>
                <a:latin typeface="Calibri"/>
              </a:rPr>
              <a:t>CRHH - Bureau du 5 juillet 2022</a:t>
            </a:r>
            <a:endParaRPr b="0" lang="fr-FR" sz="12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53A304CB-C9D3-4A9A-984F-379905996540}" type="slidenum">
              <a:rPr b="0" lang="fr-FR" sz="1200" spc="-1" strike="noStrike">
                <a:solidFill>
                  <a:srgbClr val="8b8b8b"/>
                </a:solidFill>
                <a:latin typeface="Calibri"/>
              </a:rPr>
              <a:t>&lt;numéro&gt;</a:t>
            </a:fld>
            <a:endParaRPr b="0" lang="fr-FR" sz="12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rgbClr val="000000"/>
                </a:solidFill>
                <a:latin typeface="Calibri"/>
              </a:rPr>
              <a:t>Cliquez pour éditer le format du plan de texte</a:t>
            </a: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Second niveau de plan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Troisième niveau de plan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Quatrième niveau de plan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Cinquième niveau de plan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Sixième niveau de plan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Septième niveau de plan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914400" y="2130480"/>
            <a:ext cx="10362960" cy="1469520"/>
          </a:xfrm>
          <a:prstGeom prst="rect">
            <a:avLst/>
          </a:prstGeom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fr-FR" sz="4400" spc="-1" strike="noStrike">
                <a:solidFill>
                  <a:srgbClr val="000000"/>
                </a:solidFill>
                <a:latin typeface="Calibri"/>
              </a:rPr>
              <a:t>Modifiez le style du titre</a:t>
            </a:r>
            <a:endParaRPr b="0" lang="fr-FR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dt"/>
          </p:nvPr>
        </p:nvSpPr>
        <p:spPr>
          <a:xfrm>
            <a:off x="609480" y="6356520"/>
            <a:ext cx="284436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5F8DE781-EE90-4AF4-B86F-7ECF003460FC}" type="datetime1">
              <a:rPr b="0" lang="fr-FR" sz="1200" spc="-1" strike="noStrike">
                <a:solidFill>
                  <a:srgbClr val="8b8b8b"/>
                </a:solidFill>
                <a:latin typeface="Calibri"/>
              </a:rPr>
              <a:t>01/07/2022</a:t>
            </a:fld>
            <a:endParaRPr b="0" lang="fr-FR" sz="1200" spc="-1" strike="noStrike">
              <a:latin typeface="Times New Roman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ftr"/>
          </p:nvPr>
        </p:nvSpPr>
        <p:spPr>
          <a:xfrm>
            <a:off x="4165560" y="6356520"/>
            <a:ext cx="386028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fr-FR" sz="1200" spc="-1" strike="noStrike">
                <a:solidFill>
                  <a:srgbClr val="8b8b8b"/>
                </a:solidFill>
                <a:latin typeface="Calibri"/>
              </a:rPr>
              <a:t>CRHH - Bureau du 5 juillet 2022</a:t>
            </a:r>
            <a:endParaRPr b="0" lang="fr-FR" sz="1200" spc="-1" strike="noStrike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sldNum"/>
          </p:nvPr>
        </p:nvSpPr>
        <p:spPr>
          <a:xfrm>
            <a:off x="8737560" y="6356520"/>
            <a:ext cx="284436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B2B487BA-72B7-41F5-ADBB-A62787D4AE4A}" type="slidenum">
              <a:rPr b="0" lang="fr-FR" sz="1200" spc="-1" strike="noStrike">
                <a:solidFill>
                  <a:srgbClr val="8b8b8b"/>
                </a:solidFill>
                <a:latin typeface="Calibri"/>
              </a:rPr>
              <a:t>&lt;numéro&gt;</a:t>
            </a:fld>
            <a:endParaRPr b="0" lang="fr-FR" sz="1200" spc="-1" strike="noStrike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solidFill>
                  <a:srgbClr val="000000"/>
                </a:solidFill>
                <a:latin typeface="Calibri"/>
              </a:rPr>
              <a:t>Cliquez pour éditer le format du plan de texte</a:t>
            </a:r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400" spc="-1" strike="noStrike">
                <a:solidFill>
                  <a:srgbClr val="000000"/>
                </a:solidFill>
                <a:latin typeface="Calibri"/>
              </a:rPr>
              <a:t>Second niveau de plan</a:t>
            </a:r>
            <a:endParaRPr b="0" lang="fr-FR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Troisième niveau de plan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Quatrième niveau de plan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Cinquième niveau de plan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Sixième niveau de plan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Septième niveau de plan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fr-FR" sz="4400" spc="-1" strike="noStrike">
                <a:solidFill>
                  <a:srgbClr val="000000"/>
                </a:solidFill>
                <a:latin typeface="Calibri Light"/>
              </a:rPr>
              <a:t>Modifiez le style du titre</a:t>
            </a:r>
            <a:endParaRPr b="0" lang="fr-FR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>
            <a:no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800" spc="-1" strike="noStrike">
                <a:solidFill>
                  <a:srgbClr val="000000"/>
                </a:solidFill>
                <a:latin typeface="Calibri"/>
              </a:rPr>
              <a:t>Cliquez pour modifier les styles du texte du masque</a:t>
            </a: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400" spc="-1" strike="noStrike">
                <a:solidFill>
                  <a:srgbClr val="000000"/>
                </a:solidFill>
                <a:latin typeface="Calibri"/>
              </a:rPr>
              <a:t>Deuxième niveau</a:t>
            </a:r>
            <a:endParaRPr b="0" lang="fr-FR" sz="24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Troisième niveau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Quatrième niveau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Cinquième niveau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6252B364-CF10-4FB2-8EEA-498C4809D706}" type="datetime1">
              <a:rPr b="0" lang="fr-FR" sz="1200" spc="-1" strike="noStrike">
                <a:solidFill>
                  <a:srgbClr val="8b8b8b"/>
                </a:solidFill>
                <a:latin typeface="Calibri"/>
              </a:rPr>
              <a:t>01/07/2022</a:t>
            </a:fld>
            <a:endParaRPr b="0" lang="fr-FR" sz="1200" spc="-1" strike="noStrike">
              <a:latin typeface="Times New Roman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fr-FR" sz="1200" spc="-1" strike="noStrike">
                <a:solidFill>
                  <a:srgbClr val="8b8b8b"/>
                </a:solidFill>
                <a:latin typeface="Calibri"/>
              </a:rPr>
              <a:t>CRHH - Bureau du 5 juillet 2022</a:t>
            </a:r>
            <a:endParaRPr b="0" lang="fr-FR" sz="1200" spc="-1" strike="noStrike">
              <a:latin typeface="Times New Roman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72A6C83F-67EB-418A-AA74-0BACB0E6A0D3}" type="slidenum">
              <a:rPr b="0" lang="fr-FR" sz="1200" spc="-1" strike="noStrike">
                <a:solidFill>
                  <a:srgbClr val="8b8b8b"/>
                </a:solidFill>
                <a:latin typeface="Calibri"/>
              </a:rPr>
              <a:t>&lt;numéro&gt;</a:t>
            </a:fld>
            <a:endParaRPr b="0" lang="fr-FR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slideLayout" Target="../slideLayouts/slideLayout25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slideLayout" Target="../slideLayouts/slideLayout25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image" Target="../media/image20.png"/><Relationship Id="rId3" Type="http://schemas.openxmlformats.org/officeDocument/2006/relationships/slideLayout" Target="../slideLayouts/slideLayout25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slideLayout" Target="../slideLayouts/slideLayout25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slideLayout" Target="../slideLayouts/slideLayout25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slideLayout" Target="../slideLayouts/slideLayout2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24.jpeg"/><Relationship Id="rId2" Type="http://schemas.openxmlformats.org/officeDocument/2006/relationships/slideLayout" Target="../slideLayouts/slideLayout25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25.jpeg"/><Relationship Id="rId2" Type="http://schemas.openxmlformats.org/officeDocument/2006/relationships/slideLayout" Target="../slideLayouts/slideLayout25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26.jpeg"/><Relationship Id="rId2" Type="http://schemas.openxmlformats.org/officeDocument/2006/relationships/slideLayout" Target="../slideLayouts/slideLayout25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27.jpeg"/><Relationship Id="rId2" Type="http://schemas.openxmlformats.org/officeDocument/2006/relationships/slideLayout" Target="../slideLayouts/slideLayout2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14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28.jpeg"/><Relationship Id="rId2" Type="http://schemas.openxmlformats.org/officeDocument/2006/relationships/slideLayout" Target="../slideLayouts/slideLayout25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29.jpeg"/><Relationship Id="rId2" Type="http://schemas.openxmlformats.org/officeDocument/2006/relationships/slideLayout" Target="../slideLayouts/slideLayout25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30.jpeg"/><Relationship Id="rId2" Type="http://schemas.openxmlformats.org/officeDocument/2006/relationships/image" Target="../media/image31.jpeg"/><Relationship Id="rId3" Type="http://schemas.openxmlformats.org/officeDocument/2006/relationships/slideLayout" Target="../slideLayouts/slideLayout25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32.jpeg"/><Relationship Id="rId2" Type="http://schemas.openxmlformats.org/officeDocument/2006/relationships/image" Target="../media/image33.jpeg"/><Relationship Id="rId3" Type="http://schemas.openxmlformats.org/officeDocument/2006/relationships/image" Target="../media/image34.jpeg"/><Relationship Id="rId4" Type="http://schemas.openxmlformats.org/officeDocument/2006/relationships/image" Target="../media/image35.png"/><Relationship Id="rId5" Type="http://schemas.openxmlformats.org/officeDocument/2006/relationships/slideLayout" Target="../slideLayouts/slideLayout25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36.jpeg"/><Relationship Id="rId2" Type="http://schemas.openxmlformats.org/officeDocument/2006/relationships/slideLayout" Target="../slideLayouts/slideLayout25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37.jpeg"/><Relationship Id="rId2" Type="http://schemas.openxmlformats.org/officeDocument/2006/relationships/image" Target="../media/image38.wmf"/><Relationship Id="rId3" Type="http://schemas.openxmlformats.org/officeDocument/2006/relationships/image" Target="../media/image39.wmf"/><Relationship Id="rId4" Type="http://schemas.openxmlformats.org/officeDocument/2006/relationships/slideLayout" Target="../slideLayouts/slideLayout2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image" Target="../media/image4.jpeg"/><Relationship Id="rId3" Type="http://schemas.openxmlformats.org/officeDocument/2006/relationships/slideLayout" Target="../slideLayouts/slideLayout25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40.wmf"/><Relationship Id="rId2" Type="http://schemas.openxmlformats.org/officeDocument/2006/relationships/image" Target="../media/image41.jpeg"/><Relationship Id="rId3" Type="http://schemas.openxmlformats.org/officeDocument/2006/relationships/image" Target="../media/image42.wmf"/><Relationship Id="rId4" Type="http://schemas.openxmlformats.org/officeDocument/2006/relationships/slideLayout" Target="../slideLayouts/slideLayout25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43.jpeg"/><Relationship Id="rId2" Type="http://schemas.openxmlformats.org/officeDocument/2006/relationships/image" Target="../media/image44.jpeg"/><Relationship Id="rId3" Type="http://schemas.openxmlformats.org/officeDocument/2006/relationships/image" Target="../media/image45.jpeg"/><Relationship Id="rId4" Type="http://schemas.openxmlformats.org/officeDocument/2006/relationships/slideLayout" Target="../slideLayouts/slideLayout25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image" Target="../media/image46.jpeg"/><Relationship Id="rId2" Type="http://schemas.openxmlformats.org/officeDocument/2006/relationships/image" Target="../media/image47.png"/><Relationship Id="rId3" Type="http://schemas.openxmlformats.org/officeDocument/2006/relationships/image" Target="../media/image48.png"/><Relationship Id="rId4" Type="http://schemas.openxmlformats.org/officeDocument/2006/relationships/slideLayout" Target="../slideLayouts/slideLayout25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image" Target="../media/image49.jpeg"/><Relationship Id="rId2" Type="http://schemas.openxmlformats.org/officeDocument/2006/relationships/image" Target="../media/image50.wmf"/><Relationship Id="rId3" Type="http://schemas.openxmlformats.org/officeDocument/2006/relationships/image" Target="../media/image51.png"/><Relationship Id="rId4" Type="http://schemas.openxmlformats.org/officeDocument/2006/relationships/slideLayout" Target="../slideLayouts/slideLayout2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2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slideLayout" Target="../slideLayouts/slideLayout2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slideLayout" Target="../slideLayouts/slideLayout2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2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2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slideLayout" Target="../slideLayouts/slideLayout2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CustomShape 1"/>
          <p:cNvSpPr/>
          <p:nvPr/>
        </p:nvSpPr>
        <p:spPr>
          <a:xfrm>
            <a:off x="0" y="0"/>
            <a:ext cx="12191400" cy="68515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4" name="CustomShape 2"/>
          <p:cNvSpPr/>
          <p:nvPr/>
        </p:nvSpPr>
        <p:spPr>
          <a:xfrm>
            <a:off x="360" y="0"/>
            <a:ext cx="12191400" cy="6857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5" name="TextShape 3"/>
          <p:cNvSpPr txBox="1"/>
          <p:nvPr/>
        </p:nvSpPr>
        <p:spPr>
          <a:xfrm>
            <a:off x="6863040" y="2970360"/>
            <a:ext cx="4228200" cy="129672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p>
            <a:pPr algn="ctr">
              <a:lnSpc>
                <a:spcPct val="90000"/>
              </a:lnSpc>
            </a:pPr>
            <a:r>
              <a:rPr b="0" lang="fr-FR" sz="4000" spc="-1" strike="noStrike">
                <a:solidFill>
                  <a:srgbClr val="44546a"/>
                </a:solidFill>
                <a:latin typeface="Calibri Light"/>
              </a:rPr>
              <a:t>Présentation DREAL Occitanie</a:t>
            </a:r>
            <a:endParaRPr b="0" lang="fr-FR" sz="4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6" name="TextShape 4"/>
          <p:cNvSpPr txBox="1"/>
          <p:nvPr/>
        </p:nvSpPr>
        <p:spPr>
          <a:xfrm>
            <a:off x="7797240" y="2051280"/>
            <a:ext cx="2360160" cy="46872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 fontScale="73000"/>
          </a:bodyPr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fr-FR" sz="2000" spc="-1" strike="noStrike">
                <a:solidFill>
                  <a:srgbClr val="44546a"/>
                </a:solidFill>
                <a:latin typeface="Calibri"/>
              </a:rPr>
              <a:t>ORGANISME FONCIER SOLIDAIRE</a:t>
            </a:r>
            <a:endParaRPr b="0" lang="fr-FR" sz="2000" spc="-1" strike="noStrike">
              <a:latin typeface="Arial"/>
            </a:endParaRPr>
          </a:p>
        </p:txBody>
      </p:sp>
      <p:pic>
        <p:nvPicPr>
          <p:cNvPr id="127" name="Image 4" descr=""/>
          <p:cNvPicPr/>
          <p:nvPr/>
        </p:nvPicPr>
        <p:blipFill>
          <a:blip r:embed="rId1"/>
          <a:srcRect l="10576" t="14404" r="13556" b="9806"/>
          <a:stretch/>
        </p:blipFill>
        <p:spPr>
          <a:xfrm>
            <a:off x="340560" y="2189880"/>
            <a:ext cx="4141440" cy="3392280"/>
          </a:xfrm>
          <a:prstGeom prst="rect">
            <a:avLst/>
          </a:prstGeom>
          <a:ln w="0">
            <a:noFill/>
          </a:ln>
        </p:spPr>
      </p:pic>
      <p:grpSp>
        <p:nvGrpSpPr>
          <p:cNvPr id="128" name="Group 5"/>
          <p:cNvGrpSpPr/>
          <p:nvPr/>
        </p:nvGrpSpPr>
        <p:grpSpPr>
          <a:xfrm>
            <a:off x="-4680" y="-6120"/>
            <a:ext cx="6238440" cy="6863760"/>
            <a:chOff x="-4680" y="-6120"/>
            <a:chExt cx="6238440" cy="6863760"/>
          </a:xfrm>
        </p:grpSpPr>
        <p:sp>
          <p:nvSpPr>
            <p:cNvPr id="129" name="CustomShape 6"/>
            <p:cNvSpPr/>
            <p:nvPr/>
          </p:nvSpPr>
          <p:spPr>
            <a:xfrm flipH="1">
              <a:off x="-5040" y="34920"/>
              <a:ext cx="6028200" cy="6816960"/>
            </a:xfrm>
            <a:custGeom>
              <a:avLst/>
              <a:gdLst/>
              <a:ahLst/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 rotWithShape="0">
              <a:gsLst>
                <a:gs pos="0">
                  <a:srgbClr val="70ad47">
                    <a:alpha val="10196"/>
                  </a:srgbClr>
                </a:gs>
                <a:gs pos="100000">
                  <a:srgbClr val="4472c4">
                    <a:alpha val="10196"/>
                  </a:srgbClr>
                </a:gs>
              </a:gsLst>
              <a:lin ang="204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30" name="CustomShape 7"/>
            <p:cNvSpPr/>
            <p:nvPr/>
          </p:nvSpPr>
          <p:spPr>
            <a:xfrm flipH="1">
              <a:off x="-4320" y="0"/>
              <a:ext cx="6164640" cy="6857640"/>
            </a:xfrm>
            <a:custGeom>
              <a:avLst/>
              <a:gdLst/>
              <a:ahLst/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 rotWithShape="0">
              <a:gsLst>
                <a:gs pos="0">
                  <a:srgbClr val="70ad47">
                    <a:alpha val="10196"/>
                  </a:srgbClr>
                </a:gs>
                <a:gs pos="100000">
                  <a:srgbClr val="4472c4">
                    <a:alpha val="10196"/>
                  </a:srgbClr>
                </a:gs>
              </a:gsLst>
              <a:lin ang="204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31" name="CustomShape 8"/>
            <p:cNvSpPr/>
            <p:nvPr/>
          </p:nvSpPr>
          <p:spPr>
            <a:xfrm flipH="1">
              <a:off x="-5040" y="-6120"/>
              <a:ext cx="6238440" cy="6857640"/>
            </a:xfrm>
            <a:custGeom>
              <a:avLst/>
              <a:gdLst/>
              <a:ahLst/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 rotWithShape="0">
              <a:gsLst>
                <a:gs pos="0">
                  <a:srgbClr val="70ad47">
                    <a:alpha val="10196"/>
                  </a:srgbClr>
                </a:gs>
                <a:gs pos="100000">
                  <a:srgbClr val="4472c4">
                    <a:alpha val="10196"/>
                  </a:srgbClr>
                </a:gs>
              </a:gsLst>
              <a:lin ang="204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132" name="CustomShape 9"/>
          <p:cNvSpPr/>
          <p:nvPr/>
        </p:nvSpPr>
        <p:spPr>
          <a:xfrm>
            <a:off x="6574680" y="4572000"/>
            <a:ext cx="480528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Comité Régional de l’Habitat et de l’Hébergement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133" name="CustomShape 10"/>
          <p:cNvSpPr/>
          <p:nvPr/>
        </p:nvSpPr>
        <p:spPr>
          <a:xfrm>
            <a:off x="6708960" y="5149440"/>
            <a:ext cx="467100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Mardi 5 juillet 2022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134" name="TextShape 11"/>
          <p:cNvSpPr txBox="1"/>
          <p:nvPr/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fr-FR" sz="1200" spc="-1" strike="noStrike">
                <a:solidFill>
                  <a:srgbClr val="8b8b8b"/>
                </a:solidFill>
                <a:latin typeface="Calibri"/>
              </a:rPr>
              <a:t>CRHH - Bureau du 5 juillet 2022</a:t>
            </a:r>
            <a:endParaRPr b="0" lang="fr-FR" sz="1200" spc="-1" strike="noStrike">
              <a:latin typeface="Times New Roman"/>
            </a:endParaRPr>
          </a:p>
        </p:txBody>
      </p:sp>
      <p:sp>
        <p:nvSpPr>
          <p:cNvPr id="135" name="TextShape 12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6210219D-D1AD-4A30-B37A-5D9167EAE55D}" type="slidenum">
              <a:rPr b="0" lang="fr-FR" sz="1200" spc="-1" strike="noStrike">
                <a:solidFill>
                  <a:srgbClr val="8b8b8b"/>
                </a:solidFill>
                <a:latin typeface="Calibri"/>
              </a:rPr>
              <a:t>1</a:t>
            </a:fld>
            <a:endParaRPr b="0" lang="fr-FR" sz="12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TextShape 1"/>
          <p:cNvSpPr txBox="1"/>
          <p:nvPr/>
        </p:nvSpPr>
        <p:spPr>
          <a:xfrm>
            <a:off x="838080" y="2005920"/>
            <a:ext cx="10515240" cy="4120920"/>
          </a:xfrm>
          <a:prstGeom prst="rect">
            <a:avLst/>
          </a:prstGeom>
          <a:noFill/>
          <a:ln w="25560">
            <a:solidFill>
              <a:srgbClr val="a5a5a5"/>
            </a:solidFill>
            <a:miter/>
            <a:tailEnd len="med" type="triangle" w="med"/>
          </a:ln>
        </p:spPr>
        <p:txBody>
          <a:bodyPr>
            <a:normAutofit fontScale="97000"/>
          </a:bodyPr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fr-FR" sz="1800" spc="-1" strike="noStrike">
                <a:solidFill>
                  <a:srgbClr val="000000"/>
                </a:solidFill>
                <a:latin typeface="DIN-Alternate"/>
              </a:rPr>
              <a:t>La question à laquelle nous devons répondre au travers de la création d’un OFS est la suivante :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fr-FR" sz="1800" spc="-1" strike="noStrike">
                <a:solidFill>
                  <a:srgbClr val="000000"/>
                </a:solidFill>
                <a:latin typeface="DIN-Alternate"/>
              </a:rPr>
              <a:t>Comment FAVORISER, ACCOMPAGNER et SECURISER l’accession sociale pour le plus grand nombre de candidats éligibles dans des zones où la rareté du foncier est grandissante ?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fr-FR" sz="1800" spc="299" strike="noStrike">
                <a:solidFill>
                  <a:srgbClr val="ffffff"/>
                </a:solidFill>
                <a:highlight>
                  <a:srgbClr val="00ff00"/>
                </a:highlight>
                <a:latin typeface="DIN-Alternate"/>
              </a:rPr>
              <a:t>FAVORISER 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fr-FR" sz="1800" spc="-1" strike="noStrike">
                <a:solidFill>
                  <a:srgbClr val="000000"/>
                </a:solidFill>
                <a:highlight>
                  <a:srgbClr val="00ff00"/>
                </a:highlight>
                <a:latin typeface="DIN-Alternate"/>
              </a:rPr>
              <a:t>Le BRS apporte une réponse supplémentaire aux candidats à l’accession</a:t>
            </a:r>
            <a:r>
              <a:rPr b="0" lang="fr-FR" sz="1800" spc="-1" strike="noStrike">
                <a:solidFill>
                  <a:srgbClr val="000000"/>
                </a:solidFill>
                <a:highlight>
                  <a:srgbClr val="00ff00"/>
                </a:highlight>
                <a:latin typeface="DIN-Alternate"/>
              </a:rPr>
              <a:t> en complément du PSLA et/ou de la cession en VEFA sous conditions de ressources :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i="1" lang="fr-FR" sz="1800" spc="-1" strike="noStrike" u="sng">
                <a:solidFill>
                  <a:srgbClr val="000000"/>
                </a:solidFill>
                <a:highlight>
                  <a:srgbClr val="00ff00"/>
                </a:highlight>
                <a:uFillTx/>
                <a:latin typeface="DIN-Alternate"/>
              </a:rPr>
              <a:t>Exemple</a:t>
            </a:r>
            <a:r>
              <a:rPr b="0" lang="fr-FR" sz="1800" spc="-1" strike="noStrike">
                <a:solidFill>
                  <a:srgbClr val="000000"/>
                </a:solidFill>
                <a:highlight>
                  <a:srgbClr val="00ff00"/>
                </a:highlight>
                <a:latin typeface="DIN-Alternate"/>
              </a:rPr>
              <a:t> : nous avons engagé depuis plusieurs années une opération d’envergure sur le Grau du Roi, essentiellement fléchée sur de l’accession sociale PSLA. Nous démarrons actuellement la tranche 2 de cette opération et avons déjà livré 37 logements en PSLA.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marL="457200">
              <a:lnSpc>
                <a:spcPct val="90000"/>
              </a:lnSpc>
              <a:spcBef>
                <a:spcPts val="499"/>
              </a:spcBef>
              <a:tabLst>
                <a:tab algn="l" pos="0"/>
              </a:tabLst>
            </a:pPr>
            <a:r>
              <a:rPr b="0" lang="fr-FR" sz="1600" spc="-1" strike="noStrike">
                <a:solidFill>
                  <a:srgbClr val="000000"/>
                </a:solidFill>
                <a:highlight>
                  <a:srgbClr val="00ff00"/>
                </a:highlight>
                <a:latin typeface="DIN-Alternate"/>
              </a:rPr>
              <a:t>Un couple avec un enfant dont les ressources sont juste inférieures au plafond zone B et C (39 K€) dispose d’un pouvoir de remboursement d’emprunt de 1000 à 1200€ / mois sur 25 ans correspondant à une somme empruntée d’environ 250 K€</a:t>
            </a:r>
            <a:r>
              <a:rPr b="0" lang="fr-FR" sz="1400" spc="-1" strike="noStrike">
                <a:solidFill>
                  <a:srgbClr val="000000"/>
                </a:solidFill>
                <a:highlight>
                  <a:srgbClr val="00ff00"/>
                </a:highlight>
                <a:latin typeface="DIN-Alternate"/>
              </a:rPr>
              <a:t>.</a:t>
            </a: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  <a:p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  <a:p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  <a:p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  <a:p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  <a:p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  <a:p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  <a:p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  <a:p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  <a:p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  <a:p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02" name="Image 4" descr=""/>
          <p:cNvPicPr/>
          <p:nvPr/>
        </p:nvPicPr>
        <p:blipFill>
          <a:blip r:embed="rId1"/>
          <a:srcRect l="10576" t="14404" r="13556" b="9806"/>
          <a:stretch/>
        </p:blipFill>
        <p:spPr>
          <a:xfrm>
            <a:off x="0" y="0"/>
            <a:ext cx="1476000" cy="1209240"/>
          </a:xfrm>
          <a:prstGeom prst="rect">
            <a:avLst/>
          </a:prstGeom>
          <a:ln w="0">
            <a:noFill/>
          </a:ln>
        </p:spPr>
      </p:pic>
      <p:sp>
        <p:nvSpPr>
          <p:cNvPr id="203" name="TextShape 2"/>
          <p:cNvSpPr txBox="1"/>
          <p:nvPr/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fr-FR" sz="1200" spc="-1" strike="noStrike">
                <a:solidFill>
                  <a:srgbClr val="8b8b8b"/>
                </a:solidFill>
                <a:latin typeface="Calibri"/>
              </a:rPr>
              <a:t>CRHH - Bureau du 5 juillet 2022</a:t>
            </a:r>
            <a:endParaRPr b="0" lang="fr-FR" sz="1200" spc="-1" strike="noStrike">
              <a:latin typeface="Times New Roman"/>
            </a:endParaRPr>
          </a:p>
        </p:txBody>
      </p:sp>
      <p:sp>
        <p:nvSpPr>
          <p:cNvPr id="204" name="TextShape 3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439E2371-0097-422A-AF90-55AC98DBD53A}" type="slidenum">
              <a:rPr b="0" lang="fr-FR" sz="1200" spc="-1" strike="noStrike">
                <a:solidFill>
                  <a:srgbClr val="8b8b8b"/>
                </a:solidFill>
                <a:latin typeface="Calibri"/>
              </a:rPr>
              <a:t>10</a:t>
            </a:fld>
            <a:endParaRPr b="0" lang="fr-FR" sz="1200" spc="-1" strike="noStrike">
              <a:latin typeface="Times New Roman"/>
            </a:endParaRPr>
          </a:p>
        </p:txBody>
      </p:sp>
      <p:sp>
        <p:nvSpPr>
          <p:cNvPr id="205" name="CustomShape 4"/>
          <p:cNvSpPr/>
          <p:nvPr/>
        </p:nvSpPr>
        <p:spPr>
          <a:xfrm>
            <a:off x="8310240" y="136440"/>
            <a:ext cx="3118320" cy="670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normAutofit fontScale="78000"/>
          </a:bodyPr>
          <a:p>
            <a:pPr algn="r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fr-FR" sz="1600" spc="-1" strike="noStrike">
                <a:solidFill>
                  <a:srgbClr val="000000"/>
                </a:solidFill>
                <a:latin typeface="Calibri"/>
              </a:rPr>
              <a:t>Contexte</a:t>
            </a:r>
            <a:endParaRPr b="0" lang="fr-FR" sz="1600" spc="-1" strike="noStrike">
              <a:latin typeface="Arial"/>
            </a:endParaRPr>
          </a:p>
          <a:p>
            <a:pPr algn="r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fr-FR" sz="1600" spc="-1" strike="noStrike">
                <a:solidFill>
                  <a:srgbClr val="000000"/>
                </a:solidFill>
                <a:latin typeface="Calibri"/>
              </a:rPr>
              <a:t>Favoriser, accompagner er sécuriser</a:t>
            </a:r>
            <a:endParaRPr b="0" lang="fr-FR" sz="1600" spc="-1" strike="noStrike">
              <a:latin typeface="Arial"/>
            </a:endParaRPr>
          </a:p>
          <a:p>
            <a:pPr algn="r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fr-FR" sz="1600" spc="-1" strike="noStrike">
              <a:latin typeface="Arial"/>
            </a:endParaRPr>
          </a:p>
          <a:p>
            <a:pPr algn="r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fr-FR" sz="1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TextShape 1"/>
          <p:cNvSpPr txBox="1"/>
          <p:nvPr/>
        </p:nvSpPr>
        <p:spPr>
          <a:xfrm>
            <a:off x="905040" y="1327320"/>
            <a:ext cx="10515240" cy="4771440"/>
          </a:xfrm>
          <a:prstGeom prst="rect">
            <a:avLst/>
          </a:prstGeom>
          <a:noFill/>
          <a:ln w="25560">
            <a:solidFill>
              <a:srgbClr val="a5a5a5"/>
            </a:solidFill>
            <a:round/>
          </a:ln>
        </p:spPr>
        <p:txBody>
          <a:bodyPr>
            <a:normAutofit fontScale="82000"/>
          </a:bodyPr>
          <a:p>
            <a:pPr algn="ctr">
              <a:lnSpc>
                <a:spcPct val="90000"/>
              </a:lnSpc>
              <a:spcBef>
                <a:spcPts val="499"/>
              </a:spcBef>
              <a:tabLst>
                <a:tab algn="l" pos="0"/>
              </a:tabLst>
            </a:pP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90000"/>
              </a:lnSpc>
              <a:spcBef>
                <a:spcPts val="499"/>
              </a:spcBef>
              <a:tabLst>
                <a:tab algn="l" pos="0"/>
              </a:tabLst>
            </a:pPr>
            <a:r>
              <a:rPr b="1" lang="fr-FR" sz="1800" spc="299" strike="noStrike">
                <a:solidFill>
                  <a:srgbClr val="ffffff"/>
                </a:solidFill>
                <a:highlight>
                  <a:srgbClr val="00ff00"/>
                </a:highlight>
                <a:latin typeface="DIN-Alternate"/>
              </a:rPr>
              <a:t>FAVORISER 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algn="just">
              <a:lnSpc>
                <a:spcPct val="90000"/>
              </a:lnSpc>
              <a:spcBef>
                <a:spcPts val="499"/>
              </a:spcBef>
              <a:tabLst>
                <a:tab algn="l" pos="0"/>
              </a:tabLst>
            </a:pP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algn="just">
              <a:lnSpc>
                <a:spcPct val="90000"/>
              </a:lnSpc>
              <a:spcBef>
                <a:spcPts val="499"/>
              </a:spcBef>
              <a:tabLst>
                <a:tab algn="l" pos="0"/>
              </a:tabLst>
            </a:pPr>
            <a:r>
              <a:rPr b="0" lang="fr-FR" sz="1800" spc="-1" strike="noStrike">
                <a:solidFill>
                  <a:srgbClr val="000000"/>
                </a:solidFill>
                <a:highlight>
                  <a:srgbClr val="00ff00"/>
                </a:highlight>
                <a:latin typeface="DIN-Alternate"/>
              </a:rPr>
              <a:t>Un logement (T4) en individuel sur cette zone aura un prix TTC d’environ  :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4" marL="457200" algn="just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fr-FR" sz="1800" spc="-1" strike="noStrike">
                <a:solidFill>
                  <a:srgbClr val="000000"/>
                </a:solidFill>
                <a:highlight>
                  <a:srgbClr val="00ff00"/>
                </a:highlight>
                <a:latin typeface="DIN-Alternate"/>
              </a:rPr>
              <a:t> </a:t>
            </a:r>
            <a:r>
              <a:rPr b="0" lang="fr-FR" sz="1800" spc="-1" strike="noStrike">
                <a:solidFill>
                  <a:srgbClr val="000000"/>
                </a:solidFill>
                <a:highlight>
                  <a:srgbClr val="00ff00"/>
                </a:highlight>
                <a:latin typeface="DIN-Alternate"/>
              </a:rPr>
              <a:t>380 K€ en libre (quand il existe!) 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4" marL="457200" algn="just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fr-FR" sz="1800" spc="-1" strike="noStrike">
                <a:solidFill>
                  <a:srgbClr val="000000"/>
                </a:solidFill>
                <a:highlight>
                  <a:srgbClr val="00ff00"/>
                </a:highlight>
                <a:latin typeface="DIN-Alternate"/>
              </a:rPr>
              <a:t> </a:t>
            </a:r>
            <a:r>
              <a:rPr b="0" lang="fr-FR" sz="1800" spc="-1" strike="noStrike">
                <a:solidFill>
                  <a:srgbClr val="000000"/>
                </a:solidFill>
                <a:highlight>
                  <a:srgbClr val="00ff00"/>
                </a:highlight>
                <a:latin typeface="DIN-Alternate"/>
              </a:rPr>
              <a:t>285 K€ en PSLA (TVA réduite et coûts maitrisés par opérateur social)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algn="just">
              <a:lnSpc>
                <a:spcPct val="90000"/>
              </a:lnSpc>
              <a:spcBef>
                <a:spcPts val="499"/>
              </a:spcBef>
              <a:tabLst>
                <a:tab algn="l" pos="0"/>
              </a:tabLst>
            </a:pP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algn="just">
              <a:lnSpc>
                <a:spcPct val="90000"/>
              </a:lnSpc>
              <a:spcBef>
                <a:spcPts val="499"/>
              </a:spcBef>
              <a:tabLst>
                <a:tab algn="l" pos="0"/>
              </a:tabLst>
            </a:pPr>
            <a:r>
              <a:rPr b="0" lang="fr-FR" sz="1800" spc="-1" strike="noStrike">
                <a:solidFill>
                  <a:srgbClr val="000000"/>
                </a:solidFill>
                <a:highlight>
                  <a:srgbClr val="00ff00"/>
                </a:highlight>
                <a:latin typeface="DIN-Alternate"/>
              </a:rPr>
              <a:t>Compte tenu de ce qui précède, </a:t>
            </a:r>
            <a:r>
              <a:rPr b="1" lang="fr-FR" sz="1800" spc="-1" strike="noStrike">
                <a:solidFill>
                  <a:srgbClr val="000000"/>
                </a:solidFill>
                <a:highlight>
                  <a:srgbClr val="00ff00"/>
                </a:highlight>
                <a:latin typeface="DIN-Alternate"/>
              </a:rPr>
              <a:t>notre candidat au PSLA </a:t>
            </a:r>
            <a:r>
              <a:rPr b="0" lang="fr-FR" sz="1800" spc="-1" strike="noStrike">
                <a:solidFill>
                  <a:srgbClr val="000000"/>
                </a:solidFill>
                <a:highlight>
                  <a:srgbClr val="00ff00"/>
                </a:highlight>
                <a:latin typeface="DIN-Alternate"/>
              </a:rPr>
              <a:t>devra pouvoir disposer d’un apport pour le bouclage de son opération de 20 à 30 K€ selon les aides éligibles à son opération pour demeurer dans son enveloppe de 1100 € par mois (remboursement de 250 K€ sur 25 ans)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marL="898560" algn="just">
              <a:lnSpc>
                <a:spcPct val="90000"/>
              </a:lnSpc>
              <a:spcBef>
                <a:spcPts val="499"/>
              </a:spcBef>
              <a:tabLst>
                <a:tab algn="l" pos="0"/>
              </a:tabLst>
            </a:pP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algn="just">
              <a:lnSpc>
                <a:spcPct val="90000"/>
              </a:lnSpc>
              <a:spcBef>
                <a:spcPts val="499"/>
              </a:spcBef>
              <a:tabLst>
                <a:tab algn="l" pos="0"/>
              </a:tabLst>
            </a:pPr>
            <a:r>
              <a:rPr b="0" lang="fr-FR" sz="1800" spc="-1" strike="noStrike">
                <a:solidFill>
                  <a:srgbClr val="000000"/>
                </a:solidFill>
                <a:highlight>
                  <a:srgbClr val="00ff00"/>
                </a:highlight>
                <a:latin typeface="DIN-Alternate"/>
              </a:rPr>
              <a:t>C’est ici que </a:t>
            </a:r>
            <a:r>
              <a:rPr b="1" lang="fr-FR" sz="1800" spc="-1" strike="noStrike">
                <a:solidFill>
                  <a:srgbClr val="000000"/>
                </a:solidFill>
                <a:highlight>
                  <a:srgbClr val="00ff00"/>
                </a:highlight>
                <a:latin typeface="DIN-Alternate"/>
              </a:rPr>
              <a:t>le BRS présente un effet de levier intéressant côté acquéreur </a:t>
            </a:r>
            <a:r>
              <a:rPr b="0" lang="fr-FR" sz="1800" spc="-1" strike="noStrike">
                <a:solidFill>
                  <a:srgbClr val="000000"/>
                </a:solidFill>
                <a:highlight>
                  <a:srgbClr val="00ff00"/>
                </a:highlight>
                <a:latin typeface="DIN-Alternate"/>
              </a:rPr>
              <a:t>: le portage par l’OFS d’une part de 30% du prix total de l’opération permet de </a:t>
            </a:r>
            <a:r>
              <a:rPr b="0" lang="fr-FR" sz="1800" spc="-1" strike="noStrike" u="sng">
                <a:solidFill>
                  <a:srgbClr val="000000"/>
                </a:solidFill>
                <a:highlight>
                  <a:srgbClr val="00ff00"/>
                </a:highlight>
                <a:uFillTx/>
                <a:latin typeface="DIN-Alternate"/>
              </a:rPr>
              <a:t>céder des droits réels dans le cadre du BRS preneur pour un montant de 200 K€ </a:t>
            </a:r>
            <a:r>
              <a:rPr b="0" lang="fr-FR" sz="1800" spc="-1" strike="noStrike">
                <a:solidFill>
                  <a:srgbClr val="000000"/>
                </a:solidFill>
                <a:highlight>
                  <a:srgbClr val="00ff00"/>
                </a:highlight>
                <a:latin typeface="DIN-Alternate"/>
              </a:rPr>
              <a:t>(un faible apport peut-être consacré aux droits de mutation ou aménagements particuliers si besoin).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algn="just">
              <a:lnSpc>
                <a:spcPct val="90000"/>
              </a:lnSpc>
              <a:spcBef>
                <a:spcPts val="499"/>
              </a:spcBef>
              <a:tabLst>
                <a:tab algn="l" pos="0"/>
              </a:tabLst>
            </a:pPr>
            <a:r>
              <a:rPr b="0" lang="fr-FR" sz="1800" spc="-1" strike="noStrike">
                <a:solidFill>
                  <a:srgbClr val="000000"/>
                </a:solidFill>
                <a:highlight>
                  <a:srgbClr val="00ff00"/>
                </a:highlight>
                <a:latin typeface="DIN-Alternate"/>
              </a:rPr>
              <a:t>La mensualité de l’acquéreur sera alors ramenée à 850€ / mois auquel s’ajoutera une redevance BRS d’environ 120 € / mois, soit un total inférieur à 1000 € / mois pour le même bien.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algn="just">
              <a:lnSpc>
                <a:spcPct val="90000"/>
              </a:lnSpc>
              <a:spcBef>
                <a:spcPts val="499"/>
              </a:spcBef>
              <a:tabLst>
                <a:tab algn="l" pos="0"/>
              </a:tabLst>
            </a:pP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marL="898560" algn="just">
              <a:lnSpc>
                <a:spcPct val="90000"/>
              </a:lnSpc>
              <a:spcBef>
                <a:spcPts val="499"/>
              </a:spcBef>
              <a:tabLst>
                <a:tab algn="l" pos="0"/>
              </a:tabLst>
            </a:pP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marL="898560" algn="just">
              <a:lnSpc>
                <a:spcPct val="90000"/>
              </a:lnSpc>
              <a:spcBef>
                <a:spcPts val="499"/>
              </a:spcBef>
              <a:tabLst>
                <a:tab algn="l" pos="0"/>
              </a:tabLst>
            </a:pP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marL="898560" algn="just">
              <a:lnSpc>
                <a:spcPct val="90000"/>
              </a:lnSpc>
              <a:spcBef>
                <a:spcPts val="499"/>
              </a:spcBef>
              <a:tabLst>
                <a:tab algn="l" pos="0"/>
              </a:tabLst>
            </a:pP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marL="898560" algn="just">
              <a:lnSpc>
                <a:spcPct val="90000"/>
              </a:lnSpc>
              <a:spcBef>
                <a:spcPts val="499"/>
              </a:spcBef>
              <a:tabLst>
                <a:tab algn="l" pos="0"/>
              </a:tabLst>
            </a:pP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marL="898560" algn="just">
              <a:lnSpc>
                <a:spcPct val="90000"/>
              </a:lnSpc>
              <a:spcBef>
                <a:spcPts val="499"/>
              </a:spcBef>
              <a:tabLst>
                <a:tab algn="l" pos="0"/>
              </a:tabLst>
            </a:pP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marL="914400" algn="just">
              <a:lnSpc>
                <a:spcPct val="90000"/>
              </a:lnSpc>
              <a:spcBef>
                <a:spcPts val="499"/>
              </a:spcBef>
              <a:tabLst>
                <a:tab algn="l" pos="0"/>
              </a:tabLst>
            </a:pP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marL="1166760" indent="-252000" algn="just">
              <a:lnSpc>
                <a:spcPct val="90000"/>
              </a:lnSpc>
              <a:spcBef>
                <a:spcPts val="499"/>
              </a:spcBef>
              <a:tabLst>
                <a:tab algn="l" pos="0"/>
              </a:tabLst>
            </a:pP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7" name="CustomShape 2"/>
          <p:cNvSpPr/>
          <p:nvPr/>
        </p:nvSpPr>
        <p:spPr>
          <a:xfrm>
            <a:off x="10342440" y="156600"/>
            <a:ext cx="928800" cy="349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normAutofit/>
          </a:bodyPr>
          <a:p>
            <a:pPr algn="r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fr-FR" sz="1600" spc="-1" strike="noStrike">
                <a:solidFill>
                  <a:srgbClr val="000000"/>
                </a:solidFill>
                <a:latin typeface="Calibri"/>
              </a:rPr>
              <a:t>Contexte</a:t>
            </a:r>
            <a:endParaRPr b="0" lang="fr-FR" sz="1600" spc="-1" strike="noStrike">
              <a:latin typeface="Arial"/>
            </a:endParaRPr>
          </a:p>
        </p:txBody>
      </p:sp>
      <p:pic>
        <p:nvPicPr>
          <p:cNvPr id="208" name="Image 4" descr=""/>
          <p:cNvPicPr/>
          <p:nvPr/>
        </p:nvPicPr>
        <p:blipFill>
          <a:blip r:embed="rId1"/>
          <a:srcRect l="10576" t="14404" r="13556" b="9806"/>
          <a:stretch/>
        </p:blipFill>
        <p:spPr>
          <a:xfrm>
            <a:off x="0" y="0"/>
            <a:ext cx="1476000" cy="1209240"/>
          </a:xfrm>
          <a:prstGeom prst="rect">
            <a:avLst/>
          </a:prstGeom>
          <a:ln w="0">
            <a:noFill/>
          </a:ln>
        </p:spPr>
      </p:pic>
      <p:sp>
        <p:nvSpPr>
          <p:cNvPr id="209" name="TextShape 3"/>
          <p:cNvSpPr txBox="1"/>
          <p:nvPr/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fr-FR" sz="1200" spc="-1" strike="noStrike">
                <a:solidFill>
                  <a:srgbClr val="8b8b8b"/>
                </a:solidFill>
                <a:latin typeface="Calibri"/>
              </a:rPr>
              <a:t>CRHH - Bureau du 5 juillet 2022</a:t>
            </a:r>
            <a:endParaRPr b="0" lang="fr-FR" sz="1200" spc="-1" strike="noStrike">
              <a:latin typeface="Times New Roman"/>
            </a:endParaRPr>
          </a:p>
        </p:txBody>
      </p:sp>
      <p:sp>
        <p:nvSpPr>
          <p:cNvPr id="210" name="TextShape 4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3186BBD0-03CC-496E-A289-BCB12B77F2F0}" type="slidenum">
              <a:rPr b="0" lang="fr-FR" sz="1200" spc="-1" strike="noStrike">
                <a:solidFill>
                  <a:srgbClr val="8b8b8b"/>
                </a:solidFill>
                <a:latin typeface="Calibri"/>
              </a:rPr>
              <a:t>11</a:t>
            </a:fld>
            <a:endParaRPr b="0" lang="fr-FR" sz="12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TextShape 1"/>
          <p:cNvSpPr txBox="1"/>
          <p:nvPr/>
        </p:nvSpPr>
        <p:spPr>
          <a:xfrm>
            <a:off x="941040" y="1091880"/>
            <a:ext cx="10515240" cy="5119920"/>
          </a:xfrm>
          <a:prstGeom prst="rect">
            <a:avLst/>
          </a:prstGeom>
          <a:noFill/>
          <a:ln w="25560">
            <a:solidFill>
              <a:srgbClr val="a5a5a5"/>
            </a:solidFill>
            <a:round/>
          </a:ln>
        </p:spPr>
        <p:txBody>
          <a:bodyPr>
            <a:no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  <a:p>
            <a:pPr lvl="2" marL="228600" indent="-228240" algn="ctr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Wingdings" charset="2"/>
              <a:buChar char=""/>
            </a:pPr>
            <a:r>
              <a:rPr b="1" lang="fr-FR" sz="1800" spc="299" strike="noStrike">
                <a:solidFill>
                  <a:srgbClr val="ffffff"/>
                </a:solidFill>
                <a:highlight>
                  <a:srgbClr val="00ff00"/>
                </a:highlight>
                <a:latin typeface="DIN-Alternate"/>
              </a:rPr>
              <a:t>SECURISER et ACCOMPAGNER</a:t>
            </a:r>
            <a:r>
              <a:rPr b="1" lang="fr-FR" sz="1800" spc="-1" strike="noStrike">
                <a:solidFill>
                  <a:srgbClr val="ffffff"/>
                </a:solidFill>
                <a:highlight>
                  <a:srgbClr val="00ff00"/>
                </a:highlight>
                <a:latin typeface="DIN-Alternate"/>
              </a:rPr>
              <a:t> 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algn="just">
              <a:lnSpc>
                <a:spcPct val="90000"/>
              </a:lnSpc>
              <a:spcBef>
                <a:spcPts val="499"/>
              </a:spcBef>
              <a:tabLst>
                <a:tab algn="l" pos="0"/>
              </a:tabLst>
            </a:pPr>
            <a:r>
              <a:rPr b="0" lang="fr-FR" sz="1800" spc="-1" strike="noStrike">
                <a:solidFill>
                  <a:srgbClr val="000000"/>
                </a:solidFill>
                <a:highlight>
                  <a:srgbClr val="00ff00"/>
                </a:highlight>
                <a:latin typeface="Arial"/>
              </a:rPr>
              <a:t>Le BRS apporte une double sécurisation :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algn="just">
              <a:lnSpc>
                <a:spcPct val="90000"/>
              </a:lnSpc>
              <a:spcBef>
                <a:spcPts val="499"/>
              </a:spcBef>
              <a:tabLst>
                <a:tab algn="l" pos="0"/>
              </a:tabLst>
            </a:pP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3" marL="536400" indent="-285480" algn="just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Wingdings" charset="2"/>
              <a:buChar char=""/>
              <a:tabLst>
                <a:tab algn="l" pos="0"/>
              </a:tabLst>
            </a:pPr>
            <a:r>
              <a:rPr b="1" lang="fr-FR" sz="1600" spc="-1" strike="noStrike">
                <a:solidFill>
                  <a:srgbClr val="000000"/>
                </a:solidFill>
                <a:highlight>
                  <a:srgbClr val="00ff00"/>
                </a:highlight>
                <a:latin typeface="Arial"/>
              </a:rPr>
              <a:t>Pour l’ACQUERREUR </a:t>
            </a:r>
            <a:r>
              <a:rPr b="0" lang="fr-FR" sz="1600" spc="-1" strike="noStrike">
                <a:solidFill>
                  <a:srgbClr val="000000"/>
                </a:solidFill>
                <a:highlight>
                  <a:srgbClr val="00ff00"/>
                </a:highlight>
                <a:latin typeface="Arial"/>
              </a:rPr>
              <a:t>: la garantie de rachat par l’OFS des droits réels cédés à un prix convenu et indexé constitue, au-delà du droit d’usage du bien pendant toute la période du bail, une épargne réalisée par le preneur :</a:t>
            </a:r>
            <a:endParaRPr b="0" lang="fr-FR" sz="1600" spc="-1" strike="noStrike">
              <a:solidFill>
                <a:srgbClr val="000000"/>
              </a:solidFill>
              <a:latin typeface="Calibri"/>
            </a:endParaRPr>
          </a:p>
          <a:p>
            <a:pPr marL="457200" algn="just">
              <a:lnSpc>
                <a:spcPct val="90000"/>
              </a:lnSpc>
              <a:spcBef>
                <a:spcPts val="499"/>
              </a:spcBef>
              <a:tabLst>
                <a:tab algn="l" pos="0"/>
              </a:tabLst>
            </a:pPr>
            <a:endParaRPr b="0" lang="fr-FR" sz="1600" spc="-1" strike="noStrike">
              <a:solidFill>
                <a:srgbClr val="000000"/>
              </a:solidFill>
              <a:latin typeface="Calibri"/>
            </a:endParaRPr>
          </a:p>
          <a:p>
            <a:endParaRPr b="0" lang="fr-FR" sz="1600" spc="-1" strike="noStrike">
              <a:solidFill>
                <a:srgbClr val="000000"/>
              </a:solidFill>
              <a:latin typeface="Calibri"/>
            </a:endParaRPr>
          </a:p>
          <a:p>
            <a:pPr marL="457200" algn="just">
              <a:lnSpc>
                <a:spcPct val="90000"/>
              </a:lnSpc>
              <a:spcBef>
                <a:spcPts val="499"/>
              </a:spcBef>
              <a:tabLst>
                <a:tab algn="l" pos="0"/>
              </a:tabLst>
            </a:pPr>
            <a:endParaRPr b="0" lang="fr-FR" sz="1600" spc="-1" strike="noStrike">
              <a:solidFill>
                <a:srgbClr val="000000"/>
              </a:solidFill>
              <a:latin typeface="Calibri"/>
            </a:endParaRPr>
          </a:p>
          <a:p>
            <a:pPr marL="457200" algn="just">
              <a:lnSpc>
                <a:spcPct val="90000"/>
              </a:lnSpc>
              <a:spcBef>
                <a:spcPts val="499"/>
              </a:spcBef>
              <a:tabLst>
                <a:tab algn="l" pos="0"/>
              </a:tabLst>
            </a:pPr>
            <a:endParaRPr b="0" lang="fr-FR" sz="1600" spc="-1" strike="noStrike">
              <a:solidFill>
                <a:srgbClr val="000000"/>
              </a:solidFill>
              <a:latin typeface="Calibri"/>
            </a:endParaRPr>
          </a:p>
          <a:p>
            <a:pPr marL="898560" algn="just">
              <a:lnSpc>
                <a:spcPct val="90000"/>
              </a:lnSpc>
              <a:spcBef>
                <a:spcPts val="499"/>
              </a:spcBef>
              <a:tabLst>
                <a:tab algn="l" pos="0"/>
              </a:tabLst>
            </a:pPr>
            <a:endParaRPr b="0" lang="fr-FR" sz="1600" spc="-1" strike="noStrike">
              <a:solidFill>
                <a:srgbClr val="000000"/>
              </a:solidFill>
              <a:latin typeface="Calibri"/>
            </a:endParaRPr>
          </a:p>
          <a:p>
            <a:pPr marL="720720" indent="177840" algn="just">
              <a:lnSpc>
                <a:spcPct val="90000"/>
              </a:lnSpc>
              <a:spcBef>
                <a:spcPts val="499"/>
              </a:spcBef>
              <a:tabLst>
                <a:tab algn="l" pos="0"/>
              </a:tabLst>
            </a:pPr>
            <a:endParaRPr b="0" lang="fr-FR" sz="1600" spc="-1" strike="noStrike">
              <a:solidFill>
                <a:srgbClr val="000000"/>
              </a:solidFill>
              <a:latin typeface="Calibri"/>
            </a:endParaRPr>
          </a:p>
          <a:p>
            <a:pPr marL="898560" algn="just">
              <a:lnSpc>
                <a:spcPct val="90000"/>
              </a:lnSpc>
              <a:spcBef>
                <a:spcPts val="499"/>
              </a:spcBef>
              <a:tabLst>
                <a:tab algn="l" pos="0"/>
              </a:tabLst>
            </a:pPr>
            <a:endParaRPr b="0" lang="fr-FR" sz="1600" spc="-1" strike="noStrike">
              <a:solidFill>
                <a:srgbClr val="000000"/>
              </a:solidFill>
              <a:latin typeface="Calibri"/>
            </a:endParaRPr>
          </a:p>
          <a:p>
            <a:pPr marL="898560" algn="just">
              <a:lnSpc>
                <a:spcPct val="90000"/>
              </a:lnSpc>
              <a:spcBef>
                <a:spcPts val="499"/>
              </a:spcBef>
              <a:tabLst>
                <a:tab algn="l" pos="0"/>
              </a:tabLst>
            </a:pPr>
            <a:endParaRPr b="0" lang="fr-FR" sz="1600" spc="-1" strike="noStrike">
              <a:solidFill>
                <a:srgbClr val="000000"/>
              </a:solidFill>
              <a:latin typeface="Calibri"/>
            </a:endParaRPr>
          </a:p>
          <a:p>
            <a:pPr marL="898560" algn="just">
              <a:lnSpc>
                <a:spcPct val="90000"/>
              </a:lnSpc>
              <a:spcBef>
                <a:spcPts val="499"/>
              </a:spcBef>
              <a:tabLst>
                <a:tab algn="l" pos="0"/>
              </a:tabLst>
            </a:pPr>
            <a:endParaRPr b="0" lang="fr-FR" sz="1600" spc="-1" strike="noStrike">
              <a:solidFill>
                <a:srgbClr val="000000"/>
              </a:solidFill>
              <a:latin typeface="Calibri"/>
            </a:endParaRPr>
          </a:p>
          <a:p>
            <a:pPr marL="914400" algn="just">
              <a:lnSpc>
                <a:spcPct val="90000"/>
              </a:lnSpc>
              <a:spcBef>
                <a:spcPts val="499"/>
              </a:spcBef>
              <a:tabLst>
                <a:tab algn="l" pos="0"/>
              </a:tabLst>
            </a:pPr>
            <a:endParaRPr b="0" lang="fr-FR" sz="1600" spc="-1" strike="noStrike">
              <a:solidFill>
                <a:srgbClr val="000000"/>
              </a:solidFill>
              <a:latin typeface="Calibri"/>
            </a:endParaRPr>
          </a:p>
          <a:p>
            <a:pPr marL="1166760" indent="-252000" algn="just">
              <a:lnSpc>
                <a:spcPct val="90000"/>
              </a:lnSpc>
              <a:spcBef>
                <a:spcPts val="499"/>
              </a:spcBef>
              <a:tabLst>
                <a:tab algn="l" pos="0"/>
              </a:tabLst>
            </a:pPr>
            <a:endParaRPr b="0" lang="fr-FR" sz="1600" spc="-1" strike="noStrike">
              <a:solidFill>
                <a:srgbClr val="000000"/>
              </a:solidFill>
              <a:latin typeface="Calibri"/>
            </a:endParaRPr>
          </a:p>
          <a:p>
            <a:endParaRPr b="0" lang="fr-FR" sz="1600" spc="-1" strike="noStrike">
              <a:solidFill>
                <a:srgbClr val="000000"/>
              </a:solidFill>
              <a:latin typeface="Calibri"/>
            </a:endParaRPr>
          </a:p>
          <a:p>
            <a:pPr marL="457200" algn="just">
              <a:lnSpc>
                <a:spcPct val="90000"/>
              </a:lnSpc>
              <a:spcBef>
                <a:spcPts val="499"/>
              </a:spcBef>
              <a:tabLst>
                <a:tab algn="l" pos="0"/>
              </a:tabLst>
            </a:pPr>
            <a:endParaRPr b="0" lang="fr-FR" sz="1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2" name="CustomShape 2"/>
          <p:cNvSpPr/>
          <p:nvPr/>
        </p:nvSpPr>
        <p:spPr>
          <a:xfrm>
            <a:off x="10342440" y="156600"/>
            <a:ext cx="928800" cy="349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normAutofit/>
          </a:bodyPr>
          <a:p>
            <a:pPr algn="r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fr-FR" sz="1600" spc="-1" strike="noStrike">
                <a:solidFill>
                  <a:srgbClr val="000000"/>
                </a:solidFill>
                <a:latin typeface="Calibri"/>
              </a:rPr>
              <a:t>Contexte</a:t>
            </a:r>
            <a:endParaRPr b="0" lang="fr-FR" sz="1600" spc="-1" strike="noStrike">
              <a:latin typeface="Arial"/>
            </a:endParaRPr>
          </a:p>
        </p:txBody>
      </p:sp>
      <p:pic>
        <p:nvPicPr>
          <p:cNvPr id="213" name="Image 4" descr=""/>
          <p:cNvPicPr/>
          <p:nvPr/>
        </p:nvPicPr>
        <p:blipFill>
          <a:blip r:embed="rId1"/>
          <a:srcRect l="10576" t="14404" r="13556" b="9806"/>
          <a:stretch/>
        </p:blipFill>
        <p:spPr>
          <a:xfrm>
            <a:off x="0" y="0"/>
            <a:ext cx="1476000" cy="1209240"/>
          </a:xfrm>
          <a:prstGeom prst="rect">
            <a:avLst/>
          </a:prstGeom>
          <a:ln w="0">
            <a:noFill/>
          </a:ln>
        </p:spPr>
      </p:pic>
      <p:sp>
        <p:nvSpPr>
          <p:cNvPr id="214" name="TextShape 3"/>
          <p:cNvSpPr txBox="1"/>
          <p:nvPr/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fr-FR" sz="1200" spc="-1" strike="noStrike">
                <a:solidFill>
                  <a:srgbClr val="8b8b8b"/>
                </a:solidFill>
                <a:latin typeface="Calibri"/>
              </a:rPr>
              <a:t>CRHH - Bureau du 5 juillet 2022</a:t>
            </a:r>
            <a:endParaRPr b="0" lang="fr-FR" sz="1200" spc="-1" strike="noStrike">
              <a:latin typeface="Times New Roman"/>
            </a:endParaRPr>
          </a:p>
        </p:txBody>
      </p:sp>
      <p:sp>
        <p:nvSpPr>
          <p:cNvPr id="215" name="TextShape 4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3C4BB6C3-D314-4CD4-BABB-FE12A299E16F}" type="slidenum">
              <a:rPr b="0" lang="fr-FR" sz="1200" spc="-1" strike="noStrike">
                <a:solidFill>
                  <a:srgbClr val="8b8b8b"/>
                </a:solidFill>
                <a:latin typeface="Calibri"/>
              </a:rPr>
              <a:t>12</a:t>
            </a:fld>
            <a:endParaRPr b="0" lang="fr-FR" sz="1200" spc="-1" strike="noStrike">
              <a:latin typeface="Times New Roman"/>
            </a:endParaRPr>
          </a:p>
        </p:txBody>
      </p:sp>
      <p:grpSp>
        <p:nvGrpSpPr>
          <p:cNvPr id="216" name="Group 5"/>
          <p:cNvGrpSpPr/>
          <p:nvPr/>
        </p:nvGrpSpPr>
        <p:grpSpPr>
          <a:xfrm>
            <a:off x="3076560" y="3024720"/>
            <a:ext cx="2138760" cy="2001600"/>
            <a:chOff x="3076560" y="3024720"/>
            <a:chExt cx="2138760" cy="2001600"/>
          </a:xfrm>
        </p:grpSpPr>
        <p:sp>
          <p:nvSpPr>
            <p:cNvPr id="217" name="CustomShape 6"/>
            <p:cNvSpPr/>
            <p:nvPr/>
          </p:nvSpPr>
          <p:spPr>
            <a:xfrm>
              <a:off x="3076560" y="3024720"/>
              <a:ext cx="2138760" cy="2001600"/>
            </a:xfrm>
            <a:custGeom>
              <a:avLst/>
              <a:gdLst/>
              <a:ahLst/>
              <a:rect l="l" t="t" r="r" b="b"/>
              <a:pathLst>
                <a:path w="4608195" h="6840220">
                  <a:moveTo>
                    <a:pt x="4608004" y="0"/>
                  </a:moveTo>
                  <a:lnTo>
                    <a:pt x="0" y="0"/>
                  </a:lnTo>
                  <a:lnTo>
                    <a:pt x="0" y="6840004"/>
                  </a:lnTo>
                  <a:lnTo>
                    <a:pt x="4608004" y="6840004"/>
                  </a:lnTo>
                  <a:lnTo>
                    <a:pt x="4608004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218" name="object 4" descr=""/>
            <p:cNvPicPr/>
            <p:nvPr/>
          </p:nvPicPr>
          <p:blipFill>
            <a:blip r:embed="rId2"/>
            <a:stretch/>
          </p:blipFill>
          <p:spPr>
            <a:xfrm>
              <a:off x="3160080" y="3347640"/>
              <a:ext cx="1973160" cy="748800"/>
            </a:xfrm>
            <a:prstGeom prst="rect">
              <a:avLst/>
            </a:prstGeom>
            <a:ln w="0">
              <a:noFill/>
            </a:ln>
          </p:spPr>
        </p:pic>
      </p:grpSp>
      <p:grpSp>
        <p:nvGrpSpPr>
          <p:cNvPr id="219" name="Group 7"/>
          <p:cNvGrpSpPr/>
          <p:nvPr/>
        </p:nvGrpSpPr>
        <p:grpSpPr>
          <a:xfrm>
            <a:off x="3870360" y="4477680"/>
            <a:ext cx="3423600" cy="1215000"/>
            <a:chOff x="3870360" y="4477680"/>
            <a:chExt cx="3423600" cy="1215000"/>
          </a:xfrm>
        </p:grpSpPr>
        <p:sp>
          <p:nvSpPr>
            <p:cNvPr id="220" name="CustomShape 8"/>
            <p:cNvSpPr/>
            <p:nvPr/>
          </p:nvSpPr>
          <p:spPr>
            <a:xfrm>
              <a:off x="3870360" y="4863240"/>
              <a:ext cx="771120" cy="829440"/>
            </a:xfrm>
            <a:custGeom>
              <a:avLst/>
              <a:gdLst/>
              <a:ahLst/>
              <a:rect l="l" t="t" r="r" b="b"/>
              <a:pathLst>
                <a:path w="771525" h="829945">
                  <a:moveTo>
                    <a:pt x="771423" y="0"/>
                  </a:moveTo>
                  <a:lnTo>
                    <a:pt x="0" y="0"/>
                  </a:lnTo>
                  <a:lnTo>
                    <a:pt x="0" y="829437"/>
                  </a:lnTo>
                  <a:lnTo>
                    <a:pt x="771423" y="829437"/>
                  </a:lnTo>
                  <a:lnTo>
                    <a:pt x="771423" y="0"/>
                  </a:lnTo>
                  <a:close/>
                </a:path>
              </a:pathLst>
            </a:custGeom>
            <a:solidFill>
              <a:srgbClr val="00a8d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</a:tabLst>
              </a:pPr>
              <a:endParaRPr b="0" lang="fr-FR" sz="1800" spc="-1" strike="noStrike">
                <a:latin typeface="Arial"/>
              </a:endParaRPr>
            </a:p>
            <a:p>
              <a:pPr algn="ctr">
                <a:lnSpc>
                  <a:spcPct val="100000"/>
                </a:lnSpc>
                <a:tabLst>
                  <a:tab algn="l" pos="0"/>
                </a:tabLst>
              </a:pPr>
              <a:r>
                <a:rPr b="0" lang="fr-FR" sz="1800" spc="-1" strike="noStrike">
                  <a:solidFill>
                    <a:srgbClr val="000000"/>
                  </a:solidFill>
                  <a:latin typeface="Calibri"/>
                </a:rPr>
                <a:t>200</a:t>
              </a:r>
              <a:endParaRPr b="0" lang="fr-FR" sz="1800" spc="-1" strike="noStrike">
                <a:latin typeface="Arial"/>
              </a:endParaRPr>
            </a:p>
          </p:txBody>
        </p:sp>
        <p:sp>
          <p:nvSpPr>
            <p:cNvPr id="221" name="CustomShape 9"/>
            <p:cNvSpPr/>
            <p:nvPr/>
          </p:nvSpPr>
          <p:spPr>
            <a:xfrm>
              <a:off x="3870360" y="4656600"/>
              <a:ext cx="771120" cy="225000"/>
            </a:xfrm>
            <a:custGeom>
              <a:avLst/>
              <a:gdLst/>
              <a:ahLst/>
              <a:rect l="l" t="t" r="r" b="b"/>
              <a:pathLst>
                <a:path w="771525" h="112394">
                  <a:moveTo>
                    <a:pt x="771423" y="0"/>
                  </a:moveTo>
                  <a:lnTo>
                    <a:pt x="0" y="0"/>
                  </a:lnTo>
                  <a:lnTo>
                    <a:pt x="0" y="112140"/>
                  </a:lnTo>
                  <a:lnTo>
                    <a:pt x="771423" y="112140"/>
                  </a:lnTo>
                  <a:lnTo>
                    <a:pt x="771423" y="0"/>
                  </a:lnTo>
                  <a:close/>
                </a:path>
              </a:pathLst>
            </a:custGeom>
            <a:solidFill>
              <a:srgbClr val="ffd6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</a:tabLst>
              </a:pPr>
              <a:r>
                <a:rPr b="0" lang="fr-FR" sz="1800" spc="-1" strike="noStrike">
                  <a:solidFill>
                    <a:srgbClr val="000000"/>
                  </a:solidFill>
                  <a:latin typeface="Calibri"/>
                </a:rPr>
                <a:t>5</a:t>
              </a:r>
              <a:endParaRPr b="0" lang="fr-FR" sz="1800" spc="-1" strike="noStrike">
                <a:latin typeface="Arial"/>
              </a:endParaRPr>
            </a:p>
          </p:txBody>
        </p:sp>
        <p:sp>
          <p:nvSpPr>
            <p:cNvPr id="222" name="CustomShape 10"/>
            <p:cNvSpPr/>
            <p:nvPr/>
          </p:nvSpPr>
          <p:spPr>
            <a:xfrm>
              <a:off x="6522840" y="5276880"/>
              <a:ext cx="771120" cy="415440"/>
            </a:xfrm>
            <a:custGeom>
              <a:avLst/>
              <a:gdLst/>
              <a:ahLst/>
              <a:rect l="l" t="t" r="r" b="b"/>
              <a:pathLst>
                <a:path w="771525" h="415925">
                  <a:moveTo>
                    <a:pt x="771423" y="0"/>
                  </a:moveTo>
                  <a:lnTo>
                    <a:pt x="0" y="0"/>
                  </a:lnTo>
                  <a:lnTo>
                    <a:pt x="0" y="415798"/>
                  </a:lnTo>
                  <a:lnTo>
                    <a:pt x="771423" y="415798"/>
                  </a:lnTo>
                  <a:lnTo>
                    <a:pt x="771423" y="0"/>
                  </a:lnTo>
                  <a:close/>
                </a:path>
              </a:pathLst>
            </a:custGeom>
            <a:solidFill>
              <a:srgbClr val="00a8d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</a:tabLst>
              </a:pPr>
              <a:r>
                <a:rPr b="0" lang="fr-FR" sz="1800" spc="-1" strike="noStrike">
                  <a:solidFill>
                    <a:srgbClr val="000000"/>
                  </a:solidFill>
                  <a:latin typeface="Calibri"/>
                </a:rPr>
                <a:t>100</a:t>
              </a:r>
              <a:endParaRPr b="0" lang="fr-FR" sz="1800" spc="-1" strike="noStrike">
                <a:latin typeface="Arial"/>
              </a:endParaRPr>
            </a:p>
          </p:txBody>
        </p:sp>
        <p:sp>
          <p:nvSpPr>
            <p:cNvPr id="223" name="CustomShape 11"/>
            <p:cNvSpPr/>
            <p:nvPr/>
          </p:nvSpPr>
          <p:spPr>
            <a:xfrm>
              <a:off x="6522840" y="4477680"/>
              <a:ext cx="771120" cy="800280"/>
            </a:xfrm>
            <a:custGeom>
              <a:avLst/>
              <a:gdLst/>
              <a:ahLst/>
              <a:rect l="l" t="t" r="r" b="b"/>
              <a:pathLst>
                <a:path w="771525" h="800735">
                  <a:moveTo>
                    <a:pt x="771423" y="0"/>
                  </a:moveTo>
                  <a:lnTo>
                    <a:pt x="0" y="0"/>
                  </a:lnTo>
                  <a:lnTo>
                    <a:pt x="0" y="800277"/>
                  </a:lnTo>
                  <a:lnTo>
                    <a:pt x="771423" y="800277"/>
                  </a:lnTo>
                  <a:lnTo>
                    <a:pt x="771423" y="0"/>
                  </a:lnTo>
                  <a:close/>
                </a:path>
              </a:pathLst>
            </a:custGeom>
            <a:solidFill>
              <a:srgbClr val="ffd6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</a:tabLst>
              </a:pPr>
              <a:endParaRPr b="0" lang="fr-FR" sz="1800" spc="-1" strike="noStrike">
                <a:latin typeface="Arial"/>
              </a:endParaRPr>
            </a:p>
            <a:p>
              <a:pPr algn="ctr">
                <a:lnSpc>
                  <a:spcPct val="100000"/>
                </a:lnSpc>
                <a:tabLst>
                  <a:tab algn="l" pos="0"/>
                </a:tabLst>
              </a:pPr>
              <a:r>
                <a:rPr b="0" lang="fr-FR" sz="1800" spc="-1" strike="noStrike">
                  <a:solidFill>
                    <a:srgbClr val="000000"/>
                  </a:solidFill>
                  <a:latin typeface="Calibri"/>
                </a:rPr>
                <a:t>150</a:t>
              </a:r>
              <a:endParaRPr b="0" lang="fr-FR" sz="1800" spc="-1" strike="noStrike">
                <a:latin typeface="Arial"/>
              </a:endParaRPr>
            </a:p>
          </p:txBody>
        </p:sp>
      </p:grpSp>
      <p:sp>
        <p:nvSpPr>
          <p:cNvPr id="224" name="CustomShape 12"/>
          <p:cNvSpPr/>
          <p:nvPr/>
        </p:nvSpPr>
        <p:spPr>
          <a:xfrm>
            <a:off x="3960720" y="3779280"/>
            <a:ext cx="59040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ffffff"/>
                </a:solidFill>
                <a:highlight>
                  <a:srgbClr val="ff0000"/>
                </a:highlight>
                <a:latin typeface="Calibri"/>
              </a:rPr>
              <a:t>205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225" name="CustomShape 13"/>
          <p:cNvSpPr/>
          <p:nvPr/>
        </p:nvSpPr>
        <p:spPr>
          <a:xfrm>
            <a:off x="6576120" y="3601800"/>
            <a:ext cx="56736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highlight>
                  <a:srgbClr val="00ff00"/>
                </a:highlight>
                <a:latin typeface="Calibri"/>
              </a:rPr>
              <a:t>250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226" name="CustomShape 14"/>
          <p:cNvSpPr/>
          <p:nvPr/>
        </p:nvSpPr>
        <p:spPr>
          <a:xfrm>
            <a:off x="3721680" y="4233600"/>
            <a:ext cx="1068480" cy="410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fr-FR" sz="1050" spc="-1" strike="noStrike">
                <a:solidFill>
                  <a:srgbClr val="ffffff"/>
                </a:solidFill>
                <a:highlight>
                  <a:srgbClr val="ff0000"/>
                </a:highlight>
                <a:latin typeface="Calibri"/>
              </a:rPr>
              <a:t>Prix de revient en BRS</a:t>
            </a:r>
            <a:endParaRPr b="0" lang="fr-FR" sz="1050" spc="-1" strike="noStrike">
              <a:latin typeface="Arial"/>
            </a:endParaRPr>
          </a:p>
        </p:txBody>
      </p:sp>
      <p:sp>
        <p:nvSpPr>
          <p:cNvPr id="227" name="CustomShape 15"/>
          <p:cNvSpPr/>
          <p:nvPr/>
        </p:nvSpPr>
        <p:spPr>
          <a:xfrm>
            <a:off x="6434280" y="4041720"/>
            <a:ext cx="914040" cy="410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fr-FR" sz="1050" spc="-1" strike="noStrike">
                <a:solidFill>
                  <a:srgbClr val="ffffff"/>
                </a:solidFill>
                <a:highlight>
                  <a:srgbClr val="ff0000"/>
                </a:highlight>
                <a:latin typeface="Calibri"/>
              </a:rPr>
              <a:t>Prix de vente maxi en BRS</a:t>
            </a:r>
            <a:endParaRPr b="0" lang="fr-FR" sz="1050" spc="-1" strike="noStrike">
              <a:latin typeface="Arial"/>
            </a:endParaRPr>
          </a:p>
        </p:txBody>
      </p:sp>
      <p:sp>
        <p:nvSpPr>
          <p:cNvPr id="228" name="CustomShape 16"/>
          <p:cNvSpPr/>
          <p:nvPr/>
        </p:nvSpPr>
        <p:spPr>
          <a:xfrm>
            <a:off x="3160080" y="3024720"/>
            <a:ext cx="5124600" cy="3043080"/>
          </a:xfrm>
          <a:prstGeom prst="rect">
            <a:avLst/>
          </a:prstGeom>
          <a:noFill/>
          <a:ln w="254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</p:sp>
      <p:sp>
        <p:nvSpPr>
          <p:cNvPr id="229" name="CustomShape 17"/>
          <p:cNvSpPr/>
          <p:nvPr/>
        </p:nvSpPr>
        <p:spPr>
          <a:xfrm>
            <a:off x="3800160" y="5708160"/>
            <a:ext cx="776880" cy="303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fr-FR" sz="1400" spc="-1" strike="noStrike">
                <a:solidFill>
                  <a:srgbClr val="000000"/>
                </a:solidFill>
                <a:latin typeface="Calibri"/>
              </a:rPr>
              <a:t>Année 1</a:t>
            </a:r>
            <a:endParaRPr b="0" lang="fr-FR" sz="1400" spc="-1" strike="noStrike">
              <a:latin typeface="Arial"/>
            </a:endParaRPr>
          </a:p>
        </p:txBody>
      </p:sp>
      <p:sp>
        <p:nvSpPr>
          <p:cNvPr id="230" name="CustomShape 18"/>
          <p:cNvSpPr/>
          <p:nvPr/>
        </p:nvSpPr>
        <p:spPr>
          <a:xfrm>
            <a:off x="6474960" y="5734800"/>
            <a:ext cx="866880" cy="303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fr-FR" sz="1400" spc="-1" strike="noStrike">
                <a:solidFill>
                  <a:srgbClr val="000000"/>
                </a:solidFill>
                <a:latin typeface="Calibri"/>
              </a:rPr>
              <a:t>Année 16</a:t>
            </a:r>
            <a:endParaRPr b="0" lang="fr-FR" sz="1400" spc="-1" strike="noStrike">
              <a:latin typeface="Arial"/>
            </a:endParaRPr>
          </a:p>
        </p:txBody>
      </p:sp>
      <p:sp>
        <p:nvSpPr>
          <p:cNvPr id="231" name="CustomShape 19"/>
          <p:cNvSpPr/>
          <p:nvPr/>
        </p:nvSpPr>
        <p:spPr>
          <a:xfrm>
            <a:off x="3117240" y="5154480"/>
            <a:ext cx="808920" cy="303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fr-FR" sz="1400" spc="-1" strike="noStrike">
                <a:solidFill>
                  <a:srgbClr val="000000"/>
                </a:solidFill>
                <a:latin typeface="Calibri"/>
              </a:rPr>
              <a:t>Emprunt</a:t>
            </a:r>
            <a:endParaRPr b="0" lang="fr-FR" sz="1400" spc="-1" strike="noStrike">
              <a:latin typeface="Arial"/>
            </a:endParaRPr>
          </a:p>
        </p:txBody>
      </p:sp>
      <p:sp>
        <p:nvSpPr>
          <p:cNvPr id="232" name="CustomShape 20"/>
          <p:cNvSpPr/>
          <p:nvPr/>
        </p:nvSpPr>
        <p:spPr>
          <a:xfrm>
            <a:off x="3129480" y="4570200"/>
            <a:ext cx="770760" cy="303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fr-FR" sz="1400" spc="-1" strike="noStrike">
                <a:solidFill>
                  <a:srgbClr val="000000"/>
                </a:solidFill>
                <a:latin typeface="Calibri"/>
              </a:rPr>
              <a:t>Epargne</a:t>
            </a:r>
            <a:endParaRPr b="0" lang="fr-FR" sz="1400" spc="-1" strike="noStrike">
              <a:latin typeface="Arial"/>
            </a:endParaRPr>
          </a:p>
        </p:txBody>
      </p:sp>
      <p:sp>
        <p:nvSpPr>
          <p:cNvPr id="233" name="CustomShape 21"/>
          <p:cNvSpPr/>
          <p:nvPr/>
        </p:nvSpPr>
        <p:spPr>
          <a:xfrm flipV="1">
            <a:off x="4551480" y="3786120"/>
            <a:ext cx="2024640" cy="1771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a5a5a5"/>
            </a:solidFill>
            <a:tailEnd len="med" type="triangle" w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/>
        </p:style>
      </p:sp>
      <p:sp>
        <p:nvSpPr>
          <p:cNvPr id="234" name="CustomShape 22"/>
          <p:cNvSpPr/>
          <p:nvPr/>
        </p:nvSpPr>
        <p:spPr>
          <a:xfrm>
            <a:off x="4919400" y="3887640"/>
            <a:ext cx="1255680" cy="303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fr-FR" sz="1400" spc="-1" strike="noStrike">
                <a:solidFill>
                  <a:srgbClr val="000000"/>
                </a:solidFill>
                <a:latin typeface="Calibri"/>
              </a:rPr>
              <a:t>Indexation BRS</a:t>
            </a:r>
            <a:endParaRPr b="0" lang="fr-FR" sz="1400" spc="-1" strike="noStrike">
              <a:latin typeface="Arial"/>
            </a:endParaRPr>
          </a:p>
        </p:txBody>
      </p:sp>
      <p:sp>
        <p:nvSpPr>
          <p:cNvPr id="235" name="CustomShape 23"/>
          <p:cNvSpPr/>
          <p:nvPr/>
        </p:nvSpPr>
        <p:spPr>
          <a:xfrm>
            <a:off x="6576120" y="3059640"/>
            <a:ext cx="56736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fr-FR" sz="1800" spc="-1" strike="noStrike">
                <a:solidFill>
                  <a:srgbClr val="ffffff"/>
                </a:solidFill>
                <a:highlight>
                  <a:srgbClr val="c0c0c0"/>
                </a:highlight>
                <a:latin typeface="Calibri"/>
              </a:rPr>
              <a:t>350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236" name="CustomShape 24"/>
          <p:cNvSpPr/>
          <p:nvPr/>
        </p:nvSpPr>
        <p:spPr>
          <a:xfrm>
            <a:off x="7143480" y="3059640"/>
            <a:ext cx="914040" cy="410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fr-FR" sz="1050" spc="-1" strike="noStrike">
                <a:solidFill>
                  <a:srgbClr val="ffffff"/>
                </a:solidFill>
                <a:highlight>
                  <a:srgbClr val="c0c0c0"/>
                </a:highlight>
                <a:latin typeface="Calibri"/>
              </a:rPr>
              <a:t>Prix de vente « marché »</a:t>
            </a:r>
            <a:endParaRPr b="0" lang="fr-FR" sz="1050" spc="-1" strike="noStrike">
              <a:latin typeface="Arial"/>
            </a:endParaRPr>
          </a:p>
        </p:txBody>
      </p:sp>
      <p:sp>
        <p:nvSpPr>
          <p:cNvPr id="237" name="CustomShape 25"/>
          <p:cNvSpPr/>
          <p:nvPr/>
        </p:nvSpPr>
        <p:spPr>
          <a:xfrm>
            <a:off x="7318440" y="5272560"/>
            <a:ext cx="428040" cy="303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fr-FR" sz="1400" spc="-1" strike="noStrike">
                <a:solidFill>
                  <a:srgbClr val="000000"/>
                </a:solidFill>
                <a:latin typeface="Calibri"/>
              </a:rPr>
              <a:t>Crd</a:t>
            </a:r>
            <a:endParaRPr b="0" lang="fr-FR" sz="1400" spc="-1" strike="noStrike">
              <a:latin typeface="Arial"/>
            </a:endParaRPr>
          </a:p>
        </p:txBody>
      </p:sp>
      <p:sp>
        <p:nvSpPr>
          <p:cNvPr id="238" name="CustomShape 26"/>
          <p:cNvSpPr/>
          <p:nvPr/>
        </p:nvSpPr>
        <p:spPr>
          <a:xfrm>
            <a:off x="7275240" y="4603320"/>
            <a:ext cx="938520" cy="51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fr-FR" sz="1400" spc="-1" strike="noStrike">
                <a:solidFill>
                  <a:srgbClr val="000000"/>
                </a:solidFill>
                <a:latin typeface="Calibri"/>
              </a:rPr>
              <a:t>Epargne</a:t>
            </a:r>
            <a:endParaRPr b="0" lang="fr-FR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400" spc="-1" strike="noStrike">
                <a:solidFill>
                  <a:srgbClr val="000000"/>
                </a:solidFill>
                <a:latin typeface="Calibri"/>
              </a:rPr>
              <a:t>constituée</a:t>
            </a:r>
            <a:endParaRPr b="0" lang="fr-FR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TextShape 1"/>
          <p:cNvSpPr txBox="1"/>
          <p:nvPr/>
        </p:nvSpPr>
        <p:spPr>
          <a:xfrm>
            <a:off x="905040" y="2081520"/>
            <a:ext cx="10515240" cy="3847680"/>
          </a:xfrm>
          <a:prstGeom prst="rect">
            <a:avLst/>
          </a:prstGeom>
          <a:noFill/>
          <a:ln w="25560">
            <a:solidFill>
              <a:srgbClr val="a5a5a5"/>
            </a:solidFill>
            <a:round/>
          </a:ln>
        </p:spPr>
        <p:txBody>
          <a:bodyPr>
            <a:noAutofit/>
          </a:bodyPr>
          <a:p>
            <a:pPr algn="ctr">
              <a:lnSpc>
                <a:spcPct val="90000"/>
              </a:lnSpc>
              <a:spcBef>
                <a:spcPts val="499"/>
              </a:spcBef>
              <a:tabLst>
                <a:tab algn="l" pos="0"/>
              </a:tabLst>
            </a:pP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90000"/>
              </a:lnSpc>
              <a:spcBef>
                <a:spcPts val="499"/>
              </a:spcBef>
              <a:tabLst>
                <a:tab algn="l" pos="0"/>
              </a:tabLst>
            </a:pPr>
            <a:r>
              <a:rPr b="1" lang="fr-FR" sz="1800" spc="299" strike="noStrike">
                <a:solidFill>
                  <a:srgbClr val="ffffff"/>
                </a:solidFill>
                <a:highlight>
                  <a:srgbClr val="00ff00"/>
                </a:highlight>
                <a:latin typeface="Arial"/>
              </a:rPr>
              <a:t>SECURISER</a:t>
            </a:r>
            <a:r>
              <a:rPr b="0" lang="fr-FR" sz="1800" spc="-1" strike="noStrike">
                <a:solidFill>
                  <a:srgbClr val="ffffff"/>
                </a:solidFill>
                <a:highlight>
                  <a:srgbClr val="00ff00"/>
                </a:highlight>
                <a:latin typeface="Arial"/>
              </a:rPr>
              <a:t> 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algn="just">
              <a:lnSpc>
                <a:spcPct val="90000"/>
              </a:lnSpc>
              <a:spcBef>
                <a:spcPts val="499"/>
              </a:spcBef>
              <a:tabLst>
                <a:tab algn="l" pos="0"/>
              </a:tabLst>
            </a:pP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3" marL="743040" indent="-285480" algn="just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Wingdings" charset="2"/>
              <a:buChar char=""/>
              <a:tabLst>
                <a:tab algn="l" pos="0"/>
              </a:tabLst>
            </a:pPr>
            <a:r>
              <a:rPr b="1" lang="fr-FR" sz="1600" spc="-1" strike="noStrike">
                <a:solidFill>
                  <a:srgbClr val="000000"/>
                </a:solidFill>
                <a:highlight>
                  <a:srgbClr val="00ff00"/>
                </a:highlight>
                <a:latin typeface="Arial"/>
              </a:rPr>
              <a:t>Pour la COLLECTIVITE </a:t>
            </a:r>
            <a:r>
              <a:rPr b="0" lang="fr-FR" sz="1600" spc="-1" strike="noStrike">
                <a:solidFill>
                  <a:srgbClr val="000000"/>
                </a:solidFill>
                <a:highlight>
                  <a:srgbClr val="00ff00"/>
                </a:highlight>
                <a:latin typeface="Arial"/>
              </a:rPr>
              <a:t>: la nature du contrat de BRS confère à l’OFS et à la collectivité partenaire de l’opération une </a:t>
            </a:r>
            <a:r>
              <a:rPr b="0" lang="fr-FR" sz="1600" spc="-1" strike="noStrike" u="sng">
                <a:solidFill>
                  <a:srgbClr val="000000"/>
                </a:solidFill>
                <a:highlight>
                  <a:srgbClr val="00ff00"/>
                </a:highlight>
                <a:uFillTx/>
                <a:latin typeface="Arial"/>
              </a:rPr>
              <a:t>maîtrise de la vie du contrat </a:t>
            </a:r>
            <a:r>
              <a:rPr b="0" lang="fr-FR" sz="1600" spc="-1" strike="noStrike">
                <a:solidFill>
                  <a:srgbClr val="000000"/>
                </a:solidFill>
                <a:highlight>
                  <a:srgbClr val="00ff00"/>
                </a:highlight>
                <a:latin typeface="Arial"/>
              </a:rPr>
              <a:t>et notamment une </a:t>
            </a:r>
            <a:r>
              <a:rPr b="0" lang="fr-FR" sz="1600" spc="-1" strike="noStrike" u="sng">
                <a:solidFill>
                  <a:srgbClr val="000000"/>
                </a:solidFill>
                <a:highlight>
                  <a:srgbClr val="00ff00"/>
                </a:highlight>
                <a:uFillTx/>
                <a:latin typeface="Arial"/>
              </a:rPr>
              <a:t>régulation anti-spéculative </a:t>
            </a:r>
            <a:r>
              <a:rPr b="0" lang="fr-FR" sz="1600" spc="-1" strike="noStrike">
                <a:solidFill>
                  <a:srgbClr val="000000"/>
                </a:solidFill>
                <a:highlight>
                  <a:srgbClr val="00ff00"/>
                </a:highlight>
                <a:latin typeface="Arial"/>
              </a:rPr>
              <a:t>des transferts successifs des droits réels : vente à un tiers ou succession </a:t>
            </a:r>
            <a:endParaRPr b="0" lang="fr-FR" sz="1600" spc="-1" strike="noStrike">
              <a:solidFill>
                <a:srgbClr val="000000"/>
              </a:solidFill>
              <a:latin typeface="Calibri"/>
            </a:endParaRPr>
          </a:p>
          <a:p>
            <a:pPr marL="457200" algn="just">
              <a:lnSpc>
                <a:spcPct val="90000"/>
              </a:lnSpc>
              <a:spcBef>
                <a:spcPts val="499"/>
              </a:spcBef>
              <a:tabLst>
                <a:tab algn="l" pos="0"/>
              </a:tabLst>
            </a:pPr>
            <a:endParaRPr b="0" lang="fr-FR" sz="1600" spc="-1" strike="noStrike">
              <a:solidFill>
                <a:srgbClr val="000000"/>
              </a:solidFill>
              <a:latin typeface="Calibri"/>
            </a:endParaRPr>
          </a:p>
          <a:p>
            <a:pPr lvl="4" marL="1200240" indent="-285480" algn="just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Wingdings" charset="2"/>
              <a:buChar char=""/>
              <a:tabLst>
                <a:tab algn="l" pos="0"/>
              </a:tabLst>
            </a:pPr>
            <a:r>
              <a:rPr b="0" lang="fr-FR" sz="1600" spc="-1" strike="noStrike">
                <a:solidFill>
                  <a:srgbClr val="000000"/>
                </a:solidFill>
                <a:highlight>
                  <a:srgbClr val="00ff00"/>
                </a:highlight>
                <a:latin typeface="Arial"/>
              </a:rPr>
              <a:t>Dans tous les cas le nouveau preneur en BRS doit répondre aux conditions de ressources et d’usage en résidence principale</a:t>
            </a:r>
            <a:endParaRPr b="0" lang="fr-FR" sz="1600" spc="-1" strike="noStrike">
              <a:solidFill>
                <a:srgbClr val="000000"/>
              </a:solidFill>
              <a:latin typeface="Calibri"/>
            </a:endParaRPr>
          </a:p>
          <a:p>
            <a:endParaRPr b="0" lang="fr-FR" sz="1600" spc="-1" strike="noStrike">
              <a:solidFill>
                <a:srgbClr val="000000"/>
              </a:solidFill>
              <a:latin typeface="Calibri"/>
            </a:endParaRPr>
          </a:p>
          <a:p>
            <a:pPr lvl="4" marL="1200240" indent="-285480" algn="just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Wingdings" charset="2"/>
              <a:buChar char=""/>
              <a:tabLst>
                <a:tab algn="l" pos="0"/>
              </a:tabLst>
            </a:pPr>
            <a:r>
              <a:rPr b="0" lang="fr-FR" sz="1600" spc="-1" strike="noStrike">
                <a:solidFill>
                  <a:srgbClr val="000000"/>
                </a:solidFill>
                <a:highlight>
                  <a:srgbClr val="00ff00"/>
                </a:highlight>
                <a:latin typeface="Arial"/>
              </a:rPr>
              <a:t>Cette </a:t>
            </a:r>
            <a:r>
              <a:rPr b="1" lang="fr-FR" sz="1600" spc="-1" strike="noStrike">
                <a:solidFill>
                  <a:srgbClr val="000000"/>
                </a:solidFill>
                <a:highlight>
                  <a:srgbClr val="00ff00"/>
                </a:highlight>
                <a:latin typeface="Arial"/>
              </a:rPr>
              <a:t>double sécurisation pour l’acquéreur et la collectivité </a:t>
            </a:r>
            <a:r>
              <a:rPr b="0" lang="fr-FR" sz="1600" spc="-1" strike="noStrike">
                <a:solidFill>
                  <a:srgbClr val="000000"/>
                </a:solidFill>
                <a:highlight>
                  <a:srgbClr val="00ff00"/>
                </a:highlight>
                <a:latin typeface="Arial"/>
              </a:rPr>
              <a:t>répond largement aux situations rencontrées sur nos zones littorales notamment et/ou tendues de type agglomération.</a:t>
            </a:r>
            <a:endParaRPr b="0" lang="fr-FR" sz="1600" spc="-1" strike="noStrike">
              <a:solidFill>
                <a:srgbClr val="000000"/>
              </a:solidFill>
              <a:latin typeface="Calibri"/>
            </a:endParaRPr>
          </a:p>
          <a:p>
            <a:pPr marL="914400" algn="just">
              <a:lnSpc>
                <a:spcPct val="90000"/>
              </a:lnSpc>
              <a:spcBef>
                <a:spcPts val="499"/>
              </a:spcBef>
              <a:tabLst>
                <a:tab algn="l" pos="0"/>
              </a:tabLst>
            </a:pPr>
            <a:endParaRPr b="0" lang="fr-FR" sz="1600" spc="-1" strike="noStrike">
              <a:solidFill>
                <a:srgbClr val="000000"/>
              </a:solidFill>
              <a:latin typeface="Calibri"/>
            </a:endParaRPr>
          </a:p>
          <a:p>
            <a:pPr marL="457200" algn="just">
              <a:lnSpc>
                <a:spcPct val="90000"/>
              </a:lnSpc>
              <a:spcBef>
                <a:spcPts val="499"/>
              </a:spcBef>
              <a:tabLst>
                <a:tab algn="l" pos="0"/>
              </a:tabLst>
            </a:pPr>
            <a:endParaRPr b="0" lang="fr-FR" sz="1600" spc="-1" strike="noStrike">
              <a:solidFill>
                <a:srgbClr val="000000"/>
              </a:solidFill>
              <a:latin typeface="Calibri"/>
            </a:endParaRPr>
          </a:p>
          <a:p>
            <a:pPr marL="457200" algn="just">
              <a:lnSpc>
                <a:spcPct val="90000"/>
              </a:lnSpc>
              <a:spcBef>
                <a:spcPts val="499"/>
              </a:spcBef>
              <a:tabLst>
                <a:tab algn="l" pos="0"/>
              </a:tabLst>
            </a:pPr>
            <a:endParaRPr b="0" lang="fr-FR" sz="1600" spc="-1" strike="noStrike">
              <a:solidFill>
                <a:srgbClr val="000000"/>
              </a:solidFill>
              <a:latin typeface="Calibri"/>
            </a:endParaRPr>
          </a:p>
          <a:p>
            <a:pPr marL="898560" algn="just">
              <a:lnSpc>
                <a:spcPct val="90000"/>
              </a:lnSpc>
              <a:spcBef>
                <a:spcPts val="499"/>
              </a:spcBef>
              <a:tabLst>
                <a:tab algn="l" pos="0"/>
              </a:tabLst>
            </a:pPr>
            <a:endParaRPr b="0" lang="fr-FR" sz="1600" spc="-1" strike="noStrike">
              <a:solidFill>
                <a:srgbClr val="000000"/>
              </a:solidFill>
              <a:latin typeface="Calibri"/>
            </a:endParaRPr>
          </a:p>
          <a:p>
            <a:pPr marL="898560" algn="just">
              <a:lnSpc>
                <a:spcPct val="90000"/>
              </a:lnSpc>
              <a:spcBef>
                <a:spcPts val="499"/>
              </a:spcBef>
              <a:tabLst>
                <a:tab algn="l" pos="0"/>
              </a:tabLst>
            </a:pPr>
            <a:endParaRPr b="0" lang="fr-FR" sz="1600" spc="-1" strike="noStrike">
              <a:solidFill>
                <a:srgbClr val="000000"/>
              </a:solidFill>
              <a:latin typeface="Calibri"/>
            </a:endParaRPr>
          </a:p>
          <a:p>
            <a:pPr marL="898560" algn="just">
              <a:lnSpc>
                <a:spcPct val="90000"/>
              </a:lnSpc>
              <a:spcBef>
                <a:spcPts val="499"/>
              </a:spcBef>
              <a:tabLst>
                <a:tab algn="l" pos="0"/>
              </a:tabLst>
            </a:pPr>
            <a:endParaRPr b="0" lang="fr-FR" sz="1600" spc="-1" strike="noStrike">
              <a:solidFill>
                <a:srgbClr val="000000"/>
              </a:solidFill>
              <a:latin typeface="Calibri"/>
            </a:endParaRPr>
          </a:p>
          <a:p>
            <a:pPr marL="898560" algn="just">
              <a:lnSpc>
                <a:spcPct val="90000"/>
              </a:lnSpc>
              <a:spcBef>
                <a:spcPts val="499"/>
              </a:spcBef>
              <a:tabLst>
                <a:tab algn="l" pos="0"/>
              </a:tabLst>
            </a:pPr>
            <a:endParaRPr b="0" lang="fr-FR" sz="1600" spc="-1" strike="noStrike">
              <a:solidFill>
                <a:srgbClr val="000000"/>
              </a:solidFill>
              <a:latin typeface="Calibri"/>
            </a:endParaRPr>
          </a:p>
          <a:p>
            <a:pPr marL="898560" algn="just">
              <a:lnSpc>
                <a:spcPct val="90000"/>
              </a:lnSpc>
              <a:spcBef>
                <a:spcPts val="499"/>
              </a:spcBef>
              <a:tabLst>
                <a:tab algn="l" pos="0"/>
              </a:tabLst>
            </a:pPr>
            <a:endParaRPr b="0" lang="fr-FR" sz="1600" spc="-1" strike="noStrike">
              <a:solidFill>
                <a:srgbClr val="000000"/>
              </a:solidFill>
              <a:latin typeface="Calibri"/>
            </a:endParaRPr>
          </a:p>
          <a:p>
            <a:pPr marL="914400" algn="just">
              <a:lnSpc>
                <a:spcPct val="90000"/>
              </a:lnSpc>
              <a:spcBef>
                <a:spcPts val="499"/>
              </a:spcBef>
              <a:tabLst>
                <a:tab algn="l" pos="0"/>
              </a:tabLst>
            </a:pPr>
            <a:endParaRPr b="0" lang="fr-FR" sz="1600" spc="-1" strike="noStrike">
              <a:solidFill>
                <a:srgbClr val="000000"/>
              </a:solidFill>
              <a:latin typeface="Calibri"/>
            </a:endParaRPr>
          </a:p>
          <a:p>
            <a:pPr marL="1166760" indent="-252000" algn="just">
              <a:lnSpc>
                <a:spcPct val="90000"/>
              </a:lnSpc>
              <a:spcBef>
                <a:spcPts val="499"/>
              </a:spcBef>
              <a:tabLst>
                <a:tab algn="l" pos="0"/>
              </a:tabLst>
            </a:pPr>
            <a:endParaRPr b="0" lang="fr-FR" sz="1600" spc="-1" strike="noStrike">
              <a:solidFill>
                <a:srgbClr val="000000"/>
              </a:solidFill>
              <a:latin typeface="Calibri"/>
            </a:endParaRPr>
          </a:p>
          <a:p>
            <a:pPr marL="1371600" algn="just">
              <a:lnSpc>
                <a:spcPct val="90000"/>
              </a:lnSpc>
              <a:spcBef>
                <a:spcPts val="499"/>
              </a:spcBef>
              <a:tabLst>
                <a:tab algn="l" pos="0"/>
              </a:tabLst>
            </a:pPr>
            <a:endParaRPr b="0" lang="fr-FR" sz="1600" spc="-1" strike="noStrike">
              <a:solidFill>
                <a:srgbClr val="000000"/>
              </a:solidFill>
              <a:latin typeface="Calibri"/>
            </a:endParaRPr>
          </a:p>
          <a:p>
            <a:pPr marL="457200" algn="just">
              <a:lnSpc>
                <a:spcPct val="90000"/>
              </a:lnSpc>
              <a:spcBef>
                <a:spcPts val="499"/>
              </a:spcBef>
              <a:tabLst>
                <a:tab algn="l" pos="0"/>
              </a:tabLst>
            </a:pPr>
            <a:endParaRPr b="0" lang="fr-FR" sz="1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0" name="CustomShape 2"/>
          <p:cNvSpPr/>
          <p:nvPr/>
        </p:nvSpPr>
        <p:spPr>
          <a:xfrm>
            <a:off x="10342440" y="156600"/>
            <a:ext cx="928800" cy="349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normAutofit/>
          </a:bodyPr>
          <a:p>
            <a:pPr algn="r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fr-FR" sz="1600" spc="-1" strike="noStrike">
                <a:solidFill>
                  <a:srgbClr val="000000"/>
                </a:solidFill>
                <a:latin typeface="Calibri"/>
              </a:rPr>
              <a:t>Contexte</a:t>
            </a:r>
            <a:endParaRPr b="0" lang="fr-FR" sz="1600" spc="-1" strike="noStrike">
              <a:latin typeface="Arial"/>
            </a:endParaRPr>
          </a:p>
        </p:txBody>
      </p:sp>
      <p:pic>
        <p:nvPicPr>
          <p:cNvPr id="241" name="Image 4" descr=""/>
          <p:cNvPicPr/>
          <p:nvPr/>
        </p:nvPicPr>
        <p:blipFill>
          <a:blip r:embed="rId1"/>
          <a:srcRect l="10576" t="14404" r="13556" b="9806"/>
          <a:stretch/>
        </p:blipFill>
        <p:spPr>
          <a:xfrm>
            <a:off x="0" y="0"/>
            <a:ext cx="1476000" cy="1209240"/>
          </a:xfrm>
          <a:prstGeom prst="rect">
            <a:avLst/>
          </a:prstGeom>
          <a:ln w="0">
            <a:noFill/>
          </a:ln>
        </p:spPr>
      </p:pic>
      <p:sp>
        <p:nvSpPr>
          <p:cNvPr id="242" name="TextShape 3"/>
          <p:cNvSpPr txBox="1"/>
          <p:nvPr/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fr-FR" sz="1200" spc="-1" strike="noStrike">
                <a:solidFill>
                  <a:srgbClr val="8b8b8b"/>
                </a:solidFill>
                <a:latin typeface="Calibri"/>
              </a:rPr>
              <a:t>CRHH - Bureau du 5 juillet 2022</a:t>
            </a:r>
            <a:endParaRPr b="0" lang="fr-FR" sz="1200" spc="-1" strike="noStrike">
              <a:latin typeface="Times New Roman"/>
            </a:endParaRPr>
          </a:p>
        </p:txBody>
      </p:sp>
      <p:sp>
        <p:nvSpPr>
          <p:cNvPr id="243" name="TextShape 4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572D9C4A-88F8-4FF9-AB8D-21E55A336356}" type="slidenum">
              <a:rPr b="0" lang="fr-FR" sz="1200" spc="-1" strike="noStrike">
                <a:solidFill>
                  <a:srgbClr val="8b8b8b"/>
                </a:solidFill>
                <a:latin typeface="Calibri"/>
              </a:rPr>
              <a:t>13</a:t>
            </a:fld>
            <a:endParaRPr b="0" lang="fr-FR" sz="12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Image 3" descr=""/>
          <p:cNvPicPr/>
          <p:nvPr/>
        </p:nvPicPr>
        <p:blipFill>
          <a:blip r:embed="rId1"/>
          <a:srcRect l="10576" t="14404" r="13556" b="9806"/>
          <a:stretch/>
        </p:blipFill>
        <p:spPr>
          <a:xfrm>
            <a:off x="0" y="0"/>
            <a:ext cx="1476000" cy="1209240"/>
          </a:xfrm>
          <a:prstGeom prst="rect">
            <a:avLst/>
          </a:prstGeom>
          <a:ln w="0">
            <a:noFill/>
          </a:ln>
        </p:spPr>
      </p:pic>
      <p:sp>
        <p:nvSpPr>
          <p:cNvPr id="245" name="TextShape 1"/>
          <p:cNvSpPr txBox="1"/>
          <p:nvPr/>
        </p:nvSpPr>
        <p:spPr>
          <a:xfrm>
            <a:off x="2404440" y="3235680"/>
            <a:ext cx="7382520" cy="618120"/>
          </a:xfrm>
          <a:prstGeom prst="rect">
            <a:avLst/>
          </a:prstGeom>
          <a:noFill/>
          <a:ln w="0">
            <a:noFill/>
          </a:ln>
        </p:spPr>
        <p:txBody>
          <a:bodyPr>
            <a:normAutofit fontScale="51000"/>
          </a:bodyPr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fr-FR" sz="2800" spc="-1" strike="noStrike">
                <a:solidFill>
                  <a:srgbClr val="000000"/>
                </a:solidFill>
                <a:latin typeface="Calibri"/>
              </a:rPr>
              <a:t>III. </a:t>
            </a:r>
            <a:r>
              <a:rPr b="0" lang="fr-FR" sz="3600" spc="-1" strike="noStrike">
                <a:solidFill>
                  <a:srgbClr val="000000"/>
                </a:solidFill>
                <a:latin typeface="Calibri"/>
              </a:rPr>
              <a:t>Gouvernance et fonctionnement de l’OFS</a:t>
            </a:r>
            <a:endParaRPr b="0" lang="fr-FR" sz="3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6" name="TextShape 2"/>
          <p:cNvSpPr txBox="1"/>
          <p:nvPr/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fr-FR" sz="1200" spc="-1" strike="noStrike">
                <a:solidFill>
                  <a:srgbClr val="8b8b8b"/>
                </a:solidFill>
                <a:latin typeface="Calibri"/>
              </a:rPr>
              <a:t>CRHH - Bureau du 5 juillet 2022</a:t>
            </a:r>
            <a:endParaRPr b="0" lang="fr-FR" sz="1200" spc="-1" strike="noStrike">
              <a:latin typeface="Times New Roman"/>
            </a:endParaRPr>
          </a:p>
        </p:txBody>
      </p:sp>
      <p:sp>
        <p:nvSpPr>
          <p:cNvPr id="247" name="TextShape 3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FEB4F68B-D5B5-40F7-8D2A-2CFB22818894}" type="slidenum">
              <a:rPr b="0" lang="fr-FR" sz="1200" spc="-1" strike="noStrike">
                <a:solidFill>
                  <a:srgbClr val="8b8b8b"/>
                </a:solidFill>
                <a:latin typeface="Calibri"/>
              </a:rPr>
              <a:t>14</a:t>
            </a:fld>
            <a:endParaRPr b="0" lang="fr-FR" sz="12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CustomShape 1"/>
          <p:cNvSpPr/>
          <p:nvPr/>
        </p:nvSpPr>
        <p:spPr>
          <a:xfrm>
            <a:off x="7050240" y="310320"/>
            <a:ext cx="4303080" cy="370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noAutofit/>
          </a:bodyPr>
          <a:p>
            <a:pPr algn="r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Gouvernance et fonctionnement de l’OFS</a:t>
            </a:r>
            <a:endParaRPr b="0" lang="fr-FR" sz="1800" spc="-1" strike="noStrike">
              <a:latin typeface="Arial"/>
            </a:endParaRPr>
          </a:p>
        </p:txBody>
      </p:sp>
      <p:pic>
        <p:nvPicPr>
          <p:cNvPr id="249" name="Image 4" descr=""/>
          <p:cNvPicPr/>
          <p:nvPr/>
        </p:nvPicPr>
        <p:blipFill>
          <a:blip r:embed="rId1"/>
          <a:srcRect l="10576" t="14404" r="13556" b="9806"/>
          <a:stretch/>
        </p:blipFill>
        <p:spPr>
          <a:xfrm>
            <a:off x="0" y="0"/>
            <a:ext cx="1476000" cy="1209240"/>
          </a:xfrm>
          <a:prstGeom prst="rect">
            <a:avLst/>
          </a:prstGeom>
          <a:ln w="0">
            <a:noFill/>
          </a:ln>
        </p:spPr>
      </p:pic>
      <p:sp>
        <p:nvSpPr>
          <p:cNvPr id="250" name="TextShape 2"/>
          <p:cNvSpPr txBox="1"/>
          <p:nvPr/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fr-FR" sz="1200" spc="-1" strike="noStrike">
                <a:solidFill>
                  <a:srgbClr val="8b8b8b"/>
                </a:solidFill>
                <a:latin typeface="Calibri"/>
              </a:rPr>
              <a:t>CRHH - Bureau du 5 juillet 2022</a:t>
            </a:r>
            <a:endParaRPr b="0" lang="fr-FR" sz="1200" spc="-1" strike="noStrike">
              <a:latin typeface="Times New Roman"/>
            </a:endParaRPr>
          </a:p>
        </p:txBody>
      </p:sp>
      <p:sp>
        <p:nvSpPr>
          <p:cNvPr id="251" name="TextShape 3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2B05A790-42AE-4254-AF05-DCDF9DF77A10}" type="slidenum">
              <a:rPr b="0" lang="fr-FR" sz="1200" spc="-1" strike="noStrike">
                <a:solidFill>
                  <a:srgbClr val="8b8b8b"/>
                </a:solidFill>
                <a:latin typeface="Calibri"/>
              </a:rPr>
              <a:t>14</a:t>
            </a:fld>
            <a:endParaRPr b="0" lang="fr-FR" sz="1200" spc="-1" strike="noStrike">
              <a:latin typeface="Times New Roman"/>
            </a:endParaRPr>
          </a:p>
        </p:txBody>
      </p:sp>
      <p:sp>
        <p:nvSpPr>
          <p:cNvPr id="252" name="CustomShape 4"/>
          <p:cNvSpPr/>
          <p:nvPr/>
        </p:nvSpPr>
        <p:spPr>
          <a:xfrm>
            <a:off x="1412640" y="1808280"/>
            <a:ext cx="10515240" cy="3930840"/>
          </a:xfrm>
          <a:prstGeom prst="rect">
            <a:avLst/>
          </a:prstGeom>
          <a:noFill/>
          <a:ln w="25400">
            <a:solidFill>
              <a:schemeClr val="accent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fr-FR" sz="1800" spc="-1" strike="noStrike">
                <a:solidFill>
                  <a:srgbClr val="000000"/>
                </a:solidFill>
                <a:latin typeface="Arial"/>
              </a:rPr>
              <a:t>Transformation de la COOPERATIVE HLM MAISON POUR TOUS en SCIC HLM</a:t>
            </a: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L’article 16 des statuts, dédié à l’activité d’Organisme de Foncier Solidaire, a été adopté par son Assemblée Générale Extraordinaire sous réserve de l’obtention de l’agrément OFS. </a:t>
            </a: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800" spc="-1" strike="noStrike">
              <a:latin typeface="Arial"/>
            </a:endParaRPr>
          </a:p>
          <a:p>
            <a:pPr lvl="8" marL="322740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fr-FR" sz="1800" spc="-1" strike="noStrike">
                <a:solidFill>
                  <a:srgbClr val="000000"/>
                </a:solidFill>
                <a:latin typeface="Arial"/>
              </a:rPr>
              <a:t>Capital social </a:t>
            </a: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:          999.440 €</a:t>
            </a:r>
            <a:endParaRPr b="0" lang="fr-FR" sz="1800" spc="-1" strike="noStrike">
              <a:latin typeface="Arial"/>
            </a:endParaRPr>
          </a:p>
          <a:p>
            <a:pPr lvl="8" marL="322740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fr-FR" sz="1800" spc="-1" strike="noStrike">
                <a:solidFill>
                  <a:srgbClr val="000000"/>
                </a:solidFill>
                <a:latin typeface="Arial"/>
              </a:rPr>
              <a:t>Capital statutaire </a:t>
            </a: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: 3.500.000 €</a:t>
            </a:r>
            <a:endParaRPr b="0" lang="fr-FR" sz="1800" spc="-1" strike="noStrike">
              <a:latin typeface="Arial"/>
            </a:endParaRPr>
          </a:p>
          <a:p>
            <a:pPr marL="3227400" indent="-285480" algn="ctr">
              <a:lnSpc>
                <a:spcPct val="100000"/>
              </a:lnSpc>
              <a:tabLst>
                <a:tab algn="l" pos="0"/>
              </a:tabLst>
            </a:pPr>
            <a:endParaRPr b="0" lang="fr-FR" sz="1800" spc="-1" strike="noStrike">
              <a:latin typeface="Arial"/>
            </a:endParaRPr>
          </a:p>
          <a:p>
            <a:pPr lvl="8" marL="322740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1" lang="fr-FR" sz="1800" spc="-1" strike="noStrike">
                <a:solidFill>
                  <a:srgbClr val="000000"/>
                </a:solidFill>
                <a:latin typeface="Arial"/>
              </a:rPr>
              <a:t>Fonds de roulement </a:t>
            </a: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: 1.600.000 €</a:t>
            </a:r>
            <a:endParaRPr b="0" lang="fr-FR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fr-FR" sz="1800" spc="-1" strike="noStrike">
              <a:latin typeface="Arial"/>
            </a:endParaRPr>
          </a:p>
          <a:p>
            <a:pPr marL="285840" indent="-285480" algn="ctr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1" lang="fr-FR" sz="1800" spc="-1" strike="noStrike">
                <a:solidFill>
                  <a:srgbClr val="000000"/>
                </a:solidFill>
                <a:latin typeface="Arial"/>
              </a:rPr>
              <a:t>Siège Social </a:t>
            </a: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: 8 bis avenue Georges Pompidou à Nîmes</a:t>
            </a:r>
            <a:endParaRPr b="0" lang="fr-FR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fr-FR" sz="1800" spc="-1" strike="noStrike">
              <a:latin typeface="Arial"/>
            </a:endParaRPr>
          </a:p>
          <a:p>
            <a:pPr marL="285840" indent="-285480" algn="ctr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1" lang="fr-FR" sz="1800" spc="-1" strike="noStrike">
                <a:solidFill>
                  <a:srgbClr val="000000"/>
                </a:solidFill>
                <a:latin typeface="Arial"/>
              </a:rPr>
              <a:t>Commissaire aux comptes </a:t>
            </a: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: Cabinet Causse et associés</a:t>
            </a: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fr-F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TextShape 1"/>
          <p:cNvSpPr txBox="1"/>
          <p:nvPr/>
        </p:nvSpPr>
        <p:spPr>
          <a:xfrm>
            <a:off x="781560" y="1343160"/>
            <a:ext cx="10515240" cy="4755600"/>
          </a:xfrm>
          <a:prstGeom prst="rect">
            <a:avLst/>
          </a:prstGeom>
          <a:noFill/>
          <a:ln w="25560">
            <a:solidFill>
              <a:srgbClr val="a5a5a5"/>
            </a:solidFill>
            <a:round/>
          </a:ln>
        </p:spPr>
        <p:txBody>
          <a:bodyPr>
            <a:normAutofit fontScale="97000"/>
          </a:bodyPr>
          <a:p>
            <a:pPr algn="just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L’objectif de la transformation de la Société en SCIC HLM est de permettre de </a:t>
            </a:r>
            <a:r>
              <a:rPr b="1" lang="fr-FR" sz="1800" spc="-1" strike="noStrike">
                <a:solidFill>
                  <a:srgbClr val="000000"/>
                </a:solidFill>
                <a:latin typeface="Arial"/>
              </a:rPr>
              <a:t>structurer sa gouvernance autour des parties prenantes </a:t>
            </a: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devant contribuer à son développement en tant qu’Organisme Foncier Solidaire : 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1. Des </a:t>
            </a:r>
            <a:r>
              <a:rPr b="1" lang="fr-FR" sz="1800" spc="-1" strike="noStrike">
                <a:solidFill>
                  <a:srgbClr val="000000"/>
                </a:solidFill>
                <a:latin typeface="Arial"/>
              </a:rPr>
              <a:t>organismes HLM </a:t>
            </a: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(collège à 50%) :</a:t>
            </a:r>
            <a:r>
              <a:rPr b="0" lang="fr-FR" sz="1800" spc="-1" strike="noStrike">
                <a:solidFill>
                  <a:srgbClr val="ff0000"/>
                </a:solidFill>
                <a:latin typeface="Arial"/>
              </a:rPr>
              <a:t> ALOGEA – ALTEAL - UTPT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2. Des </a:t>
            </a:r>
            <a:r>
              <a:rPr b="1" lang="fr-FR" sz="1800" spc="-1" strike="noStrike">
                <a:solidFill>
                  <a:srgbClr val="000000"/>
                </a:solidFill>
                <a:latin typeface="Arial"/>
              </a:rPr>
              <a:t>partenaires financiers et personnalités qualifiées </a:t>
            </a: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(collège à 17%) : </a:t>
            </a:r>
            <a:r>
              <a:rPr b="0" lang="fr-FR" sz="1800" spc="-1" strike="noStrike">
                <a:solidFill>
                  <a:srgbClr val="ff0000"/>
                </a:solidFill>
                <a:latin typeface="Arial"/>
              </a:rPr>
              <a:t>CELR - CEMP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3. Des </a:t>
            </a:r>
            <a:r>
              <a:rPr b="1" lang="fr-FR" sz="1800" spc="-1" strike="noStrike">
                <a:solidFill>
                  <a:srgbClr val="000000"/>
                </a:solidFill>
                <a:latin typeface="Arial"/>
              </a:rPr>
              <a:t>collectivités locales et leurs groupements </a:t>
            </a: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(collège à 13%) : en cours 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4. Des </a:t>
            </a:r>
            <a:r>
              <a:rPr b="1" lang="fr-FR" sz="1800" spc="-1" strike="noStrike">
                <a:solidFill>
                  <a:srgbClr val="000000"/>
                </a:solidFill>
                <a:latin typeface="Arial"/>
              </a:rPr>
              <a:t>bénéficiaires</a:t>
            </a: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 (collège à 10%) 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5. Des </a:t>
            </a:r>
            <a:r>
              <a:rPr b="1" lang="fr-FR" sz="1800" spc="-1" strike="noStrike">
                <a:solidFill>
                  <a:srgbClr val="000000"/>
                </a:solidFill>
                <a:latin typeface="Arial"/>
              </a:rPr>
              <a:t>salariés</a:t>
            </a: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 (collège à 10%) 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L’entrée au capital de ALOGEA, ALTEAL et de la Caisse d’Epargne Midi-Pyrénées est faite sur la base d’une cession de parts sociales au nominal de 16 €.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Les candidatures des différents partenaires (acteurs d’opérations en BRS sur leur territoire) feront l’objet d’un agrément en Conseil d’Administration.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4" name="CustomShape 2"/>
          <p:cNvSpPr/>
          <p:nvPr/>
        </p:nvSpPr>
        <p:spPr>
          <a:xfrm>
            <a:off x="7050240" y="310320"/>
            <a:ext cx="4303080" cy="370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noAutofit/>
          </a:bodyPr>
          <a:p>
            <a:pPr algn="r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Gouvernance et fonctionnement de l’OFS</a:t>
            </a:r>
            <a:endParaRPr b="0" lang="fr-FR" sz="1800" spc="-1" strike="noStrike">
              <a:latin typeface="Arial"/>
            </a:endParaRPr>
          </a:p>
        </p:txBody>
      </p:sp>
      <p:pic>
        <p:nvPicPr>
          <p:cNvPr id="255" name="Image 4" descr=""/>
          <p:cNvPicPr/>
          <p:nvPr/>
        </p:nvPicPr>
        <p:blipFill>
          <a:blip r:embed="rId1"/>
          <a:srcRect l="10576" t="14404" r="13556" b="9806"/>
          <a:stretch/>
        </p:blipFill>
        <p:spPr>
          <a:xfrm>
            <a:off x="0" y="0"/>
            <a:ext cx="1476000" cy="1209240"/>
          </a:xfrm>
          <a:prstGeom prst="rect">
            <a:avLst/>
          </a:prstGeom>
          <a:ln w="0">
            <a:noFill/>
          </a:ln>
        </p:spPr>
      </p:pic>
      <p:sp>
        <p:nvSpPr>
          <p:cNvPr id="256" name="TextShape 3"/>
          <p:cNvSpPr txBox="1"/>
          <p:nvPr/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fr-FR" sz="1200" spc="-1" strike="noStrike">
                <a:solidFill>
                  <a:srgbClr val="8b8b8b"/>
                </a:solidFill>
                <a:latin typeface="Calibri"/>
              </a:rPr>
              <a:t>CRHH - Bureau du 5 juillet 2022</a:t>
            </a:r>
            <a:endParaRPr b="0" lang="fr-FR" sz="1200" spc="-1" strike="noStrike">
              <a:latin typeface="Times New Roman"/>
            </a:endParaRPr>
          </a:p>
        </p:txBody>
      </p:sp>
      <p:sp>
        <p:nvSpPr>
          <p:cNvPr id="257" name="TextShape 4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F4E3E3F9-B2DF-4FAD-8199-89F62A8E9ED1}" type="slidenum">
              <a:rPr b="0" lang="fr-FR" sz="1200" spc="-1" strike="noStrike">
                <a:solidFill>
                  <a:srgbClr val="8b8b8b"/>
                </a:solidFill>
                <a:latin typeface="Calibri"/>
              </a:rPr>
              <a:t>&lt;numéro&gt;</a:t>
            </a:fld>
            <a:endParaRPr b="0" lang="fr-FR" sz="12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TextShape 1"/>
          <p:cNvSpPr txBox="1"/>
          <p:nvPr/>
        </p:nvSpPr>
        <p:spPr>
          <a:xfrm>
            <a:off x="649080" y="1674720"/>
            <a:ext cx="3504960" cy="378504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Gouvernance et fonctionnement de l’OFS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Les différents collèges seront représentés au Conseil d’Administration : représentants et experts métiers des différents OLS, financiers et collectivités.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Instauration d’un </a:t>
            </a:r>
            <a:r>
              <a:rPr b="0" lang="fr-FR" sz="1800" spc="-1" strike="noStrike" u="sng">
                <a:solidFill>
                  <a:srgbClr val="000000"/>
                </a:solidFill>
                <a:uFillTx/>
                <a:latin typeface="Arial"/>
              </a:rPr>
              <a:t>comité d’engagement</a:t>
            </a: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 et </a:t>
            </a:r>
            <a:r>
              <a:rPr b="0" lang="fr-FR" sz="1800" spc="-1" strike="noStrike" u="sng">
                <a:solidFill>
                  <a:srgbClr val="000000"/>
                </a:solidFill>
                <a:uFillTx/>
                <a:latin typeface="Arial"/>
              </a:rPr>
              <a:t>d’un comité d’agrément.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9" name="CustomShape 2"/>
          <p:cNvSpPr/>
          <p:nvPr/>
        </p:nvSpPr>
        <p:spPr>
          <a:xfrm>
            <a:off x="4638960" y="0"/>
            <a:ext cx="7552440" cy="685764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60" name="CustomShape 3"/>
          <p:cNvSpPr/>
          <p:nvPr/>
        </p:nvSpPr>
        <p:spPr>
          <a:xfrm>
            <a:off x="5123520" y="557640"/>
            <a:ext cx="6583680" cy="573876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algn="t" blurRad="57150" dir="5400000" dist="19080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61" name="TextShape 4"/>
          <p:cNvSpPr txBox="1"/>
          <p:nvPr/>
        </p:nvSpPr>
        <p:spPr>
          <a:xfrm>
            <a:off x="512352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>
              <a:lnSpc>
                <a:spcPct val="100000"/>
              </a:lnSpc>
              <a:spcAft>
                <a:spcPts val="601"/>
              </a:spcAft>
            </a:pPr>
            <a:r>
              <a:rPr b="0" lang="fr-FR" sz="1200" spc="-1" strike="noStrike">
                <a:solidFill>
                  <a:srgbClr val="303030"/>
                </a:solidFill>
                <a:latin typeface="Calibri"/>
              </a:rPr>
              <a:t>CRHH - Bureau du 5 juillet 2022</a:t>
            </a:r>
            <a:endParaRPr b="0" lang="fr-FR" sz="1200" spc="-1" strike="noStrike">
              <a:latin typeface="Times New Roman"/>
            </a:endParaRPr>
          </a:p>
        </p:txBody>
      </p:sp>
      <p:sp>
        <p:nvSpPr>
          <p:cNvPr id="262" name="TextShape 5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algn="r">
              <a:lnSpc>
                <a:spcPct val="100000"/>
              </a:lnSpc>
              <a:spcAft>
                <a:spcPts val="601"/>
              </a:spcAft>
            </a:pPr>
            <a:fld id="{0732F50C-28E1-4487-8396-3526D09BB513}" type="slidenum">
              <a:rPr b="0" lang="fr-FR" sz="1200" spc="-1" strike="noStrike">
                <a:solidFill>
                  <a:srgbClr val="303030"/>
                </a:solidFill>
                <a:latin typeface="Calibri"/>
              </a:rPr>
              <a:t>&lt;numéro&gt;</a:t>
            </a:fld>
            <a:endParaRPr b="0" lang="fr-FR" sz="1200" spc="-1" strike="noStrike">
              <a:latin typeface="Times New Roman"/>
            </a:endParaRPr>
          </a:p>
        </p:txBody>
      </p:sp>
      <p:pic>
        <p:nvPicPr>
          <p:cNvPr id="263" name="Image 4" descr=""/>
          <p:cNvPicPr/>
          <p:nvPr/>
        </p:nvPicPr>
        <p:blipFill>
          <a:blip r:embed="rId1"/>
          <a:srcRect l="10576" t="14404" r="13556" b="9806"/>
          <a:stretch/>
        </p:blipFill>
        <p:spPr>
          <a:xfrm>
            <a:off x="0" y="0"/>
            <a:ext cx="1476000" cy="1209240"/>
          </a:xfrm>
          <a:prstGeom prst="rect">
            <a:avLst/>
          </a:prstGeom>
          <a:ln w="0">
            <a:noFill/>
          </a:ln>
        </p:spPr>
      </p:pic>
      <p:sp>
        <p:nvSpPr>
          <p:cNvPr id="264" name="CustomShape 6"/>
          <p:cNvSpPr/>
          <p:nvPr/>
        </p:nvSpPr>
        <p:spPr>
          <a:xfrm>
            <a:off x="5275800" y="814320"/>
            <a:ext cx="6266880" cy="5202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07000"/>
              </a:lnSpc>
              <a:spcAft>
                <a:spcPts val="799"/>
              </a:spcAft>
            </a:pPr>
            <a:r>
              <a:rPr b="1" lang="fr-FR" sz="1800" spc="-1" strike="noStrike">
                <a:solidFill>
                  <a:srgbClr val="000000"/>
                </a:solidFill>
                <a:latin typeface="Arial"/>
                <a:ea typeface="Calibri"/>
              </a:rPr>
              <a:t>Comité d’Engagement et d’agrément des opérations</a:t>
            </a:r>
            <a:endParaRPr b="0" lang="fr-FR" sz="1800" spc="-1" strike="noStrike">
              <a:latin typeface="Arial"/>
            </a:endParaRPr>
          </a:p>
          <a:p>
            <a:pPr algn="just">
              <a:lnSpc>
                <a:spcPct val="107000"/>
              </a:lnSpc>
              <a:spcAft>
                <a:spcPts val="799"/>
              </a:spcAft>
            </a:pPr>
            <a:endParaRPr b="0" lang="fr-FR" sz="1800" spc="-1" strike="noStrike">
              <a:latin typeface="Arial"/>
            </a:endParaRPr>
          </a:p>
          <a:p>
            <a:pPr algn="just">
              <a:lnSpc>
                <a:spcPct val="107000"/>
              </a:lnSpc>
              <a:spcAft>
                <a:spcPts val="799"/>
              </a:spcAft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  <a:ea typeface="Calibri"/>
              </a:rPr>
              <a:t>Les Parties se concerteront dans le cadre d’un </a:t>
            </a:r>
            <a:r>
              <a:rPr b="1" lang="fr-FR" sz="1800" spc="-1" strike="noStrike">
                <a:solidFill>
                  <a:srgbClr val="000000"/>
                </a:solidFill>
                <a:latin typeface="Arial"/>
                <a:ea typeface="Calibri"/>
              </a:rPr>
              <a:t>Comité d’Engagement</a:t>
            </a:r>
            <a:r>
              <a:rPr b="0" lang="fr-FR" sz="1800" spc="-1" strike="noStrike">
                <a:solidFill>
                  <a:srgbClr val="000000"/>
                </a:solidFill>
                <a:latin typeface="Arial"/>
                <a:ea typeface="Calibri"/>
              </a:rPr>
              <a:t> préalablement à chaque Conseil d’Administration, afin d’arrêter une position unanime dans les cas suivants :</a:t>
            </a:r>
            <a:endParaRPr b="0" lang="fr-FR" sz="1800" spc="-1" strike="noStrike">
              <a:latin typeface="Arial"/>
            </a:endParaRPr>
          </a:p>
          <a:p>
            <a:pPr marL="285840" indent="-285480" algn="just">
              <a:lnSpc>
                <a:spcPct val="107000"/>
              </a:lnSpc>
              <a:spcAft>
                <a:spcPts val="799"/>
              </a:spcAft>
              <a:buClr>
                <a:srgbClr val="000000"/>
              </a:buClr>
              <a:buFont typeface="Wingdings" charset="2"/>
              <a:buChar char="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  <a:ea typeface="Calibri"/>
              </a:rPr>
              <a:t>À l’occasion de </a:t>
            </a:r>
            <a:r>
              <a:rPr b="0" lang="fr-FR" sz="1800" spc="-1" strike="noStrike" u="sng">
                <a:solidFill>
                  <a:srgbClr val="000000"/>
                </a:solidFill>
                <a:uFillTx/>
                <a:latin typeface="Arial"/>
                <a:ea typeface="Calibri"/>
              </a:rPr>
              <a:t>l’agrément de tout nouvel associé</a:t>
            </a:r>
            <a:r>
              <a:rPr b="0" lang="fr-FR" sz="1800" spc="-1" strike="noStrike">
                <a:solidFill>
                  <a:srgbClr val="000000"/>
                </a:solidFill>
                <a:latin typeface="Arial"/>
                <a:ea typeface="Calibri"/>
              </a:rPr>
              <a:t>, dans quelque catégorie et collège que ce soit ;</a:t>
            </a:r>
            <a:endParaRPr b="0" lang="fr-FR" sz="1800" spc="-1" strike="noStrike">
              <a:latin typeface="Arial"/>
            </a:endParaRPr>
          </a:p>
          <a:p>
            <a:pPr marL="285840" indent="-285480" algn="just">
              <a:lnSpc>
                <a:spcPct val="107000"/>
              </a:lnSpc>
              <a:spcAft>
                <a:spcPts val="799"/>
              </a:spcAft>
              <a:buClr>
                <a:srgbClr val="000000"/>
              </a:buClr>
              <a:buFont typeface="Wingdings" charset="2"/>
              <a:buChar char="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  <a:ea typeface="Calibri"/>
              </a:rPr>
              <a:t>Préalablement à toute délibération du conseil d’administration devant </a:t>
            </a:r>
            <a:r>
              <a:rPr b="0" lang="fr-FR" sz="1800" spc="-1" strike="noStrike" u="sng">
                <a:solidFill>
                  <a:srgbClr val="000000"/>
                </a:solidFill>
                <a:uFillTx/>
                <a:latin typeface="Arial"/>
                <a:ea typeface="Calibri"/>
              </a:rPr>
              <a:t>approuver un projet de convention à conclure entre la Société et un Associé du Collège des Organismes HLM ;</a:t>
            </a:r>
            <a:endParaRPr b="0" lang="fr-FR" sz="1800" spc="-1" strike="noStrike">
              <a:latin typeface="Arial"/>
            </a:endParaRPr>
          </a:p>
          <a:p>
            <a:pPr marL="285840" indent="-285480" algn="just">
              <a:lnSpc>
                <a:spcPct val="107000"/>
              </a:lnSpc>
              <a:spcAft>
                <a:spcPts val="799"/>
              </a:spcAft>
              <a:buClr>
                <a:srgbClr val="000000"/>
              </a:buClr>
              <a:buFont typeface="Wingdings" charset="2"/>
              <a:buChar char=""/>
              <a:tabLst>
                <a:tab algn="l" pos="360360"/>
              </a:tabLst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  <a:ea typeface="Calibri"/>
              </a:rPr>
              <a:t>Avant tout projet de modification statutaire ; </a:t>
            </a:r>
            <a:endParaRPr b="0" lang="fr-FR" sz="1800" spc="-1" strike="noStrike">
              <a:latin typeface="Arial"/>
            </a:endParaRPr>
          </a:p>
          <a:p>
            <a:pPr marL="285840" indent="-285480" algn="just">
              <a:lnSpc>
                <a:spcPct val="107000"/>
              </a:lnSpc>
              <a:spcAft>
                <a:spcPts val="799"/>
              </a:spcAft>
              <a:buClr>
                <a:srgbClr val="000000"/>
              </a:buClr>
              <a:buFont typeface="Wingdings" charset="2"/>
              <a:buChar char=""/>
              <a:tabLst>
                <a:tab algn="l" pos="360360"/>
              </a:tabLst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  <a:ea typeface="Calibri"/>
              </a:rPr>
              <a:t>Avant </a:t>
            </a:r>
            <a:r>
              <a:rPr b="0" lang="fr-FR" sz="1800" spc="-1" strike="noStrike" u="sng">
                <a:solidFill>
                  <a:srgbClr val="000000"/>
                </a:solidFill>
                <a:uFillTx/>
                <a:latin typeface="Arial"/>
                <a:ea typeface="Calibri"/>
              </a:rPr>
              <a:t>l’engagement de toute opération en BRS</a:t>
            </a:r>
            <a:r>
              <a:rPr b="0" lang="fr-FR" sz="1800" spc="-1" strike="noStrike">
                <a:solidFill>
                  <a:srgbClr val="000000"/>
                </a:solidFill>
                <a:latin typeface="Arial"/>
                <a:ea typeface="Calibri"/>
              </a:rPr>
              <a:t>.</a:t>
            </a:r>
            <a:endParaRPr b="0" lang="fr-FR" sz="1800" spc="-1" strike="noStrike">
              <a:latin typeface="Arial"/>
            </a:endParaRPr>
          </a:p>
          <a:p>
            <a:pPr marL="228600" algn="just">
              <a:lnSpc>
                <a:spcPct val="107000"/>
              </a:lnSpc>
              <a:spcAft>
                <a:spcPts val="799"/>
              </a:spcAft>
              <a:tabLst>
                <a:tab algn="l" pos="360360"/>
              </a:tabLst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  <a:ea typeface="Calibri"/>
              </a:rPr>
              <a:t> </a:t>
            </a:r>
            <a:endParaRPr b="0" lang="fr-F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TextShape 1"/>
          <p:cNvSpPr txBox="1"/>
          <p:nvPr/>
        </p:nvSpPr>
        <p:spPr>
          <a:xfrm>
            <a:off x="649080" y="2278080"/>
            <a:ext cx="3504960" cy="295344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Gouvernance et fonctionnement de l’OFSL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Les décisions d’agrément des candidats à l’accession associeront les </a:t>
            </a:r>
            <a:r>
              <a:rPr b="0" lang="fr-FR" sz="1800" spc="-1" strike="noStrike" u="sng">
                <a:solidFill>
                  <a:srgbClr val="000000"/>
                </a:solidFill>
                <a:uFillTx/>
                <a:latin typeface="Arial"/>
              </a:rPr>
              <a:t>représentants du territoire où se situe l’opération : la ville et l’EPCI compétent.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6" name="CustomShape 2"/>
          <p:cNvSpPr/>
          <p:nvPr/>
        </p:nvSpPr>
        <p:spPr>
          <a:xfrm>
            <a:off x="4638960" y="0"/>
            <a:ext cx="7552440" cy="685764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67" name="CustomShape 3"/>
          <p:cNvSpPr/>
          <p:nvPr/>
        </p:nvSpPr>
        <p:spPr>
          <a:xfrm>
            <a:off x="5123520" y="557640"/>
            <a:ext cx="6583680" cy="573876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algn="t" blurRad="57150" dir="5400000" dist="19080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68" name="TextShape 4"/>
          <p:cNvSpPr txBox="1"/>
          <p:nvPr/>
        </p:nvSpPr>
        <p:spPr>
          <a:xfrm>
            <a:off x="512352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>
              <a:lnSpc>
                <a:spcPct val="100000"/>
              </a:lnSpc>
              <a:spcAft>
                <a:spcPts val="601"/>
              </a:spcAft>
            </a:pPr>
            <a:r>
              <a:rPr b="0" lang="fr-FR" sz="1200" spc="-1" strike="noStrike">
                <a:solidFill>
                  <a:srgbClr val="303030"/>
                </a:solidFill>
                <a:latin typeface="Calibri"/>
              </a:rPr>
              <a:t>CRHH - Bureau du 5 juillet 2022</a:t>
            </a:r>
            <a:endParaRPr b="0" lang="fr-FR" sz="1200" spc="-1" strike="noStrike">
              <a:latin typeface="Times New Roman"/>
            </a:endParaRPr>
          </a:p>
        </p:txBody>
      </p:sp>
      <p:sp>
        <p:nvSpPr>
          <p:cNvPr id="269" name="TextShape 5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algn="r">
              <a:lnSpc>
                <a:spcPct val="100000"/>
              </a:lnSpc>
              <a:spcAft>
                <a:spcPts val="601"/>
              </a:spcAft>
            </a:pPr>
            <a:fld id="{6B32E0DA-AACC-4041-84A4-247BCDDEED07}" type="slidenum">
              <a:rPr b="0" lang="fr-FR" sz="1200" spc="-1" strike="noStrike">
                <a:solidFill>
                  <a:srgbClr val="303030"/>
                </a:solidFill>
                <a:latin typeface="Calibri"/>
              </a:rPr>
              <a:t>&lt;numéro&gt;</a:t>
            </a:fld>
            <a:endParaRPr b="0" lang="fr-FR" sz="1200" spc="-1" strike="noStrike">
              <a:latin typeface="Times New Roman"/>
            </a:endParaRPr>
          </a:p>
        </p:txBody>
      </p:sp>
      <p:pic>
        <p:nvPicPr>
          <p:cNvPr id="270" name="Image 4" descr=""/>
          <p:cNvPicPr/>
          <p:nvPr/>
        </p:nvPicPr>
        <p:blipFill>
          <a:blip r:embed="rId1"/>
          <a:srcRect l="10576" t="14404" r="13556" b="9806"/>
          <a:stretch/>
        </p:blipFill>
        <p:spPr>
          <a:xfrm>
            <a:off x="0" y="0"/>
            <a:ext cx="1476000" cy="1209240"/>
          </a:xfrm>
          <a:prstGeom prst="rect">
            <a:avLst/>
          </a:prstGeom>
          <a:ln w="0">
            <a:noFill/>
          </a:ln>
        </p:spPr>
      </p:pic>
      <p:sp>
        <p:nvSpPr>
          <p:cNvPr id="271" name="CustomShape 6"/>
          <p:cNvSpPr/>
          <p:nvPr/>
        </p:nvSpPr>
        <p:spPr>
          <a:xfrm>
            <a:off x="5275800" y="604800"/>
            <a:ext cx="6347160" cy="5847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07000"/>
              </a:lnSpc>
              <a:spcAft>
                <a:spcPts val="799"/>
              </a:spcAft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  <a:ea typeface="Calibri"/>
              </a:rPr>
              <a:t> </a:t>
            </a:r>
            <a:r>
              <a:rPr b="1" lang="fr-FR" sz="1600" spc="-1" strike="noStrike">
                <a:solidFill>
                  <a:srgbClr val="000000"/>
                </a:solidFill>
                <a:latin typeface="Arial"/>
                <a:ea typeface="Calibri"/>
              </a:rPr>
              <a:t>Principales missions de ce comité :</a:t>
            </a:r>
            <a:endParaRPr b="0" lang="fr-FR" sz="1600" spc="-1" strike="noStrike">
              <a:latin typeface="Arial"/>
            </a:endParaRPr>
          </a:p>
          <a:p>
            <a:pPr marL="343080" indent="-342720">
              <a:lnSpc>
                <a:spcPct val="107000"/>
              </a:lnSpc>
              <a:spcAft>
                <a:spcPts val="799"/>
              </a:spcAft>
              <a:buClr>
                <a:srgbClr val="000000"/>
              </a:buClr>
              <a:buFont typeface="Wingdings" charset="2"/>
              <a:buChar char=""/>
            </a:pPr>
            <a:r>
              <a:rPr b="0" lang="fr-FR" sz="1600" spc="-1" strike="noStrike">
                <a:solidFill>
                  <a:srgbClr val="000000"/>
                </a:solidFill>
                <a:latin typeface="Arial"/>
                <a:ea typeface="Calibri"/>
              </a:rPr>
              <a:t>Attribution d’actifs ou de fonds propres affectés à l’activité d’OFS </a:t>
            </a:r>
            <a:endParaRPr b="0" lang="fr-FR" sz="1600" spc="-1" strike="noStrike">
              <a:latin typeface="Arial"/>
            </a:endParaRPr>
          </a:p>
          <a:p>
            <a:pPr marL="343080" indent="-342720">
              <a:lnSpc>
                <a:spcPct val="107000"/>
              </a:lnSpc>
              <a:spcAft>
                <a:spcPts val="799"/>
              </a:spcAft>
              <a:buClr>
                <a:srgbClr val="000000"/>
              </a:buClr>
              <a:buFont typeface="Wingdings" charset="2"/>
              <a:buChar char=""/>
            </a:pPr>
            <a:r>
              <a:rPr b="0" lang="fr-FR" sz="1600" spc="-1" strike="noStrike">
                <a:solidFill>
                  <a:srgbClr val="000000"/>
                </a:solidFill>
                <a:latin typeface="Arial"/>
                <a:ea typeface="Calibri"/>
              </a:rPr>
              <a:t>Actes de gestion et d’investissement extraordinaires, tels garanties et emprunts affectant le patrimoine affecté à l’activité d’OFS ;  </a:t>
            </a:r>
            <a:endParaRPr b="0" lang="fr-FR" sz="1600" spc="-1" strike="noStrike">
              <a:latin typeface="Arial"/>
            </a:endParaRPr>
          </a:p>
          <a:p>
            <a:pPr marL="343080" indent="-342720">
              <a:lnSpc>
                <a:spcPct val="107000"/>
              </a:lnSpc>
              <a:spcAft>
                <a:spcPts val="799"/>
              </a:spcAft>
              <a:buClr>
                <a:srgbClr val="000000"/>
              </a:buClr>
              <a:buFont typeface="Wingdings" charset="2"/>
              <a:buChar char=""/>
            </a:pPr>
            <a:r>
              <a:rPr b="0" lang="fr-FR" sz="1600" spc="-1" strike="noStrike">
                <a:solidFill>
                  <a:srgbClr val="000000"/>
                </a:solidFill>
                <a:latin typeface="Arial"/>
                <a:ea typeface="Calibri"/>
              </a:rPr>
              <a:t>Acquisitions et cessions de biens et droits mobiliers et immobiliers et décisions d’investissement significatives sur les droits détenus par l’OFS;  </a:t>
            </a:r>
            <a:endParaRPr b="0" lang="fr-FR" sz="1600" spc="-1" strike="noStrike">
              <a:latin typeface="Arial"/>
            </a:endParaRPr>
          </a:p>
          <a:p>
            <a:pPr marL="343080" indent="-342720">
              <a:lnSpc>
                <a:spcPct val="107000"/>
              </a:lnSpc>
              <a:spcAft>
                <a:spcPts val="799"/>
              </a:spcAft>
              <a:buClr>
                <a:srgbClr val="000000"/>
              </a:buClr>
              <a:buFont typeface="Wingdings" charset="2"/>
              <a:buChar char=""/>
            </a:pPr>
            <a:r>
              <a:rPr b="0" lang="fr-FR" sz="1600" spc="-1" strike="noStrike">
                <a:solidFill>
                  <a:srgbClr val="000000"/>
                </a:solidFill>
                <a:latin typeface="Arial"/>
                <a:ea typeface="Calibri"/>
              </a:rPr>
              <a:t>Arrêté du budget du Projet OFS, de son plan de financement, choix de l’Opérateur si il y a lieu ;  </a:t>
            </a:r>
            <a:endParaRPr b="0" lang="fr-FR" sz="1600" spc="-1" strike="noStrike">
              <a:latin typeface="Arial"/>
            </a:endParaRPr>
          </a:p>
          <a:p>
            <a:pPr marL="343080" indent="-342720">
              <a:lnSpc>
                <a:spcPct val="107000"/>
              </a:lnSpc>
              <a:spcAft>
                <a:spcPts val="799"/>
              </a:spcAft>
              <a:buClr>
                <a:srgbClr val="000000"/>
              </a:buClr>
              <a:buFont typeface="Wingdings" charset="2"/>
              <a:buChar char=""/>
            </a:pPr>
            <a:r>
              <a:rPr b="0" lang="fr-FR" sz="1600" spc="-1" strike="noStrike">
                <a:solidFill>
                  <a:srgbClr val="000000"/>
                </a:solidFill>
                <a:latin typeface="Arial"/>
                <a:ea typeface="Calibri"/>
              </a:rPr>
              <a:t>Décisions de résiliation des BRS ; </a:t>
            </a:r>
            <a:endParaRPr b="0" lang="fr-FR" sz="1600" spc="-1" strike="noStrike">
              <a:latin typeface="Arial"/>
            </a:endParaRPr>
          </a:p>
          <a:p>
            <a:pPr marL="343080" indent="-342720">
              <a:lnSpc>
                <a:spcPct val="107000"/>
              </a:lnSpc>
              <a:spcAft>
                <a:spcPts val="799"/>
              </a:spcAft>
              <a:buClr>
                <a:srgbClr val="000000"/>
              </a:buClr>
              <a:buFont typeface="Wingdings" charset="2"/>
              <a:buChar char=""/>
            </a:pPr>
            <a:r>
              <a:rPr b="0" lang="fr-FR" sz="1600" spc="-1" strike="noStrike" u="sng">
                <a:solidFill>
                  <a:srgbClr val="000000"/>
                </a:solidFill>
                <a:uFillTx/>
                <a:latin typeface="Arial"/>
                <a:ea typeface="Calibri"/>
              </a:rPr>
              <a:t>Agrément des preneurs, après vérification des conditions de vente et de ressources ; </a:t>
            </a:r>
            <a:endParaRPr b="0" lang="fr-FR" sz="1600" spc="-1" strike="noStrike">
              <a:latin typeface="Arial"/>
            </a:endParaRPr>
          </a:p>
          <a:p>
            <a:pPr marL="343080" indent="-342720">
              <a:lnSpc>
                <a:spcPct val="107000"/>
              </a:lnSpc>
              <a:spcAft>
                <a:spcPts val="799"/>
              </a:spcAft>
              <a:buClr>
                <a:srgbClr val="000000"/>
              </a:buClr>
              <a:buFont typeface="Wingdings" charset="2"/>
              <a:buChar char=""/>
            </a:pPr>
            <a:r>
              <a:rPr b="0" lang="fr-FR" sz="1600" spc="-1" strike="noStrike">
                <a:solidFill>
                  <a:srgbClr val="000000"/>
                </a:solidFill>
                <a:latin typeface="Arial"/>
                <a:ea typeface="Calibri"/>
              </a:rPr>
              <a:t>Agréments lors de la revente des droits réels sur les logements en BRS après vérification des conditions de revente et de ressources du sous-acquéreur ; </a:t>
            </a:r>
            <a:endParaRPr b="0" lang="fr-FR" sz="16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0" lang="fr-FR" sz="1600" spc="-1" strike="noStrike">
                <a:solidFill>
                  <a:srgbClr val="000000"/>
                </a:solidFill>
                <a:latin typeface="Arial"/>
                <a:ea typeface="Calibri"/>
              </a:rPr>
              <a:t>Suivi de la mise en œuvre par les preneurs des garanties de rachat et de relogement consenties par la Société.</a:t>
            </a:r>
            <a:endParaRPr b="0" lang="fr-FR" sz="1600" spc="-1" strike="noStrike">
              <a:latin typeface="Arial"/>
            </a:endParaRPr>
          </a:p>
          <a:p>
            <a:pPr marL="228600" algn="just">
              <a:lnSpc>
                <a:spcPct val="107000"/>
              </a:lnSpc>
              <a:spcAft>
                <a:spcPts val="799"/>
              </a:spcAft>
            </a:pPr>
            <a:endParaRPr b="0" lang="fr-FR" sz="1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TextShape 1"/>
          <p:cNvSpPr txBox="1"/>
          <p:nvPr/>
        </p:nvSpPr>
        <p:spPr>
          <a:xfrm>
            <a:off x="3233520" y="2836080"/>
            <a:ext cx="6754320" cy="59256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fr-FR" sz="7200" spc="-1" strike="noStrike">
                <a:solidFill>
                  <a:srgbClr val="000000"/>
                </a:solidFill>
                <a:latin typeface="Arial"/>
              </a:rPr>
              <a:t>IV. Modèle économique OFS</a:t>
            </a:r>
            <a:endParaRPr b="0" lang="fr-FR" sz="7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fr-FR" sz="72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fr-FR" sz="7200" spc="-1" strike="noStrike">
                <a:solidFill>
                  <a:srgbClr val="000000"/>
                </a:solidFill>
                <a:latin typeface="Arial"/>
              </a:rPr>
              <a:t>Logements neufs (exemples déclinés sur opération l’Orée des Pins au Grau du Roi)</a:t>
            </a:r>
            <a:endParaRPr b="0" lang="fr-FR" sz="7200" spc="-1" strike="noStrike">
              <a:solidFill>
                <a:srgbClr val="000000"/>
              </a:solidFill>
              <a:latin typeface="Calibri"/>
            </a:endParaRPr>
          </a:p>
          <a:p>
            <a:pPr marL="457200">
              <a:lnSpc>
                <a:spcPct val="90000"/>
              </a:lnSpc>
              <a:spcBef>
                <a:spcPts val="499"/>
              </a:spcBef>
              <a:tabLst>
                <a:tab algn="l" pos="0"/>
              </a:tabLst>
            </a:pPr>
            <a:endParaRPr b="0" lang="fr-FR" sz="72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fr-FR" sz="7200" spc="-1" strike="noStrike">
                <a:solidFill>
                  <a:srgbClr val="000000"/>
                </a:solidFill>
                <a:latin typeface="Arial"/>
              </a:rPr>
              <a:t>Vente HLM</a:t>
            </a:r>
            <a:endParaRPr b="0" lang="fr-FR" sz="7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fr-FR" sz="7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73" name="Image 3" descr=""/>
          <p:cNvPicPr/>
          <p:nvPr/>
        </p:nvPicPr>
        <p:blipFill>
          <a:blip r:embed="rId1"/>
          <a:srcRect l="10576" t="14404" r="13556" b="9806"/>
          <a:stretch/>
        </p:blipFill>
        <p:spPr>
          <a:xfrm>
            <a:off x="0" y="0"/>
            <a:ext cx="1476000" cy="1209240"/>
          </a:xfrm>
          <a:prstGeom prst="rect">
            <a:avLst/>
          </a:prstGeom>
          <a:ln w="0">
            <a:noFill/>
          </a:ln>
        </p:spPr>
      </p:pic>
      <p:sp>
        <p:nvSpPr>
          <p:cNvPr id="274" name="TextShape 2"/>
          <p:cNvSpPr txBox="1"/>
          <p:nvPr/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fr-FR" sz="1200" spc="-1" strike="noStrike">
                <a:solidFill>
                  <a:srgbClr val="8b8b8b"/>
                </a:solidFill>
                <a:latin typeface="Calibri"/>
              </a:rPr>
              <a:t>CRHH - Bureau du 5 juillet 2022</a:t>
            </a:r>
            <a:endParaRPr b="0" lang="fr-FR" sz="1200" spc="-1" strike="noStrike">
              <a:latin typeface="Times New Roman"/>
            </a:endParaRPr>
          </a:p>
        </p:txBody>
      </p:sp>
      <p:sp>
        <p:nvSpPr>
          <p:cNvPr id="275" name="TextShape 3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2A00D9B8-9C46-4002-A8C6-65FDBBB4B525}" type="slidenum">
              <a:rPr b="0" lang="fr-FR" sz="1200" spc="-1" strike="noStrike">
                <a:solidFill>
                  <a:srgbClr val="8b8b8b"/>
                </a:solidFill>
                <a:latin typeface="Calibri"/>
              </a:rPr>
              <a:t>&lt;numéro&gt;</a:t>
            </a:fld>
            <a:endParaRPr b="0" lang="fr-FR" sz="12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extShape 1"/>
          <p:cNvSpPr txBox="1"/>
          <p:nvPr/>
        </p:nvSpPr>
        <p:spPr>
          <a:xfrm>
            <a:off x="3059280" y="3645000"/>
            <a:ext cx="5772600" cy="71964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p>
            <a:pPr algn="ctr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fr-FR" sz="240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fr-FR" sz="2400" spc="-1" strike="noStrike">
              <a:latin typeface="Arial"/>
            </a:endParaRPr>
          </a:p>
        </p:txBody>
      </p:sp>
      <p:pic>
        <p:nvPicPr>
          <p:cNvPr id="137" name="Image 4" descr=""/>
          <p:cNvPicPr/>
          <p:nvPr/>
        </p:nvPicPr>
        <p:blipFill>
          <a:blip r:embed="rId1"/>
          <a:srcRect l="10576" t="14404" r="13556" b="9806"/>
          <a:stretch/>
        </p:blipFill>
        <p:spPr>
          <a:xfrm>
            <a:off x="0" y="0"/>
            <a:ext cx="1476000" cy="1209240"/>
          </a:xfrm>
          <a:prstGeom prst="rect">
            <a:avLst/>
          </a:prstGeom>
          <a:ln w="0">
            <a:noFill/>
          </a:ln>
        </p:spPr>
      </p:pic>
      <p:sp>
        <p:nvSpPr>
          <p:cNvPr id="138" name="CustomShape 2"/>
          <p:cNvSpPr/>
          <p:nvPr/>
        </p:nvSpPr>
        <p:spPr>
          <a:xfrm>
            <a:off x="3059280" y="2513520"/>
            <a:ext cx="7981560" cy="3688200"/>
          </a:xfrm>
          <a:prstGeom prst="rect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  <a:round/>
          </a:ln>
          <a:effectLst>
            <a:innerShdw blurRad="63500" dir="13500000" dist="50800">
              <a:srgbClr val="000000">
                <a:alpha val="50000"/>
              </a:srgbClr>
            </a:innerShdw>
            <a:softEdge rad="12600"/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399960" indent="-399600">
              <a:lnSpc>
                <a:spcPct val="100000"/>
              </a:lnSpc>
              <a:buClr>
                <a:srgbClr val="000000"/>
              </a:buClr>
              <a:buFont typeface="Calibri"/>
              <a:buAutoNum type="romanUcPeriod"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Présentation Habitat en Région</a:t>
            </a:r>
            <a:endParaRPr b="0" lang="fr-FR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000" spc="-1" strike="noStrike">
              <a:latin typeface="Arial"/>
            </a:endParaRPr>
          </a:p>
          <a:p>
            <a:pPr marL="399960" indent="-399600">
              <a:lnSpc>
                <a:spcPct val="100000"/>
              </a:lnSpc>
              <a:buClr>
                <a:srgbClr val="000000"/>
              </a:buClr>
              <a:buFont typeface="Calibri"/>
              <a:buAutoNum type="romanUcPeriod"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Contexte</a:t>
            </a:r>
            <a:endParaRPr b="0" lang="fr-FR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000" spc="-1" strike="noStrike">
              <a:latin typeface="Arial"/>
            </a:endParaRPr>
          </a:p>
          <a:p>
            <a:pPr marL="399960" indent="-399600">
              <a:lnSpc>
                <a:spcPct val="100000"/>
              </a:lnSpc>
              <a:buClr>
                <a:srgbClr val="000000"/>
              </a:buClr>
              <a:buFont typeface="Calibri"/>
              <a:buAutoNum type="romanUcPeriod"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Gouvernance et fonctionnement de l’OFS</a:t>
            </a:r>
            <a:endParaRPr b="0" lang="fr-FR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000" spc="-1" strike="noStrike">
              <a:latin typeface="Arial"/>
            </a:endParaRPr>
          </a:p>
          <a:p>
            <a:pPr marL="399960" indent="-399600">
              <a:lnSpc>
                <a:spcPct val="100000"/>
              </a:lnSpc>
              <a:buClr>
                <a:srgbClr val="000000"/>
              </a:buClr>
              <a:buFont typeface="Calibri"/>
              <a:buAutoNum type="romanUcPeriod"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Modèle économique de l’OFS</a:t>
            </a:r>
            <a:endParaRPr b="0" lang="fr-FR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000" spc="-1" strike="noStrike">
              <a:latin typeface="Arial"/>
            </a:endParaRPr>
          </a:p>
          <a:p>
            <a:pPr marL="399960" indent="-399600">
              <a:lnSpc>
                <a:spcPct val="100000"/>
              </a:lnSpc>
              <a:buClr>
                <a:srgbClr val="000000"/>
              </a:buClr>
              <a:buFont typeface="Calibri"/>
              <a:buAutoNum type="romanUcPeriod"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Illustration avec deux opérations :</a:t>
            </a:r>
            <a:endParaRPr b="0" lang="fr-FR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000" spc="-1" strike="noStrike">
              <a:latin typeface="Arial"/>
            </a:endParaRPr>
          </a:p>
          <a:p>
            <a:pPr lvl="1" marL="857160" indent="-3996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Gruissan (plage des Chalets)</a:t>
            </a:r>
            <a:endParaRPr b="0" lang="fr-FR" sz="1800" spc="-1" strike="noStrike">
              <a:latin typeface="Arial"/>
            </a:endParaRPr>
          </a:p>
          <a:p>
            <a:pPr lvl="1" marL="857160" indent="-3996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Grau du Roi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139" name="CustomShape 3"/>
          <p:cNvSpPr/>
          <p:nvPr/>
        </p:nvSpPr>
        <p:spPr>
          <a:xfrm>
            <a:off x="3059280" y="854640"/>
            <a:ext cx="8024400" cy="577800"/>
          </a:xfrm>
          <a:prstGeom prst="rect">
            <a:avLst/>
          </a:prstGeom>
          <a:noFill/>
          <a:ln w="1905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fr-FR" sz="3200" spc="-1" strike="noStrike">
                <a:solidFill>
                  <a:srgbClr val="000000"/>
                </a:solidFill>
                <a:latin typeface="Calibri"/>
              </a:rPr>
              <a:t>Sommaire</a:t>
            </a:r>
            <a:endParaRPr b="0" lang="fr-FR" sz="3200" spc="-1" strike="noStrike">
              <a:latin typeface="Arial"/>
            </a:endParaRPr>
          </a:p>
        </p:txBody>
      </p:sp>
      <p:sp>
        <p:nvSpPr>
          <p:cNvPr id="140" name="TextShape 4"/>
          <p:cNvSpPr txBox="1"/>
          <p:nvPr/>
        </p:nvSpPr>
        <p:spPr>
          <a:xfrm>
            <a:off x="4165560" y="6356520"/>
            <a:ext cx="386028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fr-FR" sz="1200" spc="-1" strike="noStrike">
                <a:solidFill>
                  <a:srgbClr val="8b8b8b"/>
                </a:solidFill>
                <a:latin typeface="Calibri"/>
              </a:rPr>
              <a:t>CRHH - Bureau du 5 juillet 2022</a:t>
            </a:r>
            <a:endParaRPr b="0" lang="fr-FR" sz="1200" spc="-1" strike="noStrike">
              <a:latin typeface="Times New Roman"/>
            </a:endParaRPr>
          </a:p>
        </p:txBody>
      </p:sp>
      <p:sp>
        <p:nvSpPr>
          <p:cNvPr id="141" name="TextShape 5"/>
          <p:cNvSpPr txBox="1"/>
          <p:nvPr/>
        </p:nvSpPr>
        <p:spPr>
          <a:xfrm>
            <a:off x="8737560" y="6356520"/>
            <a:ext cx="2844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24C7D919-E898-4582-927A-AF2C80E60D66}" type="slidenum">
              <a:rPr b="0" lang="fr-FR" sz="1200" spc="-1" strike="noStrike">
                <a:solidFill>
                  <a:srgbClr val="8b8b8b"/>
                </a:solidFill>
                <a:latin typeface="Calibri"/>
              </a:rPr>
              <a:t>2</a:t>
            </a:fld>
            <a:endParaRPr b="0" lang="fr-FR" sz="12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CustomShape 1"/>
          <p:cNvSpPr/>
          <p:nvPr/>
        </p:nvSpPr>
        <p:spPr>
          <a:xfrm>
            <a:off x="6095880" y="1650960"/>
            <a:ext cx="5015880" cy="1293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0440" bIns="0">
            <a:spAutoFit/>
          </a:bodyPr>
          <a:p>
            <a:pPr marL="199440">
              <a:lnSpc>
                <a:spcPct val="100000"/>
              </a:lnSpc>
              <a:spcBef>
                <a:spcPts val="82"/>
              </a:spcBef>
            </a:pPr>
            <a:r>
              <a:rPr b="1" lang="fr-FR" sz="2360" spc="-1" strike="noStrike">
                <a:solidFill>
                  <a:srgbClr val="ee7b11"/>
                </a:solidFill>
                <a:latin typeface="Gill Sans MT"/>
              </a:rPr>
              <a:t>Opération</a:t>
            </a:r>
            <a:r>
              <a:rPr b="0" lang="fr-FR" sz="2360" spc="134" strike="noStrike">
                <a:solidFill>
                  <a:srgbClr val="ee7b11"/>
                </a:solidFill>
                <a:latin typeface="Times New Roman"/>
              </a:rPr>
              <a:t> </a:t>
            </a:r>
            <a:r>
              <a:rPr b="1" lang="fr-FR" sz="2360" spc="83" strike="noStrike">
                <a:solidFill>
                  <a:srgbClr val="ee7b11"/>
                </a:solidFill>
                <a:latin typeface="Gill Sans MT"/>
              </a:rPr>
              <a:t>type</a:t>
            </a:r>
            <a:r>
              <a:rPr b="0" lang="fr-FR" sz="2360" spc="97" strike="noStrike">
                <a:solidFill>
                  <a:srgbClr val="ee7b11"/>
                </a:solidFill>
                <a:latin typeface="Times New Roman"/>
              </a:rPr>
              <a:t> </a:t>
            </a:r>
            <a:r>
              <a:rPr b="1" lang="fr-FR" sz="1800" spc="97" strike="noStrike" u="sng">
                <a:solidFill>
                  <a:srgbClr val="ee7b11"/>
                </a:solidFill>
                <a:uFillTx/>
                <a:latin typeface="Gill Sans MT"/>
              </a:rPr>
              <a:t>VILLA ABORDABLE</a:t>
            </a:r>
            <a:endParaRPr b="0" lang="fr-FR" sz="1800" spc="-1" strike="noStrike">
              <a:latin typeface="Arial"/>
            </a:endParaRPr>
          </a:p>
          <a:p>
            <a:pPr marL="11520" algn="ctr">
              <a:lnSpc>
                <a:spcPts val="2441"/>
              </a:lnSpc>
              <a:spcBef>
                <a:spcPts val="190"/>
              </a:spcBef>
            </a:pPr>
            <a:r>
              <a:rPr b="0" lang="fr-FR" sz="1180" spc="-1" strike="noStrike">
                <a:solidFill>
                  <a:srgbClr val="585f64"/>
                </a:solidFill>
                <a:latin typeface="Lucida Sans"/>
              </a:rPr>
              <a:t>Un</a:t>
            </a:r>
            <a:r>
              <a:rPr b="0" lang="fr-FR" sz="1180" spc="111" strike="noStrike">
                <a:solidFill>
                  <a:srgbClr val="585f64"/>
                </a:solidFill>
                <a:latin typeface="Times New Roman"/>
              </a:rPr>
              <a:t> </a:t>
            </a:r>
            <a:r>
              <a:rPr b="0" lang="fr-FR" sz="1180" spc="-1" strike="noStrike">
                <a:solidFill>
                  <a:srgbClr val="585f64"/>
                </a:solidFill>
                <a:latin typeface="Lucida Sans"/>
              </a:rPr>
              <a:t>produit</a:t>
            </a:r>
            <a:r>
              <a:rPr b="0" lang="fr-FR" sz="1180" spc="97" strike="noStrike">
                <a:solidFill>
                  <a:srgbClr val="585f64"/>
                </a:solidFill>
                <a:latin typeface="Times New Roman"/>
              </a:rPr>
              <a:t> </a:t>
            </a:r>
            <a:r>
              <a:rPr b="0" lang="fr-FR" sz="1180" spc="-1" strike="noStrike">
                <a:solidFill>
                  <a:srgbClr val="585f64"/>
                </a:solidFill>
                <a:latin typeface="Lucida Sans"/>
              </a:rPr>
              <a:t>proche</a:t>
            </a:r>
            <a:r>
              <a:rPr b="0" lang="fr-FR" sz="1180" spc="106" strike="noStrike">
                <a:solidFill>
                  <a:srgbClr val="585f64"/>
                </a:solidFill>
                <a:latin typeface="Times New Roman"/>
              </a:rPr>
              <a:t> </a:t>
            </a:r>
            <a:r>
              <a:rPr b="0" lang="fr-FR" sz="1180" spc="-1" strike="noStrike">
                <a:solidFill>
                  <a:srgbClr val="585f64"/>
                </a:solidFill>
                <a:latin typeface="Lucida Sans"/>
              </a:rPr>
              <a:t>des</a:t>
            </a:r>
            <a:r>
              <a:rPr b="0" lang="fr-FR" sz="1180" spc="126" strike="noStrike">
                <a:solidFill>
                  <a:srgbClr val="585f64"/>
                </a:solidFill>
                <a:latin typeface="Times New Roman"/>
              </a:rPr>
              <a:t> </a:t>
            </a:r>
            <a:r>
              <a:rPr b="0" lang="fr-FR" sz="1180" spc="-1" strike="noStrike">
                <a:solidFill>
                  <a:srgbClr val="585f64"/>
                </a:solidFill>
                <a:latin typeface="Lucida Sans"/>
              </a:rPr>
              <a:t>PSLA.</a:t>
            </a:r>
            <a:r>
              <a:rPr b="0" lang="fr-FR" sz="1180" spc="131" strike="noStrike">
                <a:solidFill>
                  <a:srgbClr val="585f64"/>
                </a:solidFill>
                <a:latin typeface="Times New Roman"/>
              </a:rPr>
              <a:t> </a:t>
            </a:r>
            <a:r>
              <a:rPr b="0" lang="fr-FR" sz="1180" spc="-1" strike="noStrike">
                <a:solidFill>
                  <a:srgbClr val="585f64"/>
                </a:solidFill>
                <a:latin typeface="Lucida Sans"/>
              </a:rPr>
              <a:t>Des</a:t>
            </a:r>
            <a:r>
              <a:rPr b="0" lang="fr-FR" sz="1180" spc="134" strike="noStrike">
                <a:solidFill>
                  <a:srgbClr val="585f64"/>
                </a:solidFill>
                <a:latin typeface="Times New Roman"/>
              </a:rPr>
              <a:t> </a:t>
            </a:r>
            <a:r>
              <a:rPr b="0" lang="fr-FR" sz="1180" spc="-1" strike="noStrike">
                <a:solidFill>
                  <a:srgbClr val="585f64"/>
                </a:solidFill>
                <a:latin typeface="Lucida Sans"/>
              </a:rPr>
              <a:t>villas</a:t>
            </a:r>
            <a:r>
              <a:rPr b="0" lang="fr-FR" sz="1180" spc="131" strike="noStrike">
                <a:solidFill>
                  <a:srgbClr val="585f64"/>
                </a:solidFill>
                <a:latin typeface="Times New Roman"/>
              </a:rPr>
              <a:t> </a:t>
            </a:r>
            <a:r>
              <a:rPr b="0" lang="fr-FR" sz="1180" spc="-1" strike="noStrike">
                <a:solidFill>
                  <a:srgbClr val="585f64"/>
                </a:solidFill>
                <a:latin typeface="Lucida Sans"/>
              </a:rPr>
              <a:t>ou</a:t>
            </a:r>
            <a:r>
              <a:rPr b="0" lang="fr-FR" sz="1180" spc="100" strike="noStrike">
                <a:solidFill>
                  <a:srgbClr val="585f64"/>
                </a:solidFill>
                <a:latin typeface="Times New Roman"/>
              </a:rPr>
              <a:t> </a:t>
            </a:r>
            <a:r>
              <a:rPr b="0" lang="fr-FR" sz="1180" spc="-1" strike="noStrike">
                <a:solidFill>
                  <a:srgbClr val="585f64"/>
                </a:solidFill>
                <a:latin typeface="Lucida Sans"/>
              </a:rPr>
              <a:t>logements</a:t>
            </a:r>
            <a:r>
              <a:rPr b="0" lang="fr-FR" sz="1180" spc="117" strike="noStrike">
                <a:solidFill>
                  <a:srgbClr val="585f64"/>
                </a:solidFill>
                <a:latin typeface="Times New Roman"/>
              </a:rPr>
              <a:t> </a:t>
            </a:r>
            <a:r>
              <a:rPr b="0" lang="fr-FR" sz="1180" spc="-1" strike="noStrike">
                <a:solidFill>
                  <a:srgbClr val="585f64"/>
                </a:solidFill>
                <a:latin typeface="Lucida Sans"/>
              </a:rPr>
              <a:t>en</a:t>
            </a:r>
            <a:r>
              <a:rPr b="0" lang="fr-FR" sz="1180" spc="126" strike="noStrike">
                <a:solidFill>
                  <a:srgbClr val="585f64"/>
                </a:solidFill>
                <a:latin typeface="Times New Roman"/>
              </a:rPr>
              <a:t> </a:t>
            </a:r>
            <a:r>
              <a:rPr b="0" lang="fr-FR" sz="1180" spc="-18" strike="noStrike">
                <a:solidFill>
                  <a:srgbClr val="585f64"/>
                </a:solidFill>
                <a:latin typeface="Lucida Sans"/>
              </a:rPr>
              <a:t>neuf</a:t>
            </a:r>
            <a:r>
              <a:rPr b="0" lang="fr-FR" sz="1180" spc="-18" strike="noStrike">
                <a:solidFill>
                  <a:srgbClr val="585f64"/>
                </a:solidFill>
                <a:latin typeface="Times New Roman"/>
              </a:rPr>
              <a:t> </a:t>
            </a:r>
            <a:r>
              <a:rPr b="0" lang="fr-FR" sz="1180" spc="-1" strike="noStrike">
                <a:solidFill>
                  <a:srgbClr val="585f64"/>
                </a:solidFill>
                <a:latin typeface="Lucida Sans"/>
              </a:rPr>
              <a:t>L’OFS</a:t>
            </a:r>
            <a:r>
              <a:rPr b="0" lang="fr-FR" sz="1180" spc="134" strike="noStrike">
                <a:solidFill>
                  <a:srgbClr val="585f64"/>
                </a:solidFill>
                <a:latin typeface="Times New Roman"/>
              </a:rPr>
              <a:t> </a:t>
            </a:r>
            <a:r>
              <a:rPr b="0" lang="fr-FR" sz="1180" spc="-1" strike="noStrike">
                <a:solidFill>
                  <a:srgbClr val="585f64"/>
                </a:solidFill>
                <a:latin typeface="Lucida Sans"/>
              </a:rPr>
              <a:t>est</a:t>
            </a:r>
            <a:r>
              <a:rPr b="0" lang="fr-FR" sz="1180" spc="162" strike="noStrike">
                <a:solidFill>
                  <a:srgbClr val="585f64"/>
                </a:solidFill>
                <a:latin typeface="Times New Roman"/>
              </a:rPr>
              <a:t> </a:t>
            </a:r>
            <a:r>
              <a:rPr b="0" lang="fr-FR" sz="1180" spc="-1" strike="noStrike">
                <a:solidFill>
                  <a:srgbClr val="585f64"/>
                </a:solidFill>
                <a:latin typeface="Lucida Sans"/>
              </a:rPr>
              <a:t>propriétaire</a:t>
            </a:r>
            <a:r>
              <a:rPr b="0" lang="fr-FR" sz="1180" spc="131" strike="noStrike">
                <a:solidFill>
                  <a:srgbClr val="585f64"/>
                </a:solidFill>
                <a:latin typeface="Times New Roman"/>
              </a:rPr>
              <a:t> </a:t>
            </a:r>
            <a:r>
              <a:rPr b="0" lang="fr-FR" sz="1180" spc="-1" strike="noStrike">
                <a:solidFill>
                  <a:srgbClr val="585f64"/>
                </a:solidFill>
                <a:latin typeface="Lucida Sans"/>
              </a:rPr>
              <a:t>du</a:t>
            </a:r>
            <a:r>
              <a:rPr b="0" lang="fr-FR" sz="1180" spc="140" strike="noStrike">
                <a:solidFill>
                  <a:srgbClr val="585f64"/>
                </a:solidFill>
                <a:latin typeface="Times New Roman"/>
              </a:rPr>
              <a:t> </a:t>
            </a:r>
            <a:r>
              <a:rPr b="0" lang="fr-FR" sz="1180" spc="-1" strike="noStrike">
                <a:solidFill>
                  <a:srgbClr val="585f64"/>
                </a:solidFill>
                <a:latin typeface="Lucida Sans"/>
              </a:rPr>
              <a:t>foncier</a:t>
            </a:r>
            <a:r>
              <a:rPr b="0" lang="fr-FR" sz="1180" spc="151" strike="noStrike">
                <a:solidFill>
                  <a:srgbClr val="585f64"/>
                </a:solidFill>
                <a:latin typeface="Times New Roman"/>
              </a:rPr>
              <a:t> </a:t>
            </a:r>
            <a:r>
              <a:rPr b="0" lang="fr-FR" sz="1180" spc="-1" strike="noStrike">
                <a:solidFill>
                  <a:srgbClr val="585f64"/>
                </a:solidFill>
                <a:latin typeface="Lucida Sans"/>
              </a:rPr>
              <a:t>et</a:t>
            </a:r>
            <a:r>
              <a:rPr b="0" lang="fr-FR" sz="1180" spc="148" strike="noStrike">
                <a:solidFill>
                  <a:srgbClr val="585f64"/>
                </a:solidFill>
                <a:latin typeface="Times New Roman"/>
              </a:rPr>
              <a:t> </a:t>
            </a:r>
            <a:r>
              <a:rPr b="0" lang="fr-FR" sz="1180" spc="-1" strike="noStrike">
                <a:solidFill>
                  <a:srgbClr val="585f64"/>
                </a:solidFill>
                <a:latin typeface="Lucida Sans"/>
              </a:rPr>
              <a:t>le</a:t>
            </a:r>
            <a:r>
              <a:rPr b="0" lang="fr-FR" sz="1180" spc="148" strike="noStrike">
                <a:solidFill>
                  <a:srgbClr val="585f64"/>
                </a:solidFill>
                <a:latin typeface="Times New Roman"/>
              </a:rPr>
              <a:t> </a:t>
            </a:r>
            <a:r>
              <a:rPr b="0" lang="fr-FR" sz="1180" spc="-1" strike="noStrike">
                <a:solidFill>
                  <a:srgbClr val="585f64"/>
                </a:solidFill>
                <a:latin typeface="Lucida Sans"/>
              </a:rPr>
              <a:t>loue</a:t>
            </a:r>
            <a:r>
              <a:rPr b="0" lang="fr-FR" sz="1180" spc="148" strike="noStrike">
                <a:solidFill>
                  <a:srgbClr val="585f64"/>
                </a:solidFill>
                <a:latin typeface="Times New Roman"/>
              </a:rPr>
              <a:t> </a:t>
            </a:r>
            <a:r>
              <a:rPr b="0" lang="fr-FR" sz="1180" spc="-1" strike="noStrike">
                <a:solidFill>
                  <a:srgbClr val="585f64"/>
                </a:solidFill>
                <a:latin typeface="Lucida Sans"/>
              </a:rPr>
              <a:t>à</a:t>
            </a:r>
            <a:r>
              <a:rPr b="0" lang="fr-FR" sz="1180" spc="148" strike="noStrike">
                <a:solidFill>
                  <a:srgbClr val="585f64"/>
                </a:solidFill>
                <a:latin typeface="Times New Roman"/>
              </a:rPr>
              <a:t> </a:t>
            </a:r>
            <a:r>
              <a:rPr b="0" lang="fr-FR" sz="1180" spc="-1" strike="noStrike">
                <a:solidFill>
                  <a:srgbClr val="585f64"/>
                </a:solidFill>
                <a:latin typeface="Lucida Sans"/>
              </a:rPr>
              <a:t>l’accédant</a:t>
            </a:r>
            <a:r>
              <a:rPr b="0" lang="fr-FR" sz="1180" spc="117" strike="noStrike">
                <a:solidFill>
                  <a:srgbClr val="585f64"/>
                </a:solidFill>
                <a:latin typeface="Times New Roman"/>
              </a:rPr>
              <a:t> </a:t>
            </a:r>
            <a:r>
              <a:rPr b="0" lang="fr-FR" sz="1180" spc="43" strike="noStrike">
                <a:solidFill>
                  <a:srgbClr val="585f64"/>
                </a:solidFill>
                <a:latin typeface="Lucida Sans"/>
              </a:rPr>
              <a:t>(BRS)</a:t>
            </a:r>
            <a:endParaRPr b="0" lang="fr-FR" sz="1180" spc="-1" strike="noStrike">
              <a:latin typeface="Arial"/>
            </a:endParaRPr>
          </a:p>
          <a:p>
            <a:pPr marL="11520" algn="ctr">
              <a:lnSpc>
                <a:spcPct val="100000"/>
              </a:lnSpc>
              <a:spcBef>
                <a:spcPts val="782"/>
              </a:spcBef>
            </a:pPr>
            <a:r>
              <a:rPr b="0" lang="fr-FR" sz="1180" spc="43" strike="noStrike">
                <a:solidFill>
                  <a:srgbClr val="585f64"/>
                </a:solidFill>
                <a:latin typeface="Lucida Sans"/>
              </a:rPr>
              <a:t>L’opérateur</a:t>
            </a:r>
            <a:r>
              <a:rPr b="0" lang="fr-FR" sz="1180" spc="97" strike="noStrike">
                <a:solidFill>
                  <a:srgbClr val="585f64"/>
                </a:solidFill>
                <a:latin typeface="Lucida Sans"/>
              </a:rPr>
              <a:t> </a:t>
            </a:r>
            <a:r>
              <a:rPr b="0" lang="fr-FR" sz="1180" spc="-1" strike="noStrike">
                <a:solidFill>
                  <a:srgbClr val="585f64"/>
                </a:solidFill>
                <a:latin typeface="Lucida Sans"/>
              </a:rPr>
              <a:t>cède</a:t>
            </a:r>
            <a:r>
              <a:rPr b="0" lang="fr-FR" sz="1180" spc="131" strike="noStrike">
                <a:solidFill>
                  <a:srgbClr val="585f64"/>
                </a:solidFill>
                <a:latin typeface="Lucida Sans"/>
              </a:rPr>
              <a:t> </a:t>
            </a:r>
            <a:r>
              <a:rPr b="0" lang="fr-FR" sz="1180" spc="-1" strike="noStrike">
                <a:solidFill>
                  <a:srgbClr val="585f64"/>
                </a:solidFill>
                <a:latin typeface="Lucida Sans"/>
              </a:rPr>
              <a:t>les</a:t>
            </a:r>
            <a:r>
              <a:rPr b="0" lang="fr-FR" sz="1180" spc="140" strike="noStrike">
                <a:solidFill>
                  <a:srgbClr val="585f64"/>
                </a:solidFill>
                <a:latin typeface="Lucida Sans"/>
              </a:rPr>
              <a:t> droits réels sur le </a:t>
            </a:r>
            <a:r>
              <a:rPr b="0" lang="fr-FR" sz="1180" spc="140" strike="noStrike">
                <a:solidFill>
                  <a:srgbClr val="585f64"/>
                </a:solidFill>
                <a:latin typeface="Times New Roman"/>
              </a:rPr>
              <a:t>bâti </a:t>
            </a:r>
            <a:r>
              <a:rPr b="0" lang="fr-FR" sz="1180" spc="-1" strike="noStrike">
                <a:solidFill>
                  <a:srgbClr val="585f64"/>
                </a:solidFill>
                <a:latin typeface="Lucida Sans"/>
              </a:rPr>
              <a:t>à</a:t>
            </a:r>
            <a:r>
              <a:rPr b="0" lang="fr-FR" sz="1180" spc="126" strike="noStrike">
                <a:solidFill>
                  <a:srgbClr val="585f64"/>
                </a:solidFill>
                <a:latin typeface="Times New Roman"/>
              </a:rPr>
              <a:t> </a:t>
            </a:r>
            <a:r>
              <a:rPr b="0" lang="fr-FR" sz="1180" spc="-9" strike="noStrike">
                <a:solidFill>
                  <a:srgbClr val="585f64"/>
                </a:solidFill>
                <a:latin typeface="Lucida Sans"/>
              </a:rPr>
              <a:t>l’accédant</a:t>
            </a:r>
            <a:endParaRPr b="0" lang="fr-FR" sz="1180" spc="-1" strike="noStrike">
              <a:latin typeface="Arial"/>
            </a:endParaRPr>
          </a:p>
        </p:txBody>
      </p:sp>
      <p:graphicFrame>
        <p:nvGraphicFramePr>
          <p:cNvPr id="277" name="Table 2"/>
          <p:cNvGraphicFramePr/>
          <p:nvPr/>
        </p:nvGraphicFramePr>
        <p:xfrm>
          <a:off x="1362960" y="881640"/>
          <a:ext cx="3572280" cy="5052600"/>
        </p:xfrm>
        <a:graphic>
          <a:graphicData uri="http://schemas.openxmlformats.org/drawingml/2006/table">
            <a:tbl>
              <a:tblPr/>
              <a:tblGrid>
                <a:gridCol w="2251440"/>
                <a:gridCol w="1320840"/>
              </a:tblGrid>
              <a:tr h="496080">
                <a:tc gridSpan="2">
                  <a:txBody>
                    <a:bodyPr lIns="0" rIns="0" tIns="37800" bIns="0">
                      <a:noAutofit/>
                    </a:bodyPr>
                    <a:p>
                      <a:pPr marL="98280">
                        <a:lnSpc>
                          <a:spcPct val="100000"/>
                        </a:lnSpc>
                        <a:spcBef>
                          <a:spcPts val="329"/>
                        </a:spcBef>
                      </a:pPr>
                      <a:r>
                        <a:rPr b="1" lang="fr-FR" sz="1200" spc="-1" strike="noStrike">
                          <a:solidFill>
                            <a:srgbClr val="ffffff"/>
                          </a:solidFill>
                          <a:latin typeface="Gill Sans MT"/>
                        </a:rPr>
                        <a:t>Hypothèse</a:t>
                      </a:r>
                      <a:r>
                        <a:rPr b="0" lang="fr-FR" sz="1200" spc="137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 </a:t>
                      </a:r>
                      <a:r>
                        <a:rPr b="1" lang="fr-FR" sz="1200" spc="-1" strike="noStrike">
                          <a:solidFill>
                            <a:srgbClr val="ffffff"/>
                          </a:solidFill>
                          <a:latin typeface="Gill Sans MT"/>
                        </a:rPr>
                        <a:t>retenue</a:t>
                      </a:r>
                      <a:r>
                        <a:rPr b="0" lang="fr-FR" sz="1200" spc="168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 </a:t>
                      </a:r>
                      <a:r>
                        <a:rPr b="1" lang="fr-FR" sz="1200" spc="-1" strike="noStrike">
                          <a:solidFill>
                            <a:srgbClr val="ffffff"/>
                          </a:solidFill>
                          <a:latin typeface="Gill Sans MT"/>
                        </a:rPr>
                        <a:t>pour</a:t>
                      </a:r>
                      <a:r>
                        <a:rPr b="0" lang="fr-FR" sz="1200" spc="148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 </a:t>
                      </a:r>
                      <a:r>
                        <a:rPr b="1" lang="fr-FR" sz="1200" spc="-160" strike="noStrike">
                          <a:solidFill>
                            <a:srgbClr val="ffffff"/>
                          </a:solidFill>
                          <a:latin typeface="Gill Sans MT"/>
                        </a:rPr>
                        <a:t>1</a:t>
                      </a:r>
                      <a:r>
                        <a:rPr b="0" lang="fr-FR" sz="1200" spc="128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 </a:t>
                      </a:r>
                      <a:r>
                        <a:rPr b="1" lang="fr-FR" sz="1200" spc="-1" strike="noStrike">
                          <a:solidFill>
                            <a:srgbClr val="ffffff"/>
                          </a:solidFill>
                          <a:latin typeface="Gill Sans MT"/>
                        </a:rPr>
                        <a:t>Logement</a:t>
                      </a:r>
                      <a:r>
                        <a:rPr b="0" lang="fr-FR" sz="1200" spc="154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 </a:t>
                      </a:r>
                      <a:r>
                        <a:rPr b="1" lang="fr-FR" sz="1200" spc="49" strike="noStrike">
                          <a:solidFill>
                            <a:srgbClr val="ffffff"/>
                          </a:solidFill>
                          <a:latin typeface="Gill Sans MT"/>
                        </a:rPr>
                        <a:t>type</a:t>
                      </a:r>
                      <a:r>
                        <a:rPr b="0" lang="fr-FR" sz="1200" spc="137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 </a:t>
                      </a:r>
                      <a:r>
                        <a:rPr b="1" lang="fr-FR" sz="1200" spc="-52" strike="noStrike">
                          <a:solidFill>
                            <a:srgbClr val="ffffff"/>
                          </a:solidFill>
                          <a:latin typeface="Gill Sans MT"/>
                        </a:rPr>
                        <a:t>:</a:t>
                      </a:r>
                      <a:endParaRPr b="0" lang="fr-FR" sz="1200" spc="-1" strike="noStrike">
                        <a:latin typeface="Arial"/>
                      </a:endParaRPr>
                    </a:p>
                  </a:txBody>
                  <a:tcPr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6880">
                      <a:solidFill>
                        <a:srgbClr val="ffffff"/>
                      </a:solidFill>
                    </a:lnB>
                    <a:solidFill>
                      <a:srgbClr val="0084b8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</a:tr>
              <a:tr h="456120">
                <a:tc>
                  <a:txBody>
                    <a:bodyPr lIns="0" rIns="0" tIns="42480" bIns="0">
                      <a:noAutofit/>
                    </a:bodyPr>
                    <a:p>
                      <a:pPr marL="98280">
                        <a:lnSpc>
                          <a:spcPct val="100000"/>
                        </a:lnSpc>
                        <a:spcBef>
                          <a:spcPts val="371"/>
                        </a:spcBef>
                      </a:pPr>
                      <a:r>
                        <a:rPr b="1" lang="fr-FR" sz="900" spc="32" strike="noStrike">
                          <a:solidFill>
                            <a:srgbClr val="585f64"/>
                          </a:solidFill>
                          <a:latin typeface="Gill Sans MT"/>
                        </a:rPr>
                        <a:t>Shab/logement</a:t>
                      </a:r>
                      <a:endParaRPr b="0" lang="fr-FR" sz="900" spc="-1" strike="noStrike">
                        <a:latin typeface="Arial"/>
                      </a:endParaRPr>
                    </a:p>
                  </a:txBody>
                  <a:tcPr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5688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cbd9e6"/>
                    </a:solidFill>
                  </a:tcPr>
                </a:tc>
                <a:tc>
                  <a:txBody>
                    <a:bodyPr lIns="0" rIns="0" tIns="42480" bIns="0">
                      <a:noAutofit/>
                    </a:bodyPr>
                    <a:p>
                      <a:pPr marL="99000">
                        <a:lnSpc>
                          <a:spcPct val="100000"/>
                        </a:lnSpc>
                        <a:spcBef>
                          <a:spcPts val="371"/>
                        </a:spcBef>
                      </a:pPr>
                      <a:r>
                        <a:rPr b="1" lang="fr-FR" sz="900" spc="89" strike="noStrike">
                          <a:solidFill>
                            <a:srgbClr val="585f64"/>
                          </a:solidFill>
                          <a:latin typeface="Gill Sans MT"/>
                        </a:rPr>
                        <a:t>80</a:t>
                      </a:r>
                      <a:r>
                        <a:rPr b="0" lang="fr-FR" sz="900" spc="32" strike="noStrike">
                          <a:solidFill>
                            <a:srgbClr val="585f64"/>
                          </a:solidFill>
                          <a:latin typeface="Times New Roman"/>
                        </a:rPr>
                        <a:t> </a:t>
                      </a:r>
                      <a:r>
                        <a:rPr b="1" lang="fr-FR" sz="900" spc="-26" strike="noStrike">
                          <a:solidFill>
                            <a:srgbClr val="585f64"/>
                          </a:solidFill>
                          <a:latin typeface="Gill Sans MT"/>
                        </a:rPr>
                        <a:t>m²</a:t>
                      </a:r>
                      <a:endParaRPr b="0" lang="fr-FR" sz="900" spc="-1" strike="noStrike">
                        <a:latin typeface="Arial"/>
                      </a:endParaRPr>
                    </a:p>
                  </a:txBody>
                  <a:tcPr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5688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cbd9e6"/>
                    </a:solidFill>
                  </a:tcPr>
                </a:tc>
              </a:tr>
              <a:tr h="454680">
                <a:tc>
                  <a:txBody>
                    <a:bodyPr lIns="0" rIns="0" tIns="42480" bIns="0">
                      <a:noAutofit/>
                    </a:bodyPr>
                    <a:p>
                      <a:pPr marL="98280">
                        <a:lnSpc>
                          <a:spcPct val="100000"/>
                        </a:lnSpc>
                        <a:spcBef>
                          <a:spcPts val="371"/>
                        </a:spcBef>
                      </a:pPr>
                      <a:r>
                        <a:rPr b="1" lang="fr-FR" sz="900" spc="-1" strike="noStrike">
                          <a:solidFill>
                            <a:srgbClr val="585f64"/>
                          </a:solidFill>
                          <a:latin typeface="Gill Sans MT"/>
                        </a:rPr>
                        <a:t>Charge</a:t>
                      </a:r>
                      <a:r>
                        <a:rPr b="0" lang="fr-FR" sz="900" spc="143" strike="noStrike">
                          <a:solidFill>
                            <a:srgbClr val="585f64"/>
                          </a:solidFill>
                          <a:latin typeface="Times New Roman"/>
                        </a:rPr>
                        <a:t> </a:t>
                      </a:r>
                      <a:r>
                        <a:rPr b="1" lang="fr-FR" sz="900" spc="-1" strike="noStrike">
                          <a:solidFill>
                            <a:srgbClr val="585f64"/>
                          </a:solidFill>
                          <a:latin typeface="Gill Sans MT"/>
                        </a:rPr>
                        <a:t>foncière</a:t>
                      </a:r>
                      <a:r>
                        <a:rPr b="0" lang="fr-FR" sz="900" spc="111" strike="noStrike">
                          <a:solidFill>
                            <a:srgbClr val="585f64"/>
                          </a:solidFill>
                          <a:latin typeface="Times New Roman"/>
                        </a:rPr>
                        <a:t> </a:t>
                      </a:r>
                      <a:r>
                        <a:rPr b="1" lang="fr-FR" sz="900" spc="-26" strike="noStrike">
                          <a:solidFill>
                            <a:srgbClr val="585f64"/>
                          </a:solidFill>
                          <a:latin typeface="Gill Sans MT"/>
                        </a:rPr>
                        <a:t>HT</a:t>
                      </a:r>
                      <a:r>
                        <a:rPr b="0" lang="fr-FR" sz="900" spc="128" strike="noStrike">
                          <a:solidFill>
                            <a:srgbClr val="585f64"/>
                          </a:solidFill>
                          <a:latin typeface="Times New Roman"/>
                        </a:rPr>
                        <a:t> </a:t>
                      </a:r>
                      <a:r>
                        <a:rPr b="1" lang="fr-FR" sz="900" spc="77" strike="noStrike">
                          <a:solidFill>
                            <a:srgbClr val="585f64"/>
                          </a:solidFill>
                          <a:latin typeface="Gill Sans MT"/>
                        </a:rPr>
                        <a:t>/m²</a:t>
                      </a:r>
                      <a:r>
                        <a:rPr b="0" lang="fr-FR" sz="900" spc="117" strike="noStrike">
                          <a:solidFill>
                            <a:srgbClr val="585f64"/>
                          </a:solidFill>
                          <a:latin typeface="Times New Roman"/>
                        </a:rPr>
                        <a:t> </a:t>
                      </a:r>
                      <a:r>
                        <a:rPr b="1" lang="fr-FR" sz="900" spc="38" strike="noStrike">
                          <a:solidFill>
                            <a:srgbClr val="585f64"/>
                          </a:solidFill>
                          <a:latin typeface="Gill Sans MT"/>
                        </a:rPr>
                        <a:t>shab</a:t>
                      </a:r>
                      <a:endParaRPr b="0" lang="fr-FR" sz="900" spc="-1" strike="noStrike">
                        <a:latin typeface="Arial"/>
                      </a:endParaRPr>
                    </a:p>
                  </a:txBody>
                  <a:tcPr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e7edf3"/>
                    </a:solidFill>
                  </a:tcPr>
                </a:tc>
                <a:tc>
                  <a:txBody>
                    <a:bodyPr lIns="0" rIns="0" tIns="42480" bIns="0">
                      <a:noAutofit/>
                    </a:bodyPr>
                    <a:p>
                      <a:pPr marL="99000">
                        <a:lnSpc>
                          <a:spcPct val="100000"/>
                        </a:lnSpc>
                        <a:spcBef>
                          <a:spcPts val="371"/>
                        </a:spcBef>
                      </a:pPr>
                      <a:r>
                        <a:rPr b="1" lang="fr-FR" sz="900" spc="69" strike="noStrike">
                          <a:solidFill>
                            <a:srgbClr val="585f64"/>
                          </a:solidFill>
                          <a:latin typeface="Gill Sans MT"/>
                        </a:rPr>
                        <a:t>650</a:t>
                      </a:r>
                      <a:r>
                        <a:rPr b="0" lang="fr-FR" sz="900" spc="32" strike="noStrike">
                          <a:solidFill>
                            <a:srgbClr val="585f64"/>
                          </a:solidFill>
                          <a:latin typeface="Times New Roman"/>
                        </a:rPr>
                        <a:t> </a:t>
                      </a:r>
                      <a:r>
                        <a:rPr b="1" lang="fr-FR" sz="900" spc="77" strike="noStrike">
                          <a:solidFill>
                            <a:srgbClr val="585f64"/>
                          </a:solidFill>
                          <a:latin typeface="Gill Sans MT"/>
                        </a:rPr>
                        <a:t>€</a:t>
                      </a:r>
                      <a:r>
                        <a:rPr b="0" lang="fr-FR" sz="900" spc="49" strike="noStrike">
                          <a:solidFill>
                            <a:srgbClr val="585f64"/>
                          </a:solidFill>
                          <a:latin typeface="Times New Roman"/>
                        </a:rPr>
                        <a:t> </a:t>
                      </a:r>
                      <a:r>
                        <a:rPr b="1" lang="fr-FR" sz="900" spc="52" strike="noStrike">
                          <a:solidFill>
                            <a:srgbClr val="585f64"/>
                          </a:solidFill>
                          <a:latin typeface="Gill Sans MT"/>
                        </a:rPr>
                        <a:t>/m²</a:t>
                      </a:r>
                      <a:endParaRPr b="0" lang="fr-FR" sz="900" spc="-1" strike="noStrike">
                        <a:latin typeface="Arial"/>
                      </a:endParaRPr>
                    </a:p>
                  </a:txBody>
                  <a:tcPr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e7edf3"/>
                    </a:solidFill>
                  </a:tcPr>
                </a:tc>
              </a:tr>
              <a:tr h="456120">
                <a:tc>
                  <a:txBody>
                    <a:bodyPr lIns="0" rIns="0" tIns="42480" bIns="0">
                      <a:noAutofit/>
                    </a:bodyPr>
                    <a:p>
                      <a:pPr marL="98280">
                        <a:lnSpc>
                          <a:spcPct val="100000"/>
                        </a:lnSpc>
                        <a:spcBef>
                          <a:spcPts val="371"/>
                        </a:spcBef>
                      </a:pPr>
                      <a:r>
                        <a:rPr b="1" lang="fr-FR" sz="900" spc="-1" strike="noStrike">
                          <a:solidFill>
                            <a:srgbClr val="585f64"/>
                          </a:solidFill>
                          <a:latin typeface="Gill Sans MT"/>
                        </a:rPr>
                        <a:t>Charge</a:t>
                      </a:r>
                      <a:r>
                        <a:rPr b="0" lang="fr-FR" sz="900" spc="267" strike="noStrike">
                          <a:solidFill>
                            <a:srgbClr val="585f64"/>
                          </a:solidFill>
                          <a:latin typeface="Times New Roman"/>
                        </a:rPr>
                        <a:t> </a:t>
                      </a:r>
                      <a:r>
                        <a:rPr b="1" lang="fr-FR" sz="900" spc="-1" strike="noStrike">
                          <a:solidFill>
                            <a:srgbClr val="585f64"/>
                          </a:solidFill>
                          <a:latin typeface="Gill Sans MT"/>
                        </a:rPr>
                        <a:t>foncière</a:t>
                      </a:r>
                      <a:r>
                        <a:rPr b="0" lang="fr-FR" sz="900" spc="228" strike="noStrike">
                          <a:solidFill>
                            <a:srgbClr val="585f64"/>
                          </a:solidFill>
                          <a:latin typeface="Times New Roman"/>
                        </a:rPr>
                        <a:t> </a:t>
                      </a:r>
                      <a:r>
                        <a:rPr b="1" lang="fr-FR" sz="900" spc="-12" strike="noStrike">
                          <a:solidFill>
                            <a:srgbClr val="585f64"/>
                          </a:solidFill>
                          <a:latin typeface="Gill Sans MT"/>
                        </a:rPr>
                        <a:t>HT/logement</a:t>
                      </a:r>
                      <a:endParaRPr b="0" lang="fr-FR" sz="900" spc="-1" strike="noStrike">
                        <a:latin typeface="Arial"/>
                      </a:endParaRPr>
                    </a:p>
                  </a:txBody>
                  <a:tcPr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cbd9e6"/>
                    </a:solidFill>
                  </a:tcPr>
                </a:tc>
                <a:tc>
                  <a:txBody>
                    <a:bodyPr lIns="0" rIns="0" tIns="42480" bIns="0">
                      <a:noAutofit/>
                    </a:bodyPr>
                    <a:p>
                      <a:pPr marL="99000">
                        <a:lnSpc>
                          <a:spcPct val="100000"/>
                        </a:lnSpc>
                        <a:spcBef>
                          <a:spcPts val="371"/>
                        </a:spcBef>
                      </a:pPr>
                      <a:r>
                        <a:rPr b="1" lang="fr-FR" sz="900" spc="-1" strike="noStrike">
                          <a:solidFill>
                            <a:srgbClr val="585f64"/>
                          </a:solidFill>
                          <a:latin typeface="Gill Sans MT"/>
                        </a:rPr>
                        <a:t>51</a:t>
                      </a:r>
                      <a:r>
                        <a:rPr b="0" lang="fr-FR" sz="900" spc="-12" strike="noStrike">
                          <a:solidFill>
                            <a:srgbClr val="585f64"/>
                          </a:solidFill>
                          <a:latin typeface="Times New Roman"/>
                        </a:rPr>
                        <a:t> </a:t>
                      </a:r>
                      <a:r>
                        <a:rPr b="1" lang="fr-FR" sz="900" spc="52" strike="noStrike">
                          <a:solidFill>
                            <a:srgbClr val="585f64"/>
                          </a:solidFill>
                          <a:latin typeface="Gill Sans MT"/>
                        </a:rPr>
                        <a:t>966€</a:t>
                      </a:r>
                      <a:endParaRPr b="0" lang="fr-FR" sz="900" spc="-1" strike="noStrike">
                        <a:latin typeface="Arial"/>
                      </a:endParaRPr>
                    </a:p>
                  </a:txBody>
                  <a:tcPr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cbd9e6"/>
                    </a:solidFill>
                  </a:tcPr>
                </a:tc>
              </a:tr>
              <a:tr h="454680">
                <a:tc>
                  <a:txBody>
                    <a:bodyPr lIns="0" rIns="0" tIns="42480" bIns="0">
                      <a:noAutofit/>
                    </a:bodyPr>
                    <a:p>
                      <a:pPr marL="98280">
                        <a:lnSpc>
                          <a:spcPct val="100000"/>
                        </a:lnSpc>
                        <a:spcBef>
                          <a:spcPts val="371"/>
                        </a:spcBef>
                      </a:pPr>
                      <a:r>
                        <a:rPr b="1" lang="fr-FR" sz="900" spc="-32" strike="noStrike">
                          <a:solidFill>
                            <a:srgbClr val="585f64"/>
                          </a:solidFill>
                          <a:latin typeface="Gill Sans MT"/>
                        </a:rPr>
                        <a:t>TVA</a:t>
                      </a:r>
                      <a:r>
                        <a:rPr b="0" lang="fr-FR" sz="900" spc="49" strike="noStrike">
                          <a:solidFill>
                            <a:srgbClr val="585f64"/>
                          </a:solidFill>
                          <a:latin typeface="Times New Roman"/>
                        </a:rPr>
                        <a:t> </a:t>
                      </a:r>
                      <a:r>
                        <a:rPr b="1" lang="fr-FR" sz="900" spc="58" strike="noStrike">
                          <a:solidFill>
                            <a:srgbClr val="585f64"/>
                          </a:solidFill>
                          <a:latin typeface="Gill Sans MT"/>
                        </a:rPr>
                        <a:t>à</a:t>
                      </a:r>
                      <a:r>
                        <a:rPr b="0" lang="fr-FR" sz="900" spc="49" strike="noStrike">
                          <a:solidFill>
                            <a:srgbClr val="585f64"/>
                          </a:solidFill>
                          <a:latin typeface="Times New Roman"/>
                        </a:rPr>
                        <a:t> </a:t>
                      </a:r>
                      <a:r>
                        <a:rPr b="1" lang="fr-FR" sz="900" spc="-1" strike="noStrike">
                          <a:solidFill>
                            <a:srgbClr val="585f64"/>
                          </a:solidFill>
                          <a:latin typeface="Gill Sans MT"/>
                        </a:rPr>
                        <a:t>5,5</a:t>
                      </a:r>
                      <a:r>
                        <a:rPr b="0" lang="fr-FR" sz="900" spc="49" strike="noStrike">
                          <a:solidFill>
                            <a:srgbClr val="585f64"/>
                          </a:solidFill>
                          <a:latin typeface="Times New Roman"/>
                        </a:rPr>
                        <a:t> </a:t>
                      </a:r>
                      <a:r>
                        <a:rPr b="1" lang="fr-FR" sz="900" spc="49" strike="noStrike">
                          <a:solidFill>
                            <a:srgbClr val="585f64"/>
                          </a:solidFill>
                          <a:latin typeface="Gill Sans MT"/>
                        </a:rPr>
                        <a:t>%/logement</a:t>
                      </a:r>
                      <a:endParaRPr b="0" lang="fr-FR" sz="900" spc="-1" strike="noStrike">
                        <a:latin typeface="Arial"/>
                      </a:endParaRPr>
                    </a:p>
                  </a:txBody>
                  <a:tcPr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e7edf3"/>
                    </a:solidFill>
                  </a:tcPr>
                </a:tc>
                <a:tc>
                  <a:txBody>
                    <a:bodyPr lIns="0" rIns="0" tIns="42480" bIns="0">
                      <a:noAutofit/>
                    </a:bodyPr>
                    <a:p>
                      <a:pPr marL="99000">
                        <a:lnSpc>
                          <a:spcPct val="100000"/>
                        </a:lnSpc>
                        <a:spcBef>
                          <a:spcPts val="371"/>
                        </a:spcBef>
                      </a:pPr>
                      <a:r>
                        <a:rPr b="1" lang="fr-FR" sz="900" spc="49" strike="noStrike">
                          <a:solidFill>
                            <a:srgbClr val="585f64"/>
                          </a:solidFill>
                          <a:latin typeface="Gill Sans MT"/>
                        </a:rPr>
                        <a:t>2</a:t>
                      </a:r>
                      <a:r>
                        <a:rPr b="0" lang="fr-FR" sz="900" spc="49" strike="noStrike">
                          <a:solidFill>
                            <a:srgbClr val="585f64"/>
                          </a:solidFill>
                          <a:latin typeface="Times New Roman"/>
                        </a:rPr>
                        <a:t> </a:t>
                      </a:r>
                      <a:r>
                        <a:rPr b="1" lang="fr-FR" sz="900" spc="63" strike="noStrike">
                          <a:solidFill>
                            <a:srgbClr val="585f64"/>
                          </a:solidFill>
                          <a:latin typeface="Gill Sans MT"/>
                        </a:rPr>
                        <a:t>858</a:t>
                      </a:r>
                      <a:r>
                        <a:rPr b="0" lang="fr-FR" sz="900" spc="43" strike="noStrike">
                          <a:solidFill>
                            <a:srgbClr val="585f64"/>
                          </a:solidFill>
                          <a:latin typeface="Times New Roman"/>
                        </a:rPr>
                        <a:t> </a:t>
                      </a:r>
                      <a:r>
                        <a:rPr b="1" lang="fr-FR" sz="900" spc="29" strike="noStrike">
                          <a:solidFill>
                            <a:srgbClr val="585f64"/>
                          </a:solidFill>
                          <a:latin typeface="Gill Sans MT"/>
                        </a:rPr>
                        <a:t>€</a:t>
                      </a:r>
                      <a:endParaRPr b="0" lang="fr-FR" sz="900" spc="-1" strike="noStrike">
                        <a:latin typeface="Arial"/>
                      </a:endParaRPr>
                    </a:p>
                  </a:txBody>
                  <a:tcPr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e7edf3"/>
                    </a:solidFill>
                  </a:tcPr>
                </a:tc>
              </a:tr>
              <a:tr h="456120">
                <a:tc>
                  <a:txBody>
                    <a:bodyPr lIns="0" rIns="0" tIns="42480" bIns="0">
                      <a:noAutofit/>
                    </a:bodyPr>
                    <a:p>
                      <a:pPr marL="98280">
                        <a:lnSpc>
                          <a:spcPct val="100000"/>
                        </a:lnSpc>
                        <a:spcBef>
                          <a:spcPts val="371"/>
                        </a:spcBef>
                      </a:pPr>
                      <a:r>
                        <a:rPr b="1" lang="fr-FR" sz="900" spc="-1" strike="noStrike">
                          <a:solidFill>
                            <a:srgbClr val="585f64"/>
                          </a:solidFill>
                          <a:latin typeface="Gill Sans MT"/>
                        </a:rPr>
                        <a:t>Frais</a:t>
                      </a:r>
                      <a:r>
                        <a:rPr b="0" lang="fr-FR" sz="900" spc="188" strike="noStrike">
                          <a:solidFill>
                            <a:srgbClr val="585f64"/>
                          </a:solidFill>
                          <a:latin typeface="Times New Roman"/>
                        </a:rPr>
                        <a:t> </a:t>
                      </a:r>
                      <a:r>
                        <a:rPr b="1" lang="fr-FR" sz="900" spc="-1" strike="noStrike">
                          <a:solidFill>
                            <a:srgbClr val="585f64"/>
                          </a:solidFill>
                          <a:latin typeface="Gill Sans MT"/>
                        </a:rPr>
                        <a:t>de</a:t>
                      </a:r>
                      <a:r>
                        <a:rPr b="0" lang="fr-FR" sz="900" spc="194" strike="noStrike">
                          <a:solidFill>
                            <a:srgbClr val="585f64"/>
                          </a:solidFill>
                          <a:latin typeface="Times New Roman"/>
                        </a:rPr>
                        <a:t> </a:t>
                      </a:r>
                      <a:r>
                        <a:rPr b="1" lang="fr-FR" sz="900" spc="-1" strike="noStrike">
                          <a:solidFill>
                            <a:srgbClr val="585f64"/>
                          </a:solidFill>
                          <a:latin typeface="Gill Sans MT"/>
                        </a:rPr>
                        <a:t>notaire</a:t>
                      </a:r>
                      <a:r>
                        <a:rPr b="0" lang="fr-FR" sz="900" spc="208" strike="noStrike">
                          <a:solidFill>
                            <a:srgbClr val="585f64"/>
                          </a:solidFill>
                          <a:latin typeface="Times New Roman"/>
                        </a:rPr>
                        <a:t> </a:t>
                      </a:r>
                      <a:r>
                        <a:rPr b="1" lang="fr-FR" sz="900" spc="-1" strike="noStrike">
                          <a:solidFill>
                            <a:srgbClr val="585f64"/>
                          </a:solidFill>
                          <a:latin typeface="Gill Sans MT"/>
                        </a:rPr>
                        <a:t>et</a:t>
                      </a:r>
                      <a:r>
                        <a:rPr b="0" lang="fr-FR" sz="900" spc="194" strike="noStrike">
                          <a:solidFill>
                            <a:srgbClr val="585f64"/>
                          </a:solidFill>
                          <a:latin typeface="Times New Roman"/>
                        </a:rPr>
                        <a:t> </a:t>
                      </a:r>
                      <a:r>
                        <a:rPr b="1" lang="fr-FR" sz="900" spc="-1" strike="noStrike">
                          <a:solidFill>
                            <a:srgbClr val="585f64"/>
                          </a:solidFill>
                          <a:latin typeface="Gill Sans MT"/>
                        </a:rPr>
                        <a:t>droits</a:t>
                      </a:r>
                      <a:r>
                        <a:rPr b="0" lang="fr-FR" sz="900" spc="168" strike="noStrike">
                          <a:solidFill>
                            <a:srgbClr val="585f64"/>
                          </a:solidFill>
                          <a:latin typeface="Times New Roman"/>
                        </a:rPr>
                        <a:t> </a:t>
                      </a:r>
                      <a:r>
                        <a:rPr b="1" lang="fr-FR" sz="900" spc="-12" strike="noStrike">
                          <a:solidFill>
                            <a:srgbClr val="585f64"/>
                          </a:solidFill>
                          <a:latin typeface="Gill Sans MT"/>
                        </a:rPr>
                        <a:t>d’enregist.</a:t>
                      </a:r>
                      <a:endParaRPr b="0" lang="fr-FR" sz="900" spc="-1" strike="noStrike">
                        <a:latin typeface="Arial"/>
                      </a:endParaRPr>
                    </a:p>
                    <a:p>
                      <a:pPr marL="9828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b="1" lang="fr-FR" sz="900" spc="182" strike="noStrike">
                          <a:solidFill>
                            <a:srgbClr val="585f64"/>
                          </a:solidFill>
                          <a:latin typeface="Gill Sans MT"/>
                        </a:rPr>
                        <a:t>/</a:t>
                      </a:r>
                      <a:r>
                        <a:rPr b="0" lang="fr-FR" sz="900" spc="49" strike="noStrike">
                          <a:solidFill>
                            <a:srgbClr val="585f64"/>
                          </a:solidFill>
                          <a:latin typeface="Times New Roman"/>
                        </a:rPr>
                        <a:t> </a:t>
                      </a:r>
                      <a:r>
                        <a:rPr b="1" lang="fr-FR" sz="900" spc="-12" strike="noStrike">
                          <a:solidFill>
                            <a:srgbClr val="585f64"/>
                          </a:solidFill>
                          <a:latin typeface="Gill Sans MT"/>
                        </a:rPr>
                        <a:t>logement</a:t>
                      </a:r>
                      <a:endParaRPr b="0" lang="fr-FR" sz="900" spc="-1" strike="noStrike">
                        <a:latin typeface="Arial"/>
                      </a:endParaRPr>
                    </a:p>
                  </a:txBody>
                  <a:tcPr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cbd9e6"/>
                    </a:solidFill>
                  </a:tcPr>
                </a:tc>
                <a:tc>
                  <a:txBody>
                    <a:bodyPr lIns="0" rIns="0" tIns="42480" bIns="0">
                      <a:noAutofit/>
                    </a:bodyPr>
                    <a:p>
                      <a:pPr marL="99000">
                        <a:lnSpc>
                          <a:spcPct val="100000"/>
                        </a:lnSpc>
                        <a:spcBef>
                          <a:spcPts val="371"/>
                        </a:spcBef>
                      </a:pPr>
                      <a:r>
                        <a:rPr b="1" lang="fr-FR" sz="900" spc="-1" strike="noStrike">
                          <a:solidFill>
                            <a:srgbClr val="585f64"/>
                          </a:solidFill>
                          <a:latin typeface="Gill Sans MT"/>
                        </a:rPr>
                        <a:t>1</a:t>
                      </a:r>
                      <a:r>
                        <a:rPr b="0" lang="fr-FR" sz="900" spc="-1" strike="noStrike">
                          <a:solidFill>
                            <a:srgbClr val="585f64"/>
                          </a:solidFill>
                          <a:latin typeface="Times New Roman"/>
                        </a:rPr>
                        <a:t> </a:t>
                      </a:r>
                      <a:r>
                        <a:rPr b="1" lang="fr-FR" sz="900" spc="77" strike="noStrike">
                          <a:solidFill>
                            <a:srgbClr val="585f64"/>
                          </a:solidFill>
                          <a:latin typeface="Gill Sans MT"/>
                        </a:rPr>
                        <a:t>096</a:t>
                      </a:r>
                      <a:r>
                        <a:rPr b="0" lang="fr-FR" sz="900" spc="-21" strike="noStrike">
                          <a:solidFill>
                            <a:srgbClr val="585f64"/>
                          </a:solidFill>
                          <a:latin typeface="Times New Roman"/>
                        </a:rPr>
                        <a:t> </a:t>
                      </a:r>
                      <a:r>
                        <a:rPr b="1" lang="fr-FR" sz="900" spc="29" strike="noStrike">
                          <a:solidFill>
                            <a:srgbClr val="585f64"/>
                          </a:solidFill>
                          <a:latin typeface="Gill Sans MT"/>
                        </a:rPr>
                        <a:t>€</a:t>
                      </a:r>
                      <a:endParaRPr b="0" lang="fr-FR" sz="900" spc="-1" strike="noStrike">
                        <a:latin typeface="Arial"/>
                      </a:endParaRPr>
                    </a:p>
                  </a:txBody>
                  <a:tcPr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cbd9e6"/>
                    </a:solidFill>
                  </a:tcPr>
                </a:tc>
              </a:tr>
              <a:tr h="456120">
                <a:tc>
                  <a:txBody>
                    <a:bodyPr lIns="0" rIns="0" tIns="39600" bIns="0">
                      <a:noAutofit/>
                    </a:bodyPr>
                    <a:p>
                      <a:pPr marL="98280">
                        <a:lnSpc>
                          <a:spcPct val="102000"/>
                        </a:lnSpc>
                        <a:spcBef>
                          <a:spcPts val="346"/>
                        </a:spcBef>
                      </a:pPr>
                      <a:r>
                        <a:rPr b="1" lang="fr-FR" sz="900" spc="-1" strike="noStrike">
                          <a:solidFill>
                            <a:srgbClr val="585f64"/>
                          </a:solidFill>
                          <a:latin typeface="Gill Sans MT"/>
                        </a:rPr>
                        <a:t>Charge</a:t>
                      </a:r>
                      <a:r>
                        <a:rPr b="0" lang="fr-FR" sz="900" spc="239" strike="noStrike">
                          <a:solidFill>
                            <a:srgbClr val="585f64"/>
                          </a:solidFill>
                          <a:latin typeface="Times New Roman"/>
                        </a:rPr>
                        <a:t> </a:t>
                      </a:r>
                      <a:r>
                        <a:rPr b="1" lang="fr-FR" sz="900" spc="-1" strike="noStrike">
                          <a:solidFill>
                            <a:srgbClr val="585f64"/>
                          </a:solidFill>
                          <a:latin typeface="Gill Sans MT"/>
                        </a:rPr>
                        <a:t>foncière</a:t>
                      </a:r>
                      <a:r>
                        <a:rPr b="0" lang="fr-FR" sz="900" spc="202" strike="noStrike">
                          <a:solidFill>
                            <a:srgbClr val="585f64"/>
                          </a:solidFill>
                          <a:latin typeface="Times New Roman"/>
                        </a:rPr>
                        <a:t> </a:t>
                      </a:r>
                      <a:r>
                        <a:rPr b="1" lang="fr-FR" sz="900" spc="-1" strike="noStrike">
                          <a:solidFill>
                            <a:srgbClr val="585f64"/>
                          </a:solidFill>
                          <a:latin typeface="Gill Sans MT"/>
                        </a:rPr>
                        <a:t>tout</a:t>
                      </a:r>
                      <a:r>
                        <a:rPr b="0" lang="fr-FR" sz="900" spc="219" strike="noStrike">
                          <a:solidFill>
                            <a:srgbClr val="585f64"/>
                          </a:solidFill>
                          <a:latin typeface="Times New Roman"/>
                        </a:rPr>
                        <a:t> </a:t>
                      </a:r>
                      <a:r>
                        <a:rPr b="1" lang="fr-FR" sz="900" spc="32" strike="noStrike">
                          <a:solidFill>
                            <a:srgbClr val="585f64"/>
                          </a:solidFill>
                          <a:latin typeface="Gill Sans MT"/>
                        </a:rPr>
                        <a:t>frais</a:t>
                      </a:r>
                      <a:r>
                        <a:rPr b="0" lang="fr-FR" sz="900" spc="32" strike="noStrike">
                          <a:solidFill>
                            <a:srgbClr val="585f64"/>
                          </a:solidFill>
                          <a:latin typeface="Times New Roman"/>
                        </a:rPr>
                        <a:t> </a:t>
                      </a:r>
                      <a:r>
                        <a:rPr b="1" lang="fr-FR" sz="900" spc="32" strike="noStrike">
                          <a:solidFill>
                            <a:srgbClr val="585f64"/>
                          </a:solidFill>
                          <a:latin typeface="Gill Sans MT"/>
                        </a:rPr>
                        <a:t>inclus/logement</a:t>
                      </a:r>
                      <a:endParaRPr b="0" lang="fr-FR" sz="900" spc="-1" strike="noStrike">
                        <a:latin typeface="Arial"/>
                      </a:endParaRPr>
                    </a:p>
                  </a:txBody>
                  <a:tcPr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e7edf3"/>
                    </a:solidFill>
                  </a:tcPr>
                </a:tc>
                <a:tc>
                  <a:txBody>
                    <a:bodyPr lIns="0" rIns="0" tIns="42480" bIns="0">
                      <a:noAutofit/>
                    </a:bodyPr>
                    <a:p>
                      <a:pPr marL="99000">
                        <a:lnSpc>
                          <a:spcPct val="100000"/>
                        </a:lnSpc>
                        <a:spcBef>
                          <a:spcPts val="371"/>
                        </a:spcBef>
                      </a:pPr>
                      <a:r>
                        <a:rPr b="1" lang="fr-FR" sz="900" spc="-1" strike="noStrike">
                          <a:solidFill>
                            <a:srgbClr val="585f64"/>
                          </a:solidFill>
                          <a:latin typeface="Gill Sans MT"/>
                        </a:rPr>
                        <a:t>55</a:t>
                      </a:r>
                      <a:r>
                        <a:rPr b="0" lang="fr-FR" sz="900" spc="89" strike="noStrike">
                          <a:solidFill>
                            <a:srgbClr val="585f64"/>
                          </a:solidFill>
                          <a:latin typeface="Times New Roman"/>
                        </a:rPr>
                        <a:t> </a:t>
                      </a:r>
                      <a:r>
                        <a:rPr b="1" lang="fr-FR" sz="900" spc="-1" strike="noStrike">
                          <a:solidFill>
                            <a:srgbClr val="585f64"/>
                          </a:solidFill>
                          <a:latin typeface="Gill Sans MT"/>
                        </a:rPr>
                        <a:t>921</a:t>
                      </a:r>
                      <a:r>
                        <a:rPr b="0" lang="fr-FR" sz="900" spc="109" strike="noStrike">
                          <a:solidFill>
                            <a:srgbClr val="585f64"/>
                          </a:solidFill>
                          <a:latin typeface="Times New Roman"/>
                        </a:rPr>
                        <a:t> </a:t>
                      </a:r>
                      <a:r>
                        <a:rPr b="1" lang="fr-FR" sz="900" spc="18" strike="noStrike">
                          <a:solidFill>
                            <a:srgbClr val="585f64"/>
                          </a:solidFill>
                          <a:latin typeface="Gill Sans MT"/>
                        </a:rPr>
                        <a:t>€</a:t>
                      </a:r>
                      <a:endParaRPr b="0" lang="fr-FR" sz="900" spc="-1" strike="noStrike">
                        <a:latin typeface="Arial"/>
                      </a:endParaRPr>
                    </a:p>
                  </a:txBody>
                  <a:tcPr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e7edf3"/>
                    </a:solidFill>
                  </a:tcPr>
                </a:tc>
              </a:tr>
              <a:tr h="454680">
                <a:tc>
                  <a:txBody>
                    <a:bodyPr lIns="0" rIns="0" tIns="40680" bIns="0">
                      <a:noAutofit/>
                    </a:bodyPr>
                    <a:p>
                      <a:pPr marL="98280">
                        <a:lnSpc>
                          <a:spcPct val="100000"/>
                        </a:lnSpc>
                        <a:spcBef>
                          <a:spcPts val="354"/>
                        </a:spcBef>
                      </a:pPr>
                      <a:r>
                        <a:rPr b="1" lang="fr-FR" sz="900" spc="-1" strike="noStrike">
                          <a:solidFill>
                            <a:srgbClr val="585f64"/>
                          </a:solidFill>
                          <a:latin typeface="Gill Sans MT"/>
                        </a:rPr>
                        <a:t>Redevance</a:t>
                      </a:r>
                      <a:r>
                        <a:rPr b="0" lang="fr-FR" sz="900" spc="457" strike="noStrike">
                          <a:solidFill>
                            <a:srgbClr val="585f64"/>
                          </a:solidFill>
                          <a:latin typeface="Times New Roman"/>
                        </a:rPr>
                        <a:t> </a:t>
                      </a:r>
                      <a:r>
                        <a:rPr b="1" lang="fr-FR" sz="900" spc="-12" strike="noStrike">
                          <a:solidFill>
                            <a:srgbClr val="585f64"/>
                          </a:solidFill>
                          <a:latin typeface="Gill Sans MT"/>
                        </a:rPr>
                        <a:t>Ménage</a:t>
                      </a:r>
                      <a:endParaRPr b="0" lang="fr-FR" sz="900" spc="-1" strike="noStrike">
                        <a:latin typeface="Arial"/>
                      </a:endParaRPr>
                    </a:p>
                  </a:txBody>
                  <a:tcPr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cbd9e6"/>
                    </a:solidFill>
                  </a:tcPr>
                </a:tc>
                <a:tc>
                  <a:txBody>
                    <a:bodyPr lIns="0" rIns="0" tIns="40680" bIns="0">
                      <a:noAutofit/>
                    </a:bodyPr>
                    <a:p>
                      <a:pPr marL="99000">
                        <a:lnSpc>
                          <a:spcPct val="100000"/>
                        </a:lnSpc>
                        <a:spcBef>
                          <a:spcPts val="354"/>
                        </a:spcBef>
                      </a:pPr>
                      <a:r>
                        <a:rPr b="1" lang="fr-FR" sz="900" spc="-12" strike="noStrike">
                          <a:solidFill>
                            <a:srgbClr val="585f64"/>
                          </a:solidFill>
                          <a:latin typeface="Gill Sans MT"/>
                        </a:rPr>
                        <a:t>1,5€</a:t>
                      </a:r>
                      <a:r>
                        <a:rPr b="1" lang="fr-FR" sz="700" spc="-12" strike="noStrike">
                          <a:solidFill>
                            <a:srgbClr val="585f64"/>
                          </a:solidFill>
                          <a:latin typeface="Gill Sans MT"/>
                        </a:rPr>
                        <a:t>/m²SHab/mois</a:t>
                      </a:r>
                      <a:endParaRPr b="0" lang="fr-FR" sz="700" spc="-1" strike="noStrike">
                        <a:latin typeface="Arial"/>
                      </a:endParaRPr>
                    </a:p>
                    <a:p>
                      <a:pPr marL="99000">
                        <a:lnSpc>
                          <a:spcPct val="100000"/>
                        </a:lnSpc>
                        <a:spcBef>
                          <a:spcPts val="31"/>
                        </a:spcBef>
                      </a:pPr>
                      <a:r>
                        <a:rPr b="1" lang="fr-FR" sz="800" spc="-1" strike="noStrike">
                          <a:solidFill>
                            <a:srgbClr val="585f64"/>
                          </a:solidFill>
                          <a:latin typeface="Gill Sans MT"/>
                        </a:rPr>
                        <a:t>120</a:t>
                      </a:r>
                      <a:r>
                        <a:rPr b="0" lang="fr-FR" sz="800" spc="49" strike="noStrike">
                          <a:solidFill>
                            <a:srgbClr val="585f64"/>
                          </a:solidFill>
                          <a:latin typeface="Times New Roman"/>
                        </a:rPr>
                        <a:t> </a:t>
                      </a:r>
                      <a:r>
                        <a:rPr b="1" lang="fr-FR" sz="600" spc="-12" strike="noStrike">
                          <a:solidFill>
                            <a:srgbClr val="585f64"/>
                          </a:solidFill>
                          <a:latin typeface="Gill Sans MT"/>
                        </a:rPr>
                        <a:t>€/logt/mois</a:t>
                      </a:r>
                      <a:endParaRPr b="0" lang="fr-FR" sz="600" spc="-1" strike="noStrike">
                        <a:latin typeface="Arial"/>
                      </a:endParaRPr>
                    </a:p>
                  </a:txBody>
                  <a:tcPr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cbd9e6"/>
                    </a:solidFill>
                  </a:tcPr>
                </a:tc>
              </a:tr>
              <a:tr h="456120">
                <a:tc>
                  <a:txBody>
                    <a:bodyPr lIns="0" rIns="0" tIns="42480" bIns="0">
                      <a:noAutofit/>
                    </a:bodyPr>
                    <a:p>
                      <a:pPr marL="98280">
                        <a:lnSpc>
                          <a:spcPct val="100000"/>
                        </a:lnSpc>
                        <a:spcBef>
                          <a:spcPts val="371"/>
                        </a:spcBef>
                      </a:pPr>
                      <a:r>
                        <a:rPr b="1" lang="fr-FR" sz="900" spc="-1" strike="noStrike">
                          <a:solidFill>
                            <a:srgbClr val="585f64"/>
                          </a:solidFill>
                          <a:latin typeface="Gill Sans MT"/>
                        </a:rPr>
                        <a:t>Redevance</a:t>
                      </a:r>
                      <a:r>
                        <a:rPr b="0" lang="fr-FR" sz="900" spc="457" strike="noStrike">
                          <a:solidFill>
                            <a:srgbClr val="585f64"/>
                          </a:solidFill>
                          <a:latin typeface="Times New Roman"/>
                        </a:rPr>
                        <a:t> </a:t>
                      </a:r>
                      <a:r>
                        <a:rPr b="1" lang="fr-FR" sz="900" spc="-12" strike="noStrike">
                          <a:solidFill>
                            <a:srgbClr val="585f64"/>
                          </a:solidFill>
                          <a:latin typeface="Gill Sans MT"/>
                        </a:rPr>
                        <a:t>Opérateur/an</a:t>
                      </a:r>
                      <a:endParaRPr b="0" lang="fr-FR" sz="900" spc="-1" strike="noStrike">
                        <a:latin typeface="Arial"/>
                      </a:endParaRPr>
                    </a:p>
                  </a:txBody>
                  <a:tcPr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e7edf3"/>
                    </a:solidFill>
                  </a:tcPr>
                </a:tc>
                <a:tc>
                  <a:txBody>
                    <a:bodyPr lIns="0" rIns="0" tIns="43200" bIns="0">
                      <a:noAutofit/>
                    </a:bodyPr>
                    <a:p>
                      <a:pPr marL="99000">
                        <a:lnSpc>
                          <a:spcPct val="100000"/>
                        </a:lnSpc>
                        <a:spcBef>
                          <a:spcPts val="374"/>
                        </a:spcBef>
                      </a:pPr>
                      <a:r>
                        <a:rPr b="1" lang="fr-FR" sz="1000" spc="111" strike="noStrike">
                          <a:solidFill>
                            <a:srgbClr val="585f64"/>
                          </a:solidFill>
                          <a:latin typeface="Gill Sans MT"/>
                        </a:rPr>
                        <a:t>0</a:t>
                      </a:r>
                      <a:r>
                        <a:rPr b="0" lang="fr-FR" sz="1000" spc="49" strike="noStrike">
                          <a:solidFill>
                            <a:srgbClr val="585f64"/>
                          </a:solidFill>
                          <a:latin typeface="Times New Roman"/>
                        </a:rPr>
                        <a:t> </a:t>
                      </a:r>
                      <a:r>
                        <a:rPr b="1" lang="fr-FR" sz="1000" spc="-12" strike="noStrike">
                          <a:solidFill>
                            <a:srgbClr val="585f64"/>
                          </a:solidFill>
                          <a:latin typeface="Gill Sans MT"/>
                        </a:rPr>
                        <a:t>€</a:t>
                      </a:r>
                      <a:r>
                        <a:rPr b="1" lang="fr-FR" sz="700" spc="-12" strike="noStrike">
                          <a:solidFill>
                            <a:srgbClr val="585f64"/>
                          </a:solidFill>
                          <a:latin typeface="Gill Sans MT"/>
                        </a:rPr>
                        <a:t>/m²SHab/mois</a:t>
                      </a:r>
                      <a:endParaRPr b="0" lang="fr-FR" sz="700" spc="-1" strike="noStrike">
                        <a:latin typeface="Arial"/>
                      </a:endParaRPr>
                    </a:p>
                  </a:txBody>
                  <a:tcPr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e7edf3"/>
                    </a:solidFill>
                  </a:tcPr>
                </a:tc>
              </a:tr>
              <a:tr h="454680">
                <a:tc>
                  <a:txBody>
                    <a:bodyPr lIns="0" rIns="0" tIns="40680" bIns="0">
                      <a:noAutofit/>
                    </a:bodyPr>
                    <a:p>
                      <a:pPr marL="98280">
                        <a:lnSpc>
                          <a:spcPct val="100000"/>
                        </a:lnSpc>
                        <a:spcBef>
                          <a:spcPts val="354"/>
                        </a:spcBef>
                      </a:pPr>
                      <a:r>
                        <a:rPr b="1" lang="fr-FR" sz="900" spc="-1" strike="noStrike">
                          <a:solidFill>
                            <a:srgbClr val="585f64"/>
                          </a:solidFill>
                          <a:latin typeface="Gill Sans MT"/>
                        </a:rPr>
                        <a:t>Fonds</a:t>
                      </a:r>
                      <a:r>
                        <a:rPr b="0" lang="fr-FR" sz="900" spc="267" strike="noStrike">
                          <a:solidFill>
                            <a:srgbClr val="585f64"/>
                          </a:solidFill>
                          <a:latin typeface="Times New Roman"/>
                        </a:rPr>
                        <a:t> </a:t>
                      </a:r>
                      <a:r>
                        <a:rPr b="1" lang="fr-FR" sz="900" spc="-1" strike="noStrike">
                          <a:solidFill>
                            <a:srgbClr val="585f64"/>
                          </a:solidFill>
                          <a:latin typeface="Gill Sans MT"/>
                        </a:rPr>
                        <a:t>Propres</a:t>
                      </a:r>
                      <a:r>
                        <a:rPr b="0" lang="fr-FR" sz="900" spc="239" strike="noStrike">
                          <a:solidFill>
                            <a:srgbClr val="585f64"/>
                          </a:solidFill>
                          <a:latin typeface="Times New Roman"/>
                        </a:rPr>
                        <a:t> </a:t>
                      </a:r>
                      <a:r>
                        <a:rPr b="1" lang="fr-FR" sz="900" spc="49" strike="noStrike">
                          <a:solidFill>
                            <a:srgbClr val="585f64"/>
                          </a:solidFill>
                          <a:latin typeface="Gill Sans MT"/>
                        </a:rPr>
                        <a:t>(5%)</a:t>
                      </a:r>
                      <a:endParaRPr b="0" lang="fr-FR" sz="900" spc="-1" strike="noStrike">
                        <a:latin typeface="Arial"/>
                      </a:endParaRPr>
                    </a:p>
                  </a:txBody>
                  <a:tcPr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cbd9e6"/>
                    </a:solidFill>
                  </a:tcPr>
                </a:tc>
                <a:tc>
                  <a:txBody>
                    <a:bodyPr lIns="0" rIns="0" tIns="40680" bIns="0">
                      <a:noAutofit/>
                    </a:bodyPr>
                    <a:p>
                      <a:pPr marL="99000">
                        <a:lnSpc>
                          <a:spcPct val="100000"/>
                        </a:lnSpc>
                        <a:spcBef>
                          <a:spcPts val="354"/>
                        </a:spcBef>
                      </a:pPr>
                      <a:r>
                        <a:rPr b="1" lang="fr-FR" sz="900" spc="49" strike="noStrike">
                          <a:solidFill>
                            <a:srgbClr val="585f64"/>
                          </a:solidFill>
                          <a:latin typeface="Gill Sans MT"/>
                        </a:rPr>
                        <a:t>2</a:t>
                      </a:r>
                      <a:r>
                        <a:rPr b="0" lang="fr-FR" sz="900" spc="43" strike="noStrike">
                          <a:solidFill>
                            <a:srgbClr val="585f64"/>
                          </a:solidFill>
                          <a:latin typeface="Times New Roman"/>
                        </a:rPr>
                        <a:t> </a:t>
                      </a:r>
                      <a:r>
                        <a:rPr b="1" lang="fr-FR" sz="900" spc="69" strike="noStrike">
                          <a:solidFill>
                            <a:srgbClr val="585f64"/>
                          </a:solidFill>
                          <a:latin typeface="Gill Sans MT"/>
                        </a:rPr>
                        <a:t>796</a:t>
                      </a:r>
                      <a:r>
                        <a:rPr b="0" lang="fr-FR" sz="900" spc="29" strike="noStrike">
                          <a:solidFill>
                            <a:srgbClr val="585f64"/>
                          </a:solidFill>
                          <a:latin typeface="Times New Roman"/>
                        </a:rPr>
                        <a:t> </a:t>
                      </a:r>
                      <a:r>
                        <a:rPr b="1" lang="fr-FR" sz="900" spc="77" strike="noStrike">
                          <a:solidFill>
                            <a:srgbClr val="585f64"/>
                          </a:solidFill>
                          <a:latin typeface="Gill Sans MT"/>
                        </a:rPr>
                        <a:t>€</a:t>
                      </a:r>
                      <a:r>
                        <a:rPr b="0" lang="fr-FR" sz="900" spc="52" strike="noStrike">
                          <a:solidFill>
                            <a:srgbClr val="585f64"/>
                          </a:solidFill>
                          <a:latin typeface="Times New Roman"/>
                        </a:rPr>
                        <a:t> </a:t>
                      </a:r>
                      <a:r>
                        <a:rPr b="1" lang="fr-FR" sz="900" spc="32" strike="noStrike">
                          <a:solidFill>
                            <a:srgbClr val="585f64"/>
                          </a:solidFill>
                          <a:latin typeface="Gill Sans MT"/>
                        </a:rPr>
                        <a:t>/logement</a:t>
                      </a:r>
                      <a:endParaRPr b="0" lang="fr-FR" sz="900" spc="-1" strike="noStrike">
                        <a:latin typeface="Arial"/>
                      </a:endParaRPr>
                    </a:p>
                  </a:txBody>
                  <a:tcPr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cbd9e6"/>
                    </a:solidFill>
                  </a:tcPr>
                </a:tc>
              </a:tr>
              <a:tr h="457200">
                <a:tc>
                  <a:txBody>
                    <a:bodyPr lIns="0" rIns="0" tIns="42480" bIns="0">
                      <a:noAutofit/>
                    </a:bodyPr>
                    <a:p>
                      <a:pPr marL="99000">
                        <a:lnSpc>
                          <a:spcPct val="100000"/>
                        </a:lnSpc>
                        <a:spcBef>
                          <a:spcPts val="371"/>
                        </a:spcBef>
                      </a:pPr>
                      <a:r>
                        <a:rPr b="1" lang="fr-FR" sz="900" spc="-1" strike="noStrike">
                          <a:solidFill>
                            <a:srgbClr val="585f64"/>
                          </a:solidFill>
                          <a:latin typeface="Gill Sans MT"/>
                        </a:rPr>
                        <a:t>Prêt</a:t>
                      </a:r>
                      <a:r>
                        <a:rPr b="0" lang="fr-FR" sz="900" spc="69" strike="noStrike">
                          <a:solidFill>
                            <a:srgbClr val="585f64"/>
                          </a:solidFill>
                          <a:latin typeface="Times New Roman"/>
                        </a:rPr>
                        <a:t> </a:t>
                      </a:r>
                      <a:r>
                        <a:rPr b="1" lang="fr-FR" sz="900" spc="-60" strike="noStrike">
                          <a:solidFill>
                            <a:srgbClr val="585f64"/>
                          </a:solidFill>
                          <a:latin typeface="Gill Sans MT"/>
                        </a:rPr>
                        <a:t>GAIA</a:t>
                      </a:r>
                      <a:r>
                        <a:rPr b="0" lang="fr-FR" sz="900" spc="69" strike="noStrike">
                          <a:solidFill>
                            <a:srgbClr val="585f64"/>
                          </a:solidFill>
                          <a:latin typeface="Times New Roman"/>
                        </a:rPr>
                        <a:t> </a:t>
                      </a:r>
                      <a:r>
                        <a:rPr b="1" lang="fr-FR" sz="900" spc="58" strike="noStrike">
                          <a:solidFill>
                            <a:srgbClr val="585f64"/>
                          </a:solidFill>
                          <a:latin typeface="Gill Sans MT"/>
                        </a:rPr>
                        <a:t>(95%)</a:t>
                      </a:r>
                      <a:endParaRPr b="0" lang="fr-FR" sz="900" spc="-1" strike="noStrike">
                        <a:latin typeface="Arial"/>
                      </a:endParaRPr>
                    </a:p>
                  </a:txBody>
                  <a:tcPr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e7edf3"/>
                    </a:solidFill>
                  </a:tcPr>
                </a:tc>
                <a:tc>
                  <a:txBody>
                    <a:bodyPr lIns="0" rIns="0" tIns="42480" bIns="0">
                      <a:noAutofit/>
                    </a:bodyPr>
                    <a:p>
                      <a:pPr marL="99000">
                        <a:lnSpc>
                          <a:spcPct val="100000"/>
                        </a:lnSpc>
                        <a:spcBef>
                          <a:spcPts val="371"/>
                        </a:spcBef>
                      </a:pPr>
                      <a:r>
                        <a:rPr b="1" lang="fr-FR" sz="900" spc="-1" strike="noStrike">
                          <a:solidFill>
                            <a:srgbClr val="585f64"/>
                          </a:solidFill>
                          <a:latin typeface="Gill Sans MT"/>
                        </a:rPr>
                        <a:t>53</a:t>
                      </a:r>
                      <a:r>
                        <a:rPr b="0" lang="fr-FR" sz="900" spc="83" strike="noStrike">
                          <a:solidFill>
                            <a:srgbClr val="585f64"/>
                          </a:solidFill>
                          <a:latin typeface="Times New Roman"/>
                        </a:rPr>
                        <a:t> </a:t>
                      </a:r>
                      <a:r>
                        <a:rPr b="1" lang="fr-FR" sz="900" spc="-1" strike="noStrike">
                          <a:solidFill>
                            <a:srgbClr val="585f64"/>
                          </a:solidFill>
                          <a:latin typeface="Gill Sans MT"/>
                        </a:rPr>
                        <a:t>125</a:t>
                      </a:r>
                      <a:r>
                        <a:rPr b="0" lang="fr-FR" sz="900" spc="94" strike="noStrike">
                          <a:solidFill>
                            <a:srgbClr val="585f64"/>
                          </a:solidFill>
                          <a:latin typeface="Times New Roman"/>
                        </a:rPr>
                        <a:t> </a:t>
                      </a:r>
                      <a:r>
                        <a:rPr b="1" lang="fr-FR" sz="900" spc="29" strike="noStrike">
                          <a:solidFill>
                            <a:srgbClr val="585f64"/>
                          </a:solidFill>
                          <a:latin typeface="Gill Sans MT"/>
                        </a:rPr>
                        <a:t>€</a:t>
                      </a:r>
                      <a:endParaRPr b="0" lang="fr-FR" sz="900" spc="-1" strike="noStrike">
                        <a:latin typeface="Arial"/>
                      </a:endParaRPr>
                    </a:p>
                    <a:p>
                      <a:pPr marL="9900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b="1" lang="fr-FR" sz="900" spc="32" strike="noStrike">
                          <a:solidFill>
                            <a:srgbClr val="585f64"/>
                          </a:solidFill>
                          <a:latin typeface="Gill Sans MT"/>
                        </a:rPr>
                        <a:t>/logement</a:t>
                      </a:r>
                      <a:endParaRPr b="0" lang="fr-FR" sz="900" spc="-1" strike="noStrike">
                        <a:latin typeface="Arial"/>
                      </a:endParaRPr>
                    </a:p>
                  </a:txBody>
                  <a:tcPr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e7edf3"/>
                    </a:solidFill>
                  </a:tcPr>
                </a:tc>
              </a:tr>
            </a:tbl>
          </a:graphicData>
        </a:graphic>
      </p:graphicFrame>
      <p:grpSp>
        <p:nvGrpSpPr>
          <p:cNvPr id="278" name="Group 3"/>
          <p:cNvGrpSpPr/>
          <p:nvPr/>
        </p:nvGrpSpPr>
        <p:grpSpPr>
          <a:xfrm>
            <a:off x="5479920" y="3088440"/>
            <a:ext cx="5948640" cy="1014840"/>
            <a:chOff x="5479920" y="3088440"/>
            <a:chExt cx="5948640" cy="1014840"/>
          </a:xfrm>
        </p:grpSpPr>
        <p:sp>
          <p:nvSpPr>
            <p:cNvPr id="279" name="CustomShape 4"/>
            <p:cNvSpPr/>
            <p:nvPr/>
          </p:nvSpPr>
          <p:spPr>
            <a:xfrm>
              <a:off x="5994360" y="3771720"/>
              <a:ext cx="5434200" cy="331560"/>
            </a:xfrm>
            <a:custGeom>
              <a:avLst/>
              <a:gdLst/>
              <a:ahLst/>
              <a:rect l="l" t="t" r="r" b="b"/>
              <a:pathLst>
                <a:path w="5988050" h="365760">
                  <a:moveTo>
                    <a:pt x="5987795" y="365759"/>
                  </a:moveTo>
                  <a:lnTo>
                    <a:pt x="5987795" y="0"/>
                  </a:lnTo>
                  <a:lnTo>
                    <a:pt x="0" y="0"/>
                  </a:lnTo>
                  <a:lnTo>
                    <a:pt x="0" y="365759"/>
                  </a:lnTo>
                  <a:lnTo>
                    <a:pt x="5987795" y="365759"/>
                  </a:lnTo>
                  <a:close/>
                </a:path>
              </a:pathLst>
            </a:custGeom>
            <a:solidFill>
              <a:srgbClr val="00406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280" name="object 7" descr=""/>
            <p:cNvPicPr/>
            <p:nvPr/>
          </p:nvPicPr>
          <p:blipFill>
            <a:blip r:embed="rId1"/>
            <a:stretch/>
          </p:blipFill>
          <p:spPr>
            <a:xfrm>
              <a:off x="5479920" y="3088440"/>
              <a:ext cx="833760" cy="72576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281" name="CustomShape 5"/>
          <p:cNvSpPr/>
          <p:nvPr/>
        </p:nvSpPr>
        <p:spPr>
          <a:xfrm>
            <a:off x="5994360" y="4164840"/>
            <a:ext cx="5434200" cy="331560"/>
          </a:xfrm>
          <a:custGeom>
            <a:avLst/>
            <a:gdLst/>
            <a:ahLst/>
            <a:rect l="l" t="t" r="r" b="b"/>
            <a:pathLst>
              <a:path w="5988050" h="365760">
                <a:moveTo>
                  <a:pt x="5987795" y="365759"/>
                </a:moveTo>
                <a:lnTo>
                  <a:pt x="5987795" y="0"/>
                </a:lnTo>
                <a:lnTo>
                  <a:pt x="0" y="0"/>
                </a:lnTo>
                <a:lnTo>
                  <a:pt x="0" y="365759"/>
                </a:lnTo>
                <a:lnTo>
                  <a:pt x="5987795" y="365759"/>
                </a:lnTo>
                <a:close/>
              </a:path>
            </a:pathLst>
          </a:custGeom>
          <a:solidFill>
            <a:srgbClr val="00406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82" name="CustomShape 6"/>
          <p:cNvSpPr/>
          <p:nvPr/>
        </p:nvSpPr>
        <p:spPr>
          <a:xfrm>
            <a:off x="5994360" y="5223960"/>
            <a:ext cx="5433120" cy="331560"/>
          </a:xfrm>
          <a:custGeom>
            <a:avLst/>
            <a:gdLst/>
            <a:ahLst/>
            <a:rect l="l" t="t" r="r" b="b"/>
            <a:pathLst>
              <a:path w="5986780" h="365759">
                <a:moveTo>
                  <a:pt x="5986271" y="365759"/>
                </a:moveTo>
                <a:lnTo>
                  <a:pt x="5986271" y="0"/>
                </a:lnTo>
                <a:lnTo>
                  <a:pt x="0" y="0"/>
                </a:lnTo>
                <a:lnTo>
                  <a:pt x="0" y="365759"/>
                </a:lnTo>
                <a:lnTo>
                  <a:pt x="5986271" y="365759"/>
                </a:lnTo>
                <a:close/>
              </a:path>
            </a:pathLst>
          </a:custGeom>
          <a:solidFill>
            <a:srgbClr val="00406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83" name="CustomShape 7"/>
          <p:cNvSpPr/>
          <p:nvPr/>
        </p:nvSpPr>
        <p:spPr>
          <a:xfrm>
            <a:off x="5994360" y="4604040"/>
            <a:ext cx="5433120" cy="572400"/>
          </a:xfrm>
          <a:custGeom>
            <a:avLst/>
            <a:gdLst/>
            <a:ahLst/>
            <a:rect l="l" t="t" r="r" b="b"/>
            <a:pathLst>
              <a:path w="5986780" h="631190">
                <a:moveTo>
                  <a:pt x="5986271" y="630935"/>
                </a:moveTo>
                <a:lnTo>
                  <a:pt x="5986271" y="0"/>
                </a:lnTo>
                <a:lnTo>
                  <a:pt x="0" y="0"/>
                </a:lnTo>
                <a:lnTo>
                  <a:pt x="0" y="630935"/>
                </a:lnTo>
                <a:lnTo>
                  <a:pt x="5986271" y="630935"/>
                </a:lnTo>
                <a:close/>
              </a:path>
            </a:pathLst>
          </a:custGeom>
          <a:solidFill>
            <a:srgbClr val="00406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84" name="CustomShape 8"/>
          <p:cNvSpPr/>
          <p:nvPr/>
        </p:nvSpPr>
        <p:spPr>
          <a:xfrm>
            <a:off x="6064200" y="3831840"/>
            <a:ext cx="5261760" cy="1680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4400" bIns="0">
            <a:spAutoFit/>
          </a:bodyPr>
          <a:p>
            <a:pPr marL="309960" indent="-280800">
              <a:lnSpc>
                <a:spcPct val="100000"/>
              </a:lnSpc>
              <a:spcBef>
                <a:spcPts val="113"/>
              </a:spcBef>
              <a:buClr>
                <a:srgbClr val="ffffff"/>
              </a:buClr>
              <a:buFont typeface="Wingdings" charset="2"/>
              <a:buChar char=""/>
              <a:tabLst>
                <a:tab algn="l" pos="309960"/>
                <a:tab algn="l" pos="310680"/>
              </a:tabLst>
            </a:pPr>
            <a:r>
              <a:rPr b="0" lang="fr-FR" sz="1550" spc="-1" strike="noStrike">
                <a:solidFill>
                  <a:srgbClr val="ffffff"/>
                </a:solidFill>
                <a:latin typeface="Lucida Sans"/>
              </a:rPr>
              <a:t>Charge</a:t>
            </a:r>
            <a:r>
              <a:rPr b="0" lang="fr-FR" sz="1550" spc="174" strike="noStrike">
                <a:solidFill>
                  <a:srgbClr val="ffffff"/>
                </a:solidFill>
                <a:latin typeface="Times New Roman"/>
              </a:rPr>
              <a:t> </a:t>
            </a:r>
            <a:r>
              <a:rPr b="0" lang="fr-FR" sz="1550" spc="-1" strike="noStrike">
                <a:solidFill>
                  <a:srgbClr val="ffffff"/>
                </a:solidFill>
                <a:latin typeface="Lucida Sans"/>
              </a:rPr>
              <a:t>foncière</a:t>
            </a:r>
            <a:r>
              <a:rPr b="0" lang="fr-FR" sz="1550" spc="174" strike="noStrike">
                <a:solidFill>
                  <a:srgbClr val="ffffff"/>
                </a:solidFill>
                <a:latin typeface="Times New Roman"/>
              </a:rPr>
              <a:t> </a:t>
            </a:r>
            <a:r>
              <a:rPr b="0" lang="fr-FR" sz="1550" spc="-1" strike="noStrike">
                <a:solidFill>
                  <a:srgbClr val="ffffff"/>
                </a:solidFill>
                <a:latin typeface="Lucida Sans"/>
              </a:rPr>
              <a:t>par</a:t>
            </a:r>
            <a:r>
              <a:rPr b="0" lang="fr-FR" sz="1550" spc="182" strike="noStrike">
                <a:solidFill>
                  <a:srgbClr val="ffffff"/>
                </a:solidFill>
                <a:latin typeface="Times New Roman"/>
              </a:rPr>
              <a:t> </a:t>
            </a:r>
            <a:r>
              <a:rPr b="0" lang="fr-FR" sz="1550" spc="-1" strike="noStrike">
                <a:solidFill>
                  <a:srgbClr val="ffffff"/>
                </a:solidFill>
                <a:latin typeface="Lucida Sans"/>
              </a:rPr>
              <a:t>logement</a:t>
            </a:r>
            <a:r>
              <a:rPr b="0" lang="fr-FR" sz="1550" spc="180" strike="noStrike">
                <a:solidFill>
                  <a:srgbClr val="ffffff"/>
                </a:solidFill>
                <a:latin typeface="Times New Roman"/>
              </a:rPr>
              <a:t> </a:t>
            </a:r>
            <a:r>
              <a:rPr b="0" lang="fr-FR" sz="1550" spc="-1" strike="noStrike">
                <a:solidFill>
                  <a:srgbClr val="ffffff"/>
                </a:solidFill>
                <a:latin typeface="Lucida Sans"/>
              </a:rPr>
              <a:t>:</a:t>
            </a:r>
            <a:r>
              <a:rPr b="0" lang="fr-FR" sz="1550" spc="202" strike="noStrike">
                <a:solidFill>
                  <a:srgbClr val="ffffff"/>
                </a:solidFill>
                <a:latin typeface="Times New Roman"/>
              </a:rPr>
              <a:t> </a:t>
            </a:r>
            <a:r>
              <a:rPr b="0" lang="fr-FR" sz="1550" spc="-1" strike="noStrike">
                <a:solidFill>
                  <a:srgbClr val="ffffff"/>
                </a:solidFill>
                <a:latin typeface="Lucida Sans"/>
              </a:rPr>
              <a:t>56</a:t>
            </a:r>
            <a:r>
              <a:rPr b="0" lang="fr-FR" sz="1550" spc="194" strike="noStrike">
                <a:solidFill>
                  <a:srgbClr val="ffffff"/>
                </a:solidFill>
                <a:latin typeface="Times New Roman"/>
              </a:rPr>
              <a:t> </a:t>
            </a:r>
            <a:r>
              <a:rPr b="0" lang="fr-FR" sz="1550" spc="21" strike="noStrike">
                <a:solidFill>
                  <a:srgbClr val="ffffff"/>
                </a:solidFill>
                <a:latin typeface="Lucida Sans"/>
              </a:rPr>
              <a:t>k€</a:t>
            </a:r>
            <a:endParaRPr b="0" lang="fr-FR" sz="1550" spc="-1" strike="noStrike">
              <a:latin typeface="Arial"/>
            </a:endParaRPr>
          </a:p>
          <a:p>
            <a:pPr marL="309960" indent="-280800">
              <a:lnSpc>
                <a:spcPct val="100000"/>
              </a:lnSpc>
              <a:spcBef>
                <a:spcPts val="1213"/>
              </a:spcBef>
              <a:buClr>
                <a:srgbClr val="ffffff"/>
              </a:buClr>
              <a:buFont typeface="Wingdings" charset="2"/>
              <a:buChar char=""/>
              <a:tabLst>
                <a:tab algn="l" pos="309960"/>
                <a:tab algn="l" pos="310680"/>
              </a:tabLst>
            </a:pPr>
            <a:r>
              <a:rPr b="0" lang="fr-FR" sz="1550" spc="-1" strike="noStrike">
                <a:solidFill>
                  <a:srgbClr val="ffffff"/>
                </a:solidFill>
                <a:latin typeface="Lucida Sans"/>
              </a:rPr>
              <a:t>Mise</a:t>
            </a:r>
            <a:r>
              <a:rPr b="0" lang="fr-FR" sz="1550" spc="199" strike="noStrike">
                <a:solidFill>
                  <a:srgbClr val="ffffff"/>
                </a:solidFill>
                <a:latin typeface="Times New Roman"/>
              </a:rPr>
              <a:t> </a:t>
            </a:r>
            <a:r>
              <a:rPr b="0" lang="fr-FR" sz="1550" spc="-1" strike="noStrike">
                <a:solidFill>
                  <a:srgbClr val="ffffff"/>
                </a:solidFill>
                <a:latin typeface="Lucida Sans"/>
              </a:rPr>
              <a:t>de</a:t>
            </a:r>
            <a:r>
              <a:rPr b="0" lang="fr-FR" sz="1550" spc="205" strike="noStrike">
                <a:solidFill>
                  <a:srgbClr val="ffffff"/>
                </a:solidFill>
                <a:latin typeface="Times New Roman"/>
              </a:rPr>
              <a:t> </a:t>
            </a:r>
            <a:r>
              <a:rPr b="0" lang="fr-FR" sz="1550" spc="-1" strike="noStrike">
                <a:solidFill>
                  <a:srgbClr val="ffffff"/>
                </a:solidFill>
                <a:latin typeface="Lucida Sans"/>
              </a:rPr>
              <a:t>fonds</a:t>
            </a:r>
            <a:r>
              <a:rPr b="0" lang="fr-FR" sz="1550" spc="194" strike="noStrike">
                <a:solidFill>
                  <a:srgbClr val="ffffff"/>
                </a:solidFill>
                <a:latin typeface="Times New Roman"/>
              </a:rPr>
              <a:t> </a:t>
            </a:r>
            <a:r>
              <a:rPr b="0" lang="fr-FR" sz="1550" spc="-1" strike="noStrike">
                <a:solidFill>
                  <a:srgbClr val="ffffff"/>
                </a:solidFill>
                <a:latin typeface="Lucida Sans"/>
              </a:rPr>
              <a:t>propres</a:t>
            </a:r>
            <a:r>
              <a:rPr b="0" lang="fr-FR" sz="1550" spc="180" strike="noStrike">
                <a:solidFill>
                  <a:srgbClr val="ffffff"/>
                </a:solidFill>
                <a:latin typeface="Times New Roman"/>
              </a:rPr>
              <a:t> </a:t>
            </a:r>
            <a:r>
              <a:rPr b="0" lang="fr-FR" sz="1550" spc="-1" strike="noStrike">
                <a:solidFill>
                  <a:srgbClr val="ffffff"/>
                </a:solidFill>
                <a:latin typeface="Lucida Sans"/>
              </a:rPr>
              <a:t>nécessaire</a:t>
            </a:r>
            <a:r>
              <a:rPr b="0" lang="fr-FR" sz="1550" spc="199" strike="noStrike">
                <a:solidFill>
                  <a:srgbClr val="ffffff"/>
                </a:solidFill>
                <a:latin typeface="Times New Roman"/>
              </a:rPr>
              <a:t> </a:t>
            </a:r>
            <a:r>
              <a:rPr b="0" lang="fr-FR" sz="1550" spc="-1" strike="noStrike">
                <a:solidFill>
                  <a:srgbClr val="ffffff"/>
                </a:solidFill>
                <a:latin typeface="Lucida Sans"/>
              </a:rPr>
              <a:t>par</a:t>
            </a:r>
            <a:r>
              <a:rPr b="0" lang="fr-FR" sz="1550" spc="194" strike="noStrike">
                <a:solidFill>
                  <a:srgbClr val="ffffff"/>
                </a:solidFill>
                <a:latin typeface="Times New Roman"/>
              </a:rPr>
              <a:t> </a:t>
            </a:r>
            <a:r>
              <a:rPr b="0" lang="fr-FR" sz="1550" spc="-1" strike="noStrike">
                <a:solidFill>
                  <a:srgbClr val="ffffff"/>
                </a:solidFill>
                <a:latin typeface="Lucida Sans"/>
              </a:rPr>
              <a:t>logt</a:t>
            </a:r>
            <a:r>
              <a:rPr b="0" lang="fr-FR" sz="1550" spc="180" strike="noStrike">
                <a:solidFill>
                  <a:srgbClr val="ffffff"/>
                </a:solidFill>
                <a:latin typeface="Times New Roman"/>
              </a:rPr>
              <a:t> </a:t>
            </a:r>
            <a:r>
              <a:rPr b="0" lang="fr-FR" sz="1550" spc="-1" strike="noStrike">
                <a:solidFill>
                  <a:srgbClr val="ffffff"/>
                </a:solidFill>
                <a:latin typeface="Lucida Sans"/>
              </a:rPr>
              <a:t>:</a:t>
            </a:r>
            <a:r>
              <a:rPr b="0" lang="fr-FR" sz="1550" spc="216" strike="noStrike">
                <a:solidFill>
                  <a:srgbClr val="ffffff"/>
                </a:solidFill>
                <a:latin typeface="Times New Roman"/>
              </a:rPr>
              <a:t> </a:t>
            </a:r>
            <a:r>
              <a:rPr b="0" lang="fr-FR" sz="1550" spc="-1" strike="noStrike">
                <a:solidFill>
                  <a:srgbClr val="ffffff"/>
                </a:solidFill>
                <a:latin typeface="Lucida Sans"/>
              </a:rPr>
              <a:t>2,8</a:t>
            </a:r>
            <a:r>
              <a:rPr b="0" lang="fr-FR" sz="1550" spc="219" strike="noStrike">
                <a:solidFill>
                  <a:srgbClr val="ffffff"/>
                </a:solidFill>
                <a:latin typeface="Times New Roman"/>
              </a:rPr>
              <a:t> </a:t>
            </a:r>
            <a:r>
              <a:rPr b="0" lang="fr-FR" sz="1550" spc="21" strike="noStrike">
                <a:solidFill>
                  <a:srgbClr val="ffffff"/>
                </a:solidFill>
                <a:latin typeface="Lucida Sans"/>
              </a:rPr>
              <a:t>k€</a:t>
            </a:r>
            <a:endParaRPr b="0" lang="fr-FR" sz="1550" spc="-1" strike="noStrike">
              <a:latin typeface="Arial"/>
            </a:endParaRPr>
          </a:p>
          <a:p>
            <a:pPr marL="292320" indent="-280800">
              <a:lnSpc>
                <a:spcPct val="101000"/>
              </a:lnSpc>
              <a:spcBef>
                <a:spcPts val="1324"/>
              </a:spcBef>
              <a:buClr>
                <a:srgbClr val="ffffff"/>
              </a:buClr>
              <a:buFont typeface="Wingdings" charset="2"/>
              <a:buChar char=""/>
              <a:tabLst>
                <a:tab algn="l" pos="292320"/>
                <a:tab algn="l" pos="292680"/>
              </a:tabLst>
            </a:pPr>
            <a:r>
              <a:rPr b="0" lang="fr-FR" sz="1550" spc="-1" strike="noStrike">
                <a:solidFill>
                  <a:srgbClr val="ffffff"/>
                </a:solidFill>
                <a:latin typeface="Lucida Sans"/>
              </a:rPr>
              <a:t>Mise</a:t>
            </a:r>
            <a:r>
              <a:rPr b="0" lang="fr-FR" sz="1550" spc="199" strike="noStrike">
                <a:solidFill>
                  <a:srgbClr val="ffffff"/>
                </a:solidFill>
                <a:latin typeface="Times New Roman"/>
              </a:rPr>
              <a:t> </a:t>
            </a:r>
            <a:r>
              <a:rPr b="0" lang="fr-FR" sz="1550" spc="-1" strike="noStrike">
                <a:solidFill>
                  <a:srgbClr val="ffffff"/>
                </a:solidFill>
                <a:latin typeface="Lucida Sans"/>
              </a:rPr>
              <a:t>de</a:t>
            </a:r>
            <a:r>
              <a:rPr b="0" lang="fr-FR" sz="1550" spc="216" strike="noStrike">
                <a:solidFill>
                  <a:srgbClr val="ffffff"/>
                </a:solidFill>
                <a:latin typeface="Times New Roman"/>
              </a:rPr>
              <a:t> </a:t>
            </a:r>
            <a:r>
              <a:rPr b="0" lang="fr-FR" sz="1550" spc="-1" strike="noStrike">
                <a:solidFill>
                  <a:srgbClr val="ffffff"/>
                </a:solidFill>
                <a:latin typeface="Lucida Sans"/>
              </a:rPr>
              <a:t>fonds</a:t>
            </a:r>
            <a:r>
              <a:rPr b="0" lang="fr-FR" sz="1550" spc="199" strike="noStrike">
                <a:solidFill>
                  <a:srgbClr val="ffffff"/>
                </a:solidFill>
                <a:latin typeface="Times New Roman"/>
              </a:rPr>
              <a:t> </a:t>
            </a:r>
            <a:r>
              <a:rPr b="0" lang="fr-FR" sz="1550" spc="-1" strike="noStrike">
                <a:solidFill>
                  <a:srgbClr val="ffffff"/>
                </a:solidFill>
                <a:latin typeface="Lucida Sans"/>
              </a:rPr>
              <a:t>propres</a:t>
            </a:r>
            <a:r>
              <a:rPr b="0" lang="fr-FR" sz="1550" spc="182" strike="noStrike">
                <a:solidFill>
                  <a:srgbClr val="ffffff"/>
                </a:solidFill>
                <a:latin typeface="Times New Roman"/>
              </a:rPr>
              <a:t> </a:t>
            </a:r>
            <a:r>
              <a:rPr b="0" lang="fr-FR" sz="1550" spc="-1" strike="noStrike">
                <a:solidFill>
                  <a:srgbClr val="ffffff"/>
                </a:solidFill>
                <a:latin typeface="Lucida Sans"/>
              </a:rPr>
              <a:t>nécessaire</a:t>
            </a:r>
            <a:r>
              <a:rPr b="0" lang="fr-FR" sz="1550" spc="202" strike="noStrike">
                <a:solidFill>
                  <a:srgbClr val="ffffff"/>
                </a:solidFill>
                <a:latin typeface="Times New Roman"/>
              </a:rPr>
              <a:t> </a:t>
            </a:r>
            <a:r>
              <a:rPr b="0" lang="fr-FR" sz="1550" spc="-1" strike="noStrike">
                <a:solidFill>
                  <a:srgbClr val="ffffff"/>
                </a:solidFill>
                <a:latin typeface="Lucida Sans"/>
              </a:rPr>
              <a:t>par</a:t>
            </a:r>
            <a:r>
              <a:rPr b="0" lang="fr-FR" sz="1550" spc="199" strike="noStrike">
                <a:solidFill>
                  <a:srgbClr val="ffffff"/>
                </a:solidFill>
                <a:latin typeface="Times New Roman"/>
              </a:rPr>
              <a:t> </a:t>
            </a:r>
            <a:r>
              <a:rPr b="0" lang="fr-FR" sz="1550" spc="-1" strike="noStrike">
                <a:solidFill>
                  <a:srgbClr val="ffffff"/>
                </a:solidFill>
                <a:latin typeface="Lucida Sans"/>
              </a:rPr>
              <a:t>an</a:t>
            </a:r>
            <a:r>
              <a:rPr b="0" lang="fr-FR" sz="1550" spc="171" strike="noStrike">
                <a:solidFill>
                  <a:srgbClr val="ffffff"/>
                </a:solidFill>
                <a:latin typeface="Times New Roman"/>
              </a:rPr>
              <a:t> </a:t>
            </a:r>
            <a:r>
              <a:rPr b="0" lang="fr-FR" sz="1550" spc="-1" strike="noStrike">
                <a:solidFill>
                  <a:srgbClr val="ffffff"/>
                </a:solidFill>
                <a:latin typeface="Lucida Sans"/>
              </a:rPr>
              <a:t>:</a:t>
            </a:r>
            <a:r>
              <a:rPr b="0" lang="fr-FR" sz="1550" spc="211" strike="noStrike">
                <a:solidFill>
                  <a:srgbClr val="ffffff"/>
                </a:solidFill>
                <a:latin typeface="Times New Roman"/>
              </a:rPr>
              <a:t> </a:t>
            </a:r>
            <a:r>
              <a:rPr b="0" lang="fr-FR" sz="1550" spc="-66" strike="noStrike">
                <a:solidFill>
                  <a:srgbClr val="ffffff"/>
                </a:solidFill>
                <a:latin typeface="Lucida Sans"/>
              </a:rPr>
              <a:t>140</a:t>
            </a:r>
            <a:r>
              <a:rPr b="0" lang="fr-FR" sz="1550" spc="216" strike="noStrike">
                <a:solidFill>
                  <a:srgbClr val="ffffff"/>
                </a:solidFill>
                <a:latin typeface="Times New Roman"/>
              </a:rPr>
              <a:t> </a:t>
            </a:r>
            <a:r>
              <a:rPr b="0" lang="fr-FR" sz="1550" spc="21" strike="noStrike">
                <a:solidFill>
                  <a:srgbClr val="ffffff"/>
                </a:solidFill>
                <a:latin typeface="Lucida Sans"/>
              </a:rPr>
              <a:t>k€</a:t>
            </a:r>
            <a:r>
              <a:rPr b="0" lang="fr-FR" sz="1550" spc="21" strike="noStrike">
                <a:solidFill>
                  <a:srgbClr val="ffffff"/>
                </a:solidFill>
                <a:latin typeface="Times New Roman"/>
              </a:rPr>
              <a:t> </a:t>
            </a:r>
            <a:r>
              <a:rPr b="0" lang="fr-FR" sz="1550" spc="-1" strike="noStrike">
                <a:solidFill>
                  <a:srgbClr val="ffffff"/>
                </a:solidFill>
                <a:latin typeface="Lucida Sans"/>
              </a:rPr>
              <a:t>pour</a:t>
            </a:r>
            <a:r>
              <a:rPr b="0" lang="fr-FR" sz="1550" spc="120" strike="noStrike">
                <a:solidFill>
                  <a:srgbClr val="ffffff"/>
                </a:solidFill>
                <a:latin typeface="Times New Roman"/>
              </a:rPr>
              <a:t> </a:t>
            </a:r>
            <a:r>
              <a:rPr b="0" lang="fr-FR" sz="1550" spc="-1" strike="noStrike">
                <a:solidFill>
                  <a:srgbClr val="ffffff"/>
                </a:solidFill>
                <a:latin typeface="Lucida Sans"/>
              </a:rPr>
              <a:t>50</a:t>
            </a:r>
            <a:r>
              <a:rPr b="0" lang="fr-FR" sz="1550" spc="120" strike="noStrike">
                <a:solidFill>
                  <a:srgbClr val="ffffff"/>
                </a:solidFill>
                <a:latin typeface="Times New Roman"/>
              </a:rPr>
              <a:t> </a:t>
            </a:r>
            <a:r>
              <a:rPr b="0" lang="fr-FR" sz="1550" spc="-9" strike="noStrike">
                <a:solidFill>
                  <a:srgbClr val="ffffff"/>
                </a:solidFill>
                <a:latin typeface="Lucida Sans"/>
              </a:rPr>
              <a:t>logements</a:t>
            </a:r>
            <a:endParaRPr b="0" lang="fr-FR" sz="1550" spc="-1" strike="noStrike">
              <a:latin typeface="Arial"/>
            </a:endParaRPr>
          </a:p>
          <a:p>
            <a:pPr marL="292320" indent="-280800">
              <a:lnSpc>
                <a:spcPct val="100000"/>
              </a:lnSpc>
              <a:spcBef>
                <a:spcPts val="1276"/>
              </a:spcBef>
              <a:buClr>
                <a:srgbClr val="ffffff"/>
              </a:buClr>
              <a:buFont typeface="Wingdings" charset="2"/>
              <a:buChar char=""/>
              <a:tabLst>
                <a:tab algn="l" pos="292320"/>
                <a:tab algn="l" pos="292680"/>
              </a:tabLst>
            </a:pPr>
            <a:r>
              <a:rPr b="0" lang="fr-FR" sz="1550" spc="52" strike="noStrike">
                <a:solidFill>
                  <a:srgbClr val="ffffff"/>
                </a:solidFill>
                <a:latin typeface="Lucida Sans"/>
              </a:rPr>
              <a:t>Effort</a:t>
            </a:r>
            <a:r>
              <a:rPr b="0" lang="fr-FR" sz="1550" spc="171" strike="noStrike">
                <a:solidFill>
                  <a:srgbClr val="ffffff"/>
                </a:solidFill>
                <a:latin typeface="Times New Roman"/>
              </a:rPr>
              <a:t> </a:t>
            </a:r>
            <a:r>
              <a:rPr b="0" lang="fr-FR" sz="1550" spc="-1" strike="noStrike">
                <a:solidFill>
                  <a:srgbClr val="ffffff"/>
                </a:solidFill>
                <a:latin typeface="Lucida Sans"/>
              </a:rPr>
              <a:t>mensuel</a:t>
            </a:r>
            <a:r>
              <a:rPr b="0" lang="fr-FR" sz="1550" spc="174" strike="noStrike">
                <a:solidFill>
                  <a:srgbClr val="ffffff"/>
                </a:solidFill>
                <a:latin typeface="Times New Roman"/>
              </a:rPr>
              <a:t> </a:t>
            </a:r>
            <a:r>
              <a:rPr b="0" lang="fr-FR" sz="1550" spc="-1" strike="noStrike">
                <a:solidFill>
                  <a:srgbClr val="ffffff"/>
                </a:solidFill>
                <a:latin typeface="Lucida Sans"/>
              </a:rPr>
              <a:t>pour</a:t>
            </a:r>
            <a:r>
              <a:rPr b="0" lang="fr-FR" sz="1550" spc="180" strike="noStrike">
                <a:solidFill>
                  <a:srgbClr val="ffffff"/>
                </a:solidFill>
                <a:latin typeface="Times New Roman"/>
              </a:rPr>
              <a:t> </a:t>
            </a:r>
            <a:r>
              <a:rPr b="0" lang="fr-FR" sz="1550" spc="-1" strike="noStrike">
                <a:solidFill>
                  <a:srgbClr val="ffffff"/>
                </a:solidFill>
                <a:latin typeface="Lucida Sans"/>
              </a:rPr>
              <a:t>l’accédant</a:t>
            </a:r>
            <a:r>
              <a:rPr b="0" lang="fr-FR" sz="1550" spc="171" strike="noStrike">
                <a:solidFill>
                  <a:srgbClr val="ffffff"/>
                </a:solidFill>
                <a:latin typeface="Times New Roman"/>
              </a:rPr>
              <a:t> </a:t>
            </a:r>
            <a:r>
              <a:rPr b="0" lang="fr-FR" sz="1550" spc="-1" strike="noStrike">
                <a:solidFill>
                  <a:srgbClr val="ffffff"/>
                </a:solidFill>
                <a:latin typeface="Lucida Sans"/>
              </a:rPr>
              <a:t>:</a:t>
            </a:r>
            <a:r>
              <a:rPr b="0" lang="fr-FR" sz="1550" spc="194" strike="noStrike">
                <a:solidFill>
                  <a:srgbClr val="ffffff"/>
                </a:solidFill>
                <a:latin typeface="Times New Roman"/>
              </a:rPr>
              <a:t> </a:t>
            </a:r>
            <a:r>
              <a:rPr b="0" lang="fr-FR" sz="1550" spc="-1" strike="noStrike">
                <a:solidFill>
                  <a:srgbClr val="ffffff"/>
                </a:solidFill>
                <a:latin typeface="Lucida Sans"/>
              </a:rPr>
              <a:t>850</a:t>
            </a:r>
            <a:r>
              <a:rPr b="0" lang="fr-FR" sz="1550" spc="188" strike="noStrike">
                <a:solidFill>
                  <a:srgbClr val="ffffff"/>
                </a:solidFill>
                <a:latin typeface="Times New Roman"/>
              </a:rPr>
              <a:t> </a:t>
            </a:r>
            <a:r>
              <a:rPr b="0" lang="fr-FR" sz="1550" spc="-1" strike="noStrike">
                <a:solidFill>
                  <a:srgbClr val="ffffff"/>
                </a:solidFill>
                <a:latin typeface="Lucida Sans"/>
              </a:rPr>
              <a:t>à</a:t>
            </a:r>
            <a:r>
              <a:rPr b="0" lang="fr-FR" sz="1550" spc="182" strike="noStrike">
                <a:solidFill>
                  <a:srgbClr val="ffffff"/>
                </a:solidFill>
                <a:latin typeface="Times New Roman"/>
              </a:rPr>
              <a:t> </a:t>
            </a:r>
            <a:r>
              <a:rPr b="0" lang="fr-FR" sz="1550" spc="-52" strike="noStrike">
                <a:solidFill>
                  <a:srgbClr val="ffffff"/>
                </a:solidFill>
                <a:latin typeface="Lucida Sans"/>
              </a:rPr>
              <a:t>1000</a:t>
            </a:r>
            <a:r>
              <a:rPr b="0" lang="fr-FR" sz="1550" spc="188" strike="noStrike">
                <a:solidFill>
                  <a:srgbClr val="ffffff"/>
                </a:solidFill>
                <a:latin typeface="Times New Roman"/>
              </a:rPr>
              <a:t> </a:t>
            </a:r>
            <a:r>
              <a:rPr b="0" lang="fr-FR" sz="1550" spc="66" strike="noStrike">
                <a:solidFill>
                  <a:srgbClr val="ffffff"/>
                </a:solidFill>
                <a:latin typeface="Lucida Sans"/>
              </a:rPr>
              <a:t>€</a:t>
            </a:r>
            <a:endParaRPr b="0" lang="fr-FR" sz="1550" spc="-1" strike="noStrike">
              <a:latin typeface="Arial"/>
            </a:endParaRPr>
          </a:p>
        </p:txBody>
      </p:sp>
      <p:sp>
        <p:nvSpPr>
          <p:cNvPr id="285" name="TextShape 9"/>
          <p:cNvSpPr txBox="1"/>
          <p:nvPr/>
        </p:nvSpPr>
        <p:spPr>
          <a:xfrm>
            <a:off x="9988200" y="5273640"/>
            <a:ext cx="285480" cy="3977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marL="130320" algn="r">
              <a:lnSpc>
                <a:spcPct val="100000"/>
              </a:lnSpc>
              <a:spcBef>
                <a:spcPts val="269"/>
              </a:spcBef>
            </a:pPr>
            <a:fld id="{120BF91F-D157-4251-AD2B-FABACFFD3E5D}" type="slidenum">
              <a:rPr b="1" lang="fr-FR" sz="1300" spc="-7" strike="noStrike">
                <a:solidFill>
                  <a:srgbClr val="ffffff"/>
                </a:solidFill>
                <a:latin typeface="Palatino Linotype"/>
              </a:rPr>
              <a:t>&lt;numéro&gt;</a:t>
            </a:fld>
            <a:endParaRPr b="0" lang="fr-FR" sz="1300" spc="-1" strike="noStrike">
              <a:latin typeface="Times New Roman"/>
            </a:endParaRPr>
          </a:p>
        </p:txBody>
      </p:sp>
      <p:sp>
        <p:nvSpPr>
          <p:cNvPr id="286" name="CustomShape 10"/>
          <p:cNvSpPr/>
          <p:nvPr/>
        </p:nvSpPr>
        <p:spPr>
          <a:xfrm>
            <a:off x="3422520" y="3579120"/>
            <a:ext cx="983880" cy="504720"/>
          </a:xfrm>
          <a:prstGeom prst="ellipse">
            <a:avLst/>
          </a:prstGeom>
          <a:noFill/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87" name="CustomShape 11"/>
          <p:cNvSpPr/>
          <p:nvPr/>
        </p:nvSpPr>
        <p:spPr>
          <a:xfrm>
            <a:off x="9774360" y="219600"/>
            <a:ext cx="2108880" cy="63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r"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Modèle économique</a:t>
            </a:r>
            <a:endParaRPr b="0" lang="fr-FR" sz="1800" spc="-1" strike="noStrike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Villa abordable</a:t>
            </a:r>
            <a:endParaRPr b="0" lang="fr-F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CustomShape 1"/>
          <p:cNvSpPr/>
          <p:nvPr/>
        </p:nvSpPr>
        <p:spPr>
          <a:xfrm>
            <a:off x="1792080" y="1221840"/>
            <a:ext cx="7373520" cy="711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>
            <a:spAutoFit/>
          </a:bodyPr>
          <a:p>
            <a:pPr marL="11520">
              <a:lnSpc>
                <a:spcPct val="100000"/>
              </a:lnSpc>
              <a:spcBef>
                <a:spcPts val="96"/>
              </a:spcBef>
              <a:tabLst>
                <a:tab algn="l" pos="349920"/>
              </a:tabLst>
            </a:pPr>
            <a:r>
              <a:rPr b="0" lang="fr-FR" sz="1770" spc="-46" strike="noStrike">
                <a:solidFill>
                  <a:srgbClr val="ee7b11"/>
                </a:solidFill>
                <a:latin typeface="Wingdings 2"/>
              </a:rPr>
              <a:t></a:t>
            </a:r>
            <a:r>
              <a:rPr b="0" lang="fr-FR" sz="1770" spc="-1" strike="noStrike">
                <a:solidFill>
                  <a:srgbClr val="ee7b11"/>
                </a:solidFill>
                <a:latin typeface="Times New Roman"/>
              </a:rPr>
              <a:t>	</a:t>
            </a:r>
            <a:r>
              <a:rPr b="0" i="1" lang="fr-FR" sz="1860" spc="-1" strike="noStrike">
                <a:solidFill>
                  <a:srgbClr val="585f64"/>
                </a:solidFill>
                <a:latin typeface="Lucida Sans"/>
              </a:rPr>
              <a:t>Exemple</a:t>
            </a:r>
            <a:r>
              <a:rPr b="0" lang="fr-FR" sz="1860" spc="72" strike="noStrike">
                <a:solidFill>
                  <a:srgbClr val="585f64"/>
                </a:solidFill>
                <a:latin typeface="Times New Roman"/>
              </a:rPr>
              <a:t> </a:t>
            </a:r>
            <a:r>
              <a:rPr b="0" i="1" lang="fr-FR" sz="1860" spc="-1" strike="noStrike">
                <a:solidFill>
                  <a:srgbClr val="585f64"/>
                </a:solidFill>
                <a:latin typeface="Lucida Sans"/>
              </a:rPr>
              <a:t>décliné</a:t>
            </a:r>
            <a:r>
              <a:rPr b="0" lang="fr-FR" sz="1860" spc="58" strike="noStrike">
                <a:solidFill>
                  <a:srgbClr val="585f64"/>
                </a:solidFill>
                <a:latin typeface="Times New Roman"/>
              </a:rPr>
              <a:t> </a:t>
            </a:r>
            <a:r>
              <a:rPr b="0" i="1" lang="fr-FR" sz="1860" spc="-1" strike="noStrike">
                <a:solidFill>
                  <a:srgbClr val="585f64"/>
                </a:solidFill>
                <a:latin typeface="Lucida Sans"/>
              </a:rPr>
              <a:t>à</a:t>
            </a:r>
            <a:r>
              <a:rPr b="0" lang="fr-FR" sz="1860" spc="63" strike="noStrike">
                <a:solidFill>
                  <a:srgbClr val="585f64"/>
                </a:solidFill>
                <a:latin typeface="Times New Roman"/>
              </a:rPr>
              <a:t> </a:t>
            </a:r>
            <a:r>
              <a:rPr b="0" i="1" lang="fr-FR" sz="1860" spc="-66" strike="noStrike">
                <a:solidFill>
                  <a:srgbClr val="585f64"/>
                </a:solidFill>
                <a:latin typeface="Lucida Sans"/>
              </a:rPr>
              <a:t>partir</a:t>
            </a:r>
            <a:r>
              <a:rPr b="0" lang="fr-FR" sz="1860" spc="49" strike="noStrike">
                <a:solidFill>
                  <a:srgbClr val="585f64"/>
                </a:solidFill>
                <a:latin typeface="Times New Roman"/>
              </a:rPr>
              <a:t> </a:t>
            </a:r>
            <a:r>
              <a:rPr b="0" i="1" lang="fr-FR" sz="1860" spc="-1" strike="noStrike">
                <a:solidFill>
                  <a:srgbClr val="585f64"/>
                </a:solidFill>
                <a:latin typeface="Lucida Sans"/>
              </a:rPr>
              <a:t>de</a:t>
            </a:r>
            <a:r>
              <a:rPr b="0" lang="fr-FR" sz="1860" spc="58" strike="noStrike">
                <a:solidFill>
                  <a:srgbClr val="585f64"/>
                </a:solidFill>
                <a:latin typeface="Times New Roman"/>
              </a:rPr>
              <a:t> </a:t>
            </a:r>
            <a:r>
              <a:rPr b="0" i="1" lang="fr-FR" sz="1860" spc="-41" strike="noStrike">
                <a:solidFill>
                  <a:srgbClr val="585f64"/>
                </a:solidFill>
                <a:latin typeface="Lucida Sans"/>
              </a:rPr>
              <a:t>l’opération</a:t>
            </a:r>
            <a:r>
              <a:rPr b="0" lang="fr-FR" sz="1860" spc="89" strike="noStrike">
                <a:solidFill>
                  <a:srgbClr val="585f64"/>
                </a:solidFill>
                <a:latin typeface="Times New Roman"/>
              </a:rPr>
              <a:t> </a:t>
            </a:r>
            <a:r>
              <a:rPr b="0" i="1" lang="fr-FR" sz="1860" spc="-9" strike="noStrike">
                <a:solidFill>
                  <a:srgbClr val="585f64"/>
                </a:solidFill>
                <a:latin typeface="Lucida Sans"/>
              </a:rPr>
              <a:t>l'Orée</a:t>
            </a:r>
            <a:r>
              <a:rPr b="0" lang="fr-FR" sz="1860" spc="58" strike="noStrike">
                <a:solidFill>
                  <a:srgbClr val="585f64"/>
                </a:solidFill>
                <a:latin typeface="Times New Roman"/>
              </a:rPr>
              <a:t> </a:t>
            </a:r>
            <a:r>
              <a:rPr b="0" i="1" lang="fr-FR" sz="1860" spc="-1" strike="noStrike">
                <a:solidFill>
                  <a:srgbClr val="585f64"/>
                </a:solidFill>
                <a:latin typeface="Lucida Sans"/>
              </a:rPr>
              <a:t>des</a:t>
            </a:r>
            <a:r>
              <a:rPr b="0" lang="fr-FR" sz="1860" spc="66" strike="noStrike">
                <a:solidFill>
                  <a:srgbClr val="585f64"/>
                </a:solidFill>
                <a:latin typeface="Times New Roman"/>
              </a:rPr>
              <a:t> </a:t>
            </a:r>
            <a:r>
              <a:rPr b="0" i="1" lang="fr-FR" sz="1860" spc="-1" strike="noStrike">
                <a:solidFill>
                  <a:srgbClr val="585f64"/>
                </a:solidFill>
                <a:latin typeface="Lucida Sans"/>
              </a:rPr>
              <a:t>Pins</a:t>
            </a:r>
            <a:r>
              <a:rPr b="0" lang="fr-FR" sz="1860" spc="43" strike="noStrike">
                <a:solidFill>
                  <a:srgbClr val="585f64"/>
                </a:solidFill>
                <a:latin typeface="Times New Roman"/>
              </a:rPr>
              <a:t> </a:t>
            </a:r>
            <a:r>
              <a:rPr b="0" i="1" lang="fr-FR" sz="1860" spc="-1" strike="noStrike">
                <a:solidFill>
                  <a:srgbClr val="585f64"/>
                </a:solidFill>
                <a:latin typeface="Lucida Sans"/>
              </a:rPr>
              <a:t>en</a:t>
            </a:r>
            <a:r>
              <a:rPr b="0" lang="fr-FR" sz="1860" spc="58" strike="noStrike">
                <a:solidFill>
                  <a:srgbClr val="585f64"/>
                </a:solidFill>
                <a:latin typeface="Times New Roman"/>
              </a:rPr>
              <a:t> </a:t>
            </a:r>
            <a:r>
              <a:rPr b="0" i="1" lang="fr-FR" sz="1860" spc="-18" strike="noStrike">
                <a:solidFill>
                  <a:srgbClr val="585f64"/>
                </a:solidFill>
                <a:latin typeface="Lucida Sans"/>
              </a:rPr>
              <a:t>PSLA</a:t>
            </a:r>
            <a:endParaRPr b="0" lang="fr-FR" sz="1860" spc="-1" strike="noStrike">
              <a:latin typeface="Arial"/>
            </a:endParaRPr>
          </a:p>
          <a:p>
            <a:pPr marL="661680">
              <a:lnSpc>
                <a:spcPct val="100000"/>
              </a:lnSpc>
              <a:spcBef>
                <a:spcPts val="1528"/>
              </a:spcBef>
              <a:tabLst>
                <a:tab algn="l" pos="349920"/>
              </a:tabLst>
            </a:pPr>
            <a:r>
              <a:rPr b="1" lang="fr-FR" sz="1450" spc="-1" strike="noStrike">
                <a:solidFill>
                  <a:srgbClr val="4aabc6"/>
                </a:solidFill>
                <a:latin typeface="Calibri"/>
              </a:rPr>
              <a:t>Répartition</a:t>
            </a:r>
            <a:r>
              <a:rPr b="0" lang="fr-FR" sz="1450" spc="-1" strike="noStrike">
                <a:solidFill>
                  <a:srgbClr val="4aabc6"/>
                </a:solidFill>
                <a:latin typeface="Times New Roman"/>
              </a:rPr>
              <a:t> </a:t>
            </a:r>
            <a:r>
              <a:rPr b="1" lang="fr-FR" sz="1450" spc="-1" strike="noStrike">
                <a:solidFill>
                  <a:srgbClr val="4aabc6"/>
                </a:solidFill>
                <a:latin typeface="Calibri"/>
              </a:rPr>
              <a:t>terrain</a:t>
            </a:r>
            <a:r>
              <a:rPr b="0" lang="fr-FR" sz="1450" spc="4" strike="noStrike">
                <a:solidFill>
                  <a:srgbClr val="4aabc6"/>
                </a:solidFill>
                <a:latin typeface="Times New Roman"/>
              </a:rPr>
              <a:t> </a:t>
            </a:r>
            <a:r>
              <a:rPr b="1" lang="fr-FR" sz="1450" spc="-1" strike="noStrike">
                <a:solidFill>
                  <a:srgbClr val="4aabc6"/>
                </a:solidFill>
                <a:latin typeface="Calibri"/>
              </a:rPr>
              <a:t>et</a:t>
            </a:r>
            <a:r>
              <a:rPr b="0" lang="fr-FR" sz="1450" spc="58" strike="noStrike">
                <a:solidFill>
                  <a:srgbClr val="4aabc6"/>
                </a:solidFill>
                <a:latin typeface="Times New Roman"/>
              </a:rPr>
              <a:t> </a:t>
            </a:r>
            <a:r>
              <a:rPr b="1" lang="fr-FR" sz="1450" spc="-9" strike="noStrike">
                <a:solidFill>
                  <a:srgbClr val="4aabc6"/>
                </a:solidFill>
                <a:latin typeface="Calibri"/>
              </a:rPr>
              <a:t>constructions</a:t>
            </a:r>
            <a:endParaRPr b="0" lang="fr-FR" sz="1450" spc="-1" strike="noStrike">
              <a:latin typeface="Arial"/>
            </a:endParaRPr>
          </a:p>
        </p:txBody>
      </p:sp>
      <p:sp>
        <p:nvSpPr>
          <p:cNvPr id="289" name="TextShape 2"/>
          <p:cNvSpPr txBox="1"/>
          <p:nvPr/>
        </p:nvSpPr>
        <p:spPr>
          <a:xfrm>
            <a:off x="2917800" y="-102240"/>
            <a:ext cx="6393240" cy="1240920"/>
          </a:xfrm>
          <a:prstGeom prst="rect">
            <a:avLst/>
          </a:prstGeom>
          <a:noFill/>
          <a:ln w="0">
            <a:noFill/>
          </a:ln>
        </p:spPr>
        <p:txBody>
          <a:bodyPr lIns="0" rIns="0" tIns="95760" bIns="0" anchor="ctr">
            <a:noAutofit/>
          </a:bodyPr>
          <a:p>
            <a:pPr marL="776160" indent="-765000">
              <a:lnSpc>
                <a:spcPts val="2724"/>
              </a:lnSpc>
              <a:spcBef>
                <a:spcPts val="754"/>
              </a:spcBef>
              <a:tabLst>
                <a:tab algn="l" pos="0"/>
              </a:tabLst>
            </a:pPr>
            <a:r>
              <a:rPr b="0" lang="fr-FR" sz="2820" spc="-1" strike="noStrike">
                <a:solidFill>
                  <a:srgbClr val="000000"/>
                </a:solidFill>
                <a:latin typeface="Calibri Light"/>
              </a:rPr>
              <a:t>Opération</a:t>
            </a:r>
            <a:r>
              <a:rPr b="0" lang="fr-FR" sz="2820" spc="216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fr-FR" sz="2820" spc="72" strike="noStrike">
                <a:solidFill>
                  <a:srgbClr val="000000"/>
                </a:solidFill>
                <a:latin typeface="Calibri Light"/>
              </a:rPr>
              <a:t>logement</a:t>
            </a:r>
            <a:r>
              <a:rPr b="0" lang="fr-FR" sz="2820" spc="182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fr-FR" sz="2820" spc="162" strike="noStrike">
                <a:solidFill>
                  <a:srgbClr val="000000"/>
                </a:solidFill>
                <a:latin typeface="Calibri Light"/>
              </a:rPr>
              <a:t>neuf</a:t>
            </a:r>
            <a:r>
              <a:rPr b="0" lang="fr-FR" sz="2820" spc="188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fr-FR" sz="2820" spc="94" strike="noStrike">
                <a:solidFill>
                  <a:srgbClr val="000000"/>
                </a:solidFill>
                <a:latin typeface="Calibri Light"/>
              </a:rPr>
              <a:t>abordable</a:t>
            </a:r>
            <a:r>
              <a:rPr b="0" lang="fr-FR" sz="2820" spc="94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fr-FR" sz="2820" spc="83" strike="noStrike">
                <a:solidFill>
                  <a:srgbClr val="000000"/>
                </a:solidFill>
                <a:latin typeface="Calibri Light"/>
              </a:rPr>
              <a:t>Estimation</a:t>
            </a:r>
            <a:r>
              <a:rPr b="0" lang="fr-FR" sz="2820" spc="117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fr-FR" sz="2820" spc="171" strike="noStrike">
                <a:solidFill>
                  <a:srgbClr val="000000"/>
                </a:solidFill>
                <a:latin typeface="Calibri Light"/>
              </a:rPr>
              <a:t>des</a:t>
            </a:r>
            <a:r>
              <a:rPr b="0" lang="fr-FR" sz="2820" spc="131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fr-FR" sz="2820" spc="75" strike="noStrike">
                <a:solidFill>
                  <a:srgbClr val="000000"/>
                </a:solidFill>
                <a:latin typeface="Calibri Light"/>
              </a:rPr>
              <a:t>paramètres</a:t>
            </a:r>
            <a:endParaRPr b="0" lang="fr-FR" sz="282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0" name="CustomShape 3"/>
          <p:cNvSpPr/>
          <p:nvPr/>
        </p:nvSpPr>
        <p:spPr>
          <a:xfrm>
            <a:off x="4771800" y="1946160"/>
            <a:ext cx="1182240" cy="393480"/>
          </a:xfrm>
          <a:prstGeom prst="rect">
            <a:avLst/>
          </a:prstGeom>
          <a:solidFill>
            <a:srgbClr val="4aabc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2160" bIns="0">
            <a:spAutoFit/>
          </a:bodyPr>
          <a:p>
            <a:pPr marL="28800" indent="126720">
              <a:lnSpc>
                <a:spcPts val="1542"/>
              </a:lnSpc>
              <a:spcBef>
                <a:spcPts val="17"/>
              </a:spcBef>
              <a:tabLst>
                <a:tab algn="l" pos="0"/>
              </a:tabLst>
            </a:pPr>
            <a:r>
              <a:rPr b="1" lang="fr-FR" sz="1140" spc="-9" strike="noStrike">
                <a:solidFill>
                  <a:srgbClr val="ffffff"/>
                </a:solidFill>
                <a:latin typeface="Calibri"/>
              </a:rPr>
              <a:t>Ratios</a:t>
            </a:r>
            <a:r>
              <a:rPr b="0" lang="fr-FR" sz="1140" spc="-41" strike="noStrike">
                <a:solidFill>
                  <a:srgbClr val="ffffff"/>
                </a:solidFill>
                <a:latin typeface="Times New Roman"/>
              </a:rPr>
              <a:t> </a:t>
            </a:r>
            <a:r>
              <a:rPr b="1" lang="fr-FR" sz="1140" spc="-9" strike="noStrike">
                <a:solidFill>
                  <a:srgbClr val="ffffff"/>
                </a:solidFill>
                <a:latin typeface="Calibri"/>
              </a:rPr>
              <a:t>retenus</a:t>
            </a:r>
            <a:r>
              <a:rPr b="0" lang="fr-FR" sz="1140" spc="-9" strike="noStrike">
                <a:solidFill>
                  <a:srgbClr val="ffffff"/>
                </a:solidFill>
                <a:latin typeface="Times New Roman"/>
              </a:rPr>
              <a:t> </a:t>
            </a:r>
            <a:r>
              <a:rPr b="1" lang="fr-FR" sz="1140" spc="-1" strike="noStrike">
                <a:solidFill>
                  <a:srgbClr val="ffffff"/>
                </a:solidFill>
                <a:latin typeface="Calibri"/>
              </a:rPr>
              <a:t>pour</a:t>
            </a:r>
            <a:r>
              <a:rPr b="0" lang="fr-FR" sz="1140" spc="-83" strike="noStrike">
                <a:solidFill>
                  <a:srgbClr val="ffffff"/>
                </a:solidFill>
                <a:latin typeface="Times New Roman"/>
              </a:rPr>
              <a:t> </a:t>
            </a:r>
            <a:r>
              <a:rPr b="1" lang="fr-FR" sz="1140" spc="-9" strike="noStrike">
                <a:solidFill>
                  <a:srgbClr val="ffffff"/>
                </a:solidFill>
                <a:latin typeface="Calibri"/>
              </a:rPr>
              <a:t>modélisation</a:t>
            </a:r>
            <a:endParaRPr b="0" lang="fr-FR" sz="1140" spc="-1" strike="noStrike">
              <a:latin typeface="Arial"/>
            </a:endParaRPr>
          </a:p>
        </p:txBody>
      </p:sp>
      <p:sp>
        <p:nvSpPr>
          <p:cNvPr id="291" name="CustomShape 4"/>
          <p:cNvSpPr/>
          <p:nvPr/>
        </p:nvSpPr>
        <p:spPr>
          <a:xfrm>
            <a:off x="1738080" y="2506320"/>
            <a:ext cx="3022200" cy="35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4400" bIns="0">
            <a:spAutoFit/>
          </a:bodyPr>
          <a:p>
            <a:pPr marL="11520">
              <a:lnSpc>
                <a:spcPct val="100000"/>
              </a:lnSpc>
              <a:spcBef>
                <a:spcPts val="113"/>
              </a:spcBef>
              <a:tabLst>
                <a:tab algn="l" pos="1644840"/>
                <a:tab algn="l" pos="2769120"/>
              </a:tabLst>
            </a:pPr>
            <a:r>
              <a:rPr b="0" lang="fr-FR" sz="1140" spc="-9" strike="noStrike">
                <a:solidFill>
                  <a:srgbClr val="000000"/>
                </a:solidFill>
                <a:latin typeface="Calibri"/>
              </a:rPr>
              <a:t>Terrain</a:t>
            </a:r>
            <a:r>
              <a:rPr b="0" lang="fr-FR" sz="1140" spc="-1" strike="noStrike">
                <a:solidFill>
                  <a:srgbClr val="000000"/>
                </a:solidFill>
                <a:latin typeface="Times New Roman"/>
              </a:rPr>
              <a:t>	</a:t>
            </a:r>
            <a:r>
              <a:rPr b="0" lang="fr-FR" sz="1140" spc="-32" strike="noStrike">
                <a:solidFill>
                  <a:srgbClr val="000000"/>
                </a:solidFill>
                <a:latin typeface="Calibri"/>
              </a:rPr>
              <a:t>688</a:t>
            </a:r>
            <a:r>
              <a:rPr b="0" lang="fr-FR" sz="1140" spc="-86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fr-FR" sz="1140" spc="-38" strike="noStrike">
                <a:solidFill>
                  <a:srgbClr val="000000"/>
                </a:solidFill>
                <a:latin typeface="Calibri"/>
              </a:rPr>
              <a:t>000</a:t>
            </a:r>
            <a:r>
              <a:rPr b="0" lang="fr-FR" sz="1140" spc="-83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fr-FR" sz="1140" spc="-46" strike="noStrike">
                <a:solidFill>
                  <a:srgbClr val="000000"/>
                </a:solidFill>
                <a:latin typeface="Calibri"/>
              </a:rPr>
              <a:t>€</a:t>
            </a:r>
            <a:r>
              <a:rPr b="0" lang="fr-FR" sz="1140" spc="-1" strike="noStrike">
                <a:solidFill>
                  <a:srgbClr val="000000"/>
                </a:solidFill>
                <a:latin typeface="Times New Roman"/>
              </a:rPr>
              <a:t>	</a:t>
            </a:r>
            <a:r>
              <a:rPr b="0" lang="fr-FR" sz="1140" spc="-24" strike="noStrike">
                <a:solidFill>
                  <a:srgbClr val="000000"/>
                </a:solidFill>
                <a:latin typeface="Calibri"/>
              </a:rPr>
              <a:t>26%</a:t>
            </a:r>
            <a:endParaRPr b="0" lang="fr-FR" sz="1140" spc="-1" strike="noStrike">
              <a:latin typeface="Arial"/>
            </a:endParaRPr>
          </a:p>
        </p:txBody>
      </p:sp>
      <p:sp>
        <p:nvSpPr>
          <p:cNvPr id="292" name="CustomShape 5"/>
          <p:cNvSpPr/>
          <p:nvPr/>
        </p:nvSpPr>
        <p:spPr>
          <a:xfrm>
            <a:off x="5570640" y="2464560"/>
            <a:ext cx="354600" cy="234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3320" bIns="0">
            <a:spAutoFit/>
          </a:bodyPr>
          <a:p>
            <a:pPr marL="11520">
              <a:lnSpc>
                <a:spcPct val="100000"/>
              </a:lnSpc>
              <a:spcBef>
                <a:spcPts val="102"/>
              </a:spcBef>
            </a:pPr>
            <a:r>
              <a:rPr b="1" lang="fr-FR" sz="1450" spc="-24" strike="noStrike">
                <a:solidFill>
                  <a:srgbClr val="4aabc6"/>
                </a:solidFill>
                <a:latin typeface="Calibri"/>
              </a:rPr>
              <a:t>25%</a:t>
            </a:r>
            <a:endParaRPr b="0" lang="fr-FR" sz="1450" spc="-1" strike="noStrike">
              <a:latin typeface="Arial"/>
            </a:endParaRPr>
          </a:p>
        </p:txBody>
      </p:sp>
      <p:sp>
        <p:nvSpPr>
          <p:cNvPr id="293" name="CustomShape 6"/>
          <p:cNvSpPr/>
          <p:nvPr/>
        </p:nvSpPr>
        <p:spPr>
          <a:xfrm>
            <a:off x="1708920" y="2684880"/>
            <a:ext cx="4224600" cy="63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41040" bIns="0">
            <a:spAutoFit/>
          </a:bodyPr>
          <a:p>
            <a:pPr marL="11520">
              <a:lnSpc>
                <a:spcPct val="100000"/>
              </a:lnSpc>
              <a:spcBef>
                <a:spcPts val="323"/>
              </a:spcBef>
              <a:tabLst>
                <a:tab algn="l" pos="1575720"/>
                <a:tab algn="l" pos="2797920"/>
                <a:tab algn="l" pos="3872880"/>
              </a:tabLst>
            </a:pPr>
            <a:r>
              <a:rPr b="0" lang="fr-FR" sz="1140" spc="-66" strike="noStrike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b="0" lang="fr-FR" sz="1140" spc="-9" strike="noStrike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/>
              </a:rPr>
              <a:t>constructions</a:t>
            </a:r>
            <a:r>
              <a:rPr b="0" lang="fr-FR" sz="1140" spc="-1" strike="noStrike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	</a:t>
            </a:r>
            <a:r>
              <a:rPr b="0" lang="fr-FR" sz="1140" spc="-1" strike="noStrike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/>
              </a:rPr>
              <a:t>1</a:t>
            </a:r>
            <a:r>
              <a:rPr b="0" lang="fr-FR" sz="1140" spc="-92" strike="noStrike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b="0" lang="fr-FR" sz="1140" spc="-32" strike="noStrike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/>
              </a:rPr>
              <a:t>920</a:t>
            </a:r>
            <a:r>
              <a:rPr b="0" lang="fr-FR" sz="1140" spc="-86" strike="noStrike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b="0" lang="fr-FR" sz="1140" spc="-38" strike="noStrike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/>
              </a:rPr>
              <a:t>918</a:t>
            </a:r>
            <a:r>
              <a:rPr b="0" lang="fr-FR" sz="1140" spc="-86" strike="noStrike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b="0" lang="fr-FR" sz="1140" spc="-46" strike="noStrike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/>
              </a:rPr>
              <a:t>€</a:t>
            </a:r>
            <a:r>
              <a:rPr b="0" lang="fr-FR" sz="1140" spc="-1" strike="noStrike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	</a:t>
            </a:r>
            <a:r>
              <a:rPr b="0" lang="fr-FR" sz="1140" spc="-24" strike="noStrike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/>
              </a:rPr>
              <a:t>74%</a:t>
            </a:r>
            <a:r>
              <a:rPr b="0" lang="fr-FR" sz="1140" spc="-1" strike="noStrike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	</a:t>
            </a:r>
            <a:r>
              <a:rPr b="1" lang="fr-FR" sz="1450" spc="-24" strike="noStrike" u="sng">
                <a:solidFill>
                  <a:srgbClr val="4aabc6"/>
                </a:solidFill>
                <a:uFill>
                  <a:solidFill>
                    <a:srgbClr val="000000"/>
                  </a:solidFill>
                </a:uFill>
                <a:latin typeface="Calibri"/>
              </a:rPr>
              <a:t>75%</a:t>
            </a:r>
            <a:endParaRPr b="0" lang="fr-FR" sz="1450" spc="-1" strike="noStrike">
              <a:latin typeface="Arial"/>
            </a:endParaRPr>
          </a:p>
          <a:p>
            <a:pPr marL="11520">
              <a:lnSpc>
                <a:spcPct val="100000"/>
              </a:lnSpc>
              <a:spcBef>
                <a:spcPts val="196"/>
              </a:spcBef>
              <a:tabLst>
                <a:tab algn="l" pos="1575720"/>
                <a:tab algn="l" pos="2728800"/>
                <a:tab algn="l" pos="3903480"/>
              </a:tabLst>
            </a:pPr>
            <a:r>
              <a:rPr b="0" lang="fr-FR" sz="1140" spc="-41" strike="noStrike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b="0" lang="fr-FR" sz="1140" spc="-1" strike="noStrike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/>
              </a:rPr>
              <a:t>Prix</a:t>
            </a:r>
            <a:r>
              <a:rPr b="0" lang="fr-FR" sz="1140" spc="12" strike="noStrike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b="0" lang="fr-FR" sz="1140" spc="-1" strike="noStrike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/>
              </a:rPr>
              <a:t>de</a:t>
            </a:r>
            <a:r>
              <a:rPr b="0" lang="fr-FR" sz="1140" spc="7" strike="noStrike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b="0" lang="fr-FR" sz="1140" spc="-9" strike="noStrike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/>
              </a:rPr>
              <a:t>revient</a:t>
            </a:r>
            <a:r>
              <a:rPr b="0" lang="fr-FR" sz="1140" spc="-1" strike="noStrike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	</a:t>
            </a:r>
            <a:r>
              <a:rPr b="0" lang="fr-FR" sz="1140" spc="-1" strike="noStrike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/>
              </a:rPr>
              <a:t>2</a:t>
            </a:r>
            <a:r>
              <a:rPr b="0" lang="fr-FR" sz="1140" spc="-92" strike="noStrike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b="0" lang="fr-FR" sz="1140" spc="-32" strike="noStrike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/>
              </a:rPr>
              <a:t>608</a:t>
            </a:r>
            <a:r>
              <a:rPr b="0" lang="fr-FR" sz="1140" spc="-86" strike="noStrike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b="0" lang="fr-FR" sz="1140" spc="-38" strike="noStrike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/>
              </a:rPr>
              <a:t>918</a:t>
            </a:r>
            <a:r>
              <a:rPr b="0" lang="fr-FR" sz="1140" spc="-86" strike="noStrike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b="0" lang="fr-FR" sz="1140" spc="-46" strike="noStrike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/>
              </a:rPr>
              <a:t>€</a:t>
            </a:r>
            <a:r>
              <a:rPr b="0" lang="fr-FR" sz="1140" spc="-1" strike="noStrike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	</a:t>
            </a:r>
            <a:r>
              <a:rPr b="0" lang="fr-FR" sz="1140" spc="-18" strike="noStrike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/>
              </a:rPr>
              <a:t>100%</a:t>
            </a:r>
            <a:r>
              <a:rPr b="0" lang="fr-FR" sz="1140" spc="-1" strike="noStrike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	</a:t>
            </a:r>
            <a:r>
              <a:rPr b="0" lang="fr-FR" sz="1140" spc="-18" strike="noStrike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/>
              </a:rPr>
              <a:t>100%</a:t>
            </a:r>
            <a:endParaRPr b="0" lang="fr-FR" sz="1140" spc="-1" strike="noStrike">
              <a:latin typeface="Arial"/>
            </a:endParaRPr>
          </a:p>
        </p:txBody>
      </p:sp>
      <p:sp>
        <p:nvSpPr>
          <p:cNvPr id="294" name="CustomShape 7"/>
          <p:cNvSpPr/>
          <p:nvPr/>
        </p:nvSpPr>
        <p:spPr>
          <a:xfrm>
            <a:off x="1730160" y="1946160"/>
            <a:ext cx="3051000" cy="188280"/>
          </a:xfrm>
          <a:prstGeom prst="rect">
            <a:avLst/>
          </a:prstGeom>
          <a:solidFill>
            <a:srgbClr val="0f233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5120" bIns="0">
            <a:spAutoFit/>
          </a:bodyPr>
          <a:p>
            <a:pPr marL="742320">
              <a:lnSpc>
                <a:spcPct val="100000"/>
              </a:lnSpc>
              <a:spcBef>
                <a:spcPts val="119"/>
              </a:spcBef>
            </a:pPr>
            <a:r>
              <a:rPr b="1" lang="fr-FR" sz="1140" spc="-1" strike="noStrike">
                <a:solidFill>
                  <a:srgbClr val="ffffff"/>
                </a:solidFill>
                <a:latin typeface="Calibri"/>
              </a:rPr>
              <a:t>Opération</a:t>
            </a:r>
            <a:r>
              <a:rPr b="0" lang="fr-FR" sz="1140" spc="-18" strike="noStrike">
                <a:solidFill>
                  <a:srgbClr val="ffffff"/>
                </a:solidFill>
                <a:latin typeface="Times New Roman"/>
              </a:rPr>
              <a:t> </a:t>
            </a:r>
            <a:r>
              <a:rPr b="1" lang="fr-FR" sz="1140" spc="-1" strike="noStrike">
                <a:solidFill>
                  <a:srgbClr val="ffffff"/>
                </a:solidFill>
                <a:latin typeface="Calibri"/>
              </a:rPr>
              <a:t>l'Orée</a:t>
            </a:r>
            <a:r>
              <a:rPr b="0" lang="fr-FR" sz="1140" spc="21" strike="noStrike">
                <a:solidFill>
                  <a:srgbClr val="ffffff"/>
                </a:solidFill>
                <a:latin typeface="Times New Roman"/>
              </a:rPr>
              <a:t> </a:t>
            </a:r>
            <a:r>
              <a:rPr b="1" lang="fr-FR" sz="1140" spc="-1" strike="noStrike">
                <a:solidFill>
                  <a:srgbClr val="ffffff"/>
                </a:solidFill>
                <a:latin typeface="Calibri"/>
              </a:rPr>
              <a:t>des</a:t>
            </a:r>
            <a:r>
              <a:rPr b="0" lang="fr-FR" sz="1140" spc="-15" strike="noStrike">
                <a:solidFill>
                  <a:srgbClr val="ffffff"/>
                </a:solidFill>
                <a:latin typeface="Times New Roman"/>
              </a:rPr>
              <a:t> </a:t>
            </a:r>
            <a:r>
              <a:rPr b="1" lang="fr-FR" sz="1140" spc="-18" strike="noStrike">
                <a:solidFill>
                  <a:srgbClr val="ffffff"/>
                </a:solidFill>
                <a:latin typeface="Calibri"/>
              </a:rPr>
              <a:t>Pins</a:t>
            </a:r>
            <a:endParaRPr b="0" lang="fr-FR" sz="1140" spc="-1" strike="noStrike">
              <a:latin typeface="Arial"/>
            </a:endParaRPr>
          </a:p>
        </p:txBody>
      </p:sp>
      <p:sp>
        <p:nvSpPr>
          <p:cNvPr id="295" name="CustomShape 8"/>
          <p:cNvSpPr/>
          <p:nvPr/>
        </p:nvSpPr>
        <p:spPr>
          <a:xfrm>
            <a:off x="1709640" y="5012280"/>
            <a:ext cx="9075960" cy="405360"/>
          </a:xfrm>
          <a:custGeom>
            <a:avLst/>
            <a:gdLst/>
            <a:ahLst/>
            <a:rect l="l" t="t" r="r" b="b"/>
            <a:pathLst>
              <a:path w="10000615" h="447039">
                <a:moveTo>
                  <a:pt x="13716" y="408432"/>
                </a:moveTo>
                <a:lnTo>
                  <a:pt x="13716" y="38100"/>
                </a:lnTo>
                <a:lnTo>
                  <a:pt x="9144" y="44196"/>
                </a:lnTo>
                <a:lnTo>
                  <a:pt x="3048" y="59436"/>
                </a:lnTo>
                <a:lnTo>
                  <a:pt x="1524" y="68580"/>
                </a:lnTo>
                <a:lnTo>
                  <a:pt x="0" y="76200"/>
                </a:lnTo>
                <a:lnTo>
                  <a:pt x="0" y="371856"/>
                </a:lnTo>
                <a:lnTo>
                  <a:pt x="1524" y="379476"/>
                </a:lnTo>
                <a:lnTo>
                  <a:pt x="4572" y="388620"/>
                </a:lnTo>
                <a:lnTo>
                  <a:pt x="6096" y="396240"/>
                </a:lnTo>
                <a:lnTo>
                  <a:pt x="10668" y="402336"/>
                </a:lnTo>
                <a:lnTo>
                  <a:pt x="13716" y="408432"/>
                </a:lnTo>
                <a:close/>
                <a:moveTo>
                  <a:pt x="24384" y="420624"/>
                </a:moveTo>
                <a:lnTo>
                  <a:pt x="24384" y="25908"/>
                </a:lnTo>
                <a:lnTo>
                  <a:pt x="22860" y="25908"/>
                </a:lnTo>
                <a:lnTo>
                  <a:pt x="15240" y="36576"/>
                </a:lnTo>
                <a:lnTo>
                  <a:pt x="13716" y="36576"/>
                </a:lnTo>
                <a:lnTo>
                  <a:pt x="13716" y="409956"/>
                </a:lnTo>
                <a:lnTo>
                  <a:pt x="15240" y="409956"/>
                </a:lnTo>
                <a:lnTo>
                  <a:pt x="22860" y="420624"/>
                </a:lnTo>
                <a:lnTo>
                  <a:pt x="24384" y="420624"/>
                </a:lnTo>
                <a:close/>
                <a:moveTo>
                  <a:pt x="36576" y="51816"/>
                </a:moveTo>
                <a:lnTo>
                  <a:pt x="36576" y="15240"/>
                </a:lnTo>
                <a:lnTo>
                  <a:pt x="35052" y="15240"/>
                </a:lnTo>
                <a:lnTo>
                  <a:pt x="25908" y="24384"/>
                </a:lnTo>
                <a:lnTo>
                  <a:pt x="24384" y="24384"/>
                </a:lnTo>
                <a:lnTo>
                  <a:pt x="24384" y="422148"/>
                </a:lnTo>
                <a:lnTo>
                  <a:pt x="25908" y="422148"/>
                </a:lnTo>
                <a:lnTo>
                  <a:pt x="27432" y="423454"/>
                </a:lnTo>
                <a:lnTo>
                  <a:pt x="27432" y="77724"/>
                </a:lnTo>
                <a:lnTo>
                  <a:pt x="28956" y="71628"/>
                </a:lnTo>
                <a:lnTo>
                  <a:pt x="30480" y="67056"/>
                </a:lnTo>
                <a:lnTo>
                  <a:pt x="32004" y="60960"/>
                </a:lnTo>
                <a:lnTo>
                  <a:pt x="35052" y="56388"/>
                </a:lnTo>
                <a:lnTo>
                  <a:pt x="36576" y="51816"/>
                </a:lnTo>
                <a:close/>
                <a:moveTo>
                  <a:pt x="43503" y="401504"/>
                </a:moveTo>
                <a:lnTo>
                  <a:pt x="36576" y="393192"/>
                </a:lnTo>
                <a:lnTo>
                  <a:pt x="36576" y="394716"/>
                </a:lnTo>
                <a:lnTo>
                  <a:pt x="33528" y="388620"/>
                </a:lnTo>
                <a:lnTo>
                  <a:pt x="32004" y="384048"/>
                </a:lnTo>
                <a:lnTo>
                  <a:pt x="28956" y="377952"/>
                </a:lnTo>
                <a:lnTo>
                  <a:pt x="28956" y="373380"/>
                </a:lnTo>
                <a:lnTo>
                  <a:pt x="27432" y="367284"/>
                </a:lnTo>
                <a:lnTo>
                  <a:pt x="27432" y="423454"/>
                </a:lnTo>
                <a:lnTo>
                  <a:pt x="36576" y="431292"/>
                </a:lnTo>
                <a:lnTo>
                  <a:pt x="42672" y="434949"/>
                </a:lnTo>
                <a:lnTo>
                  <a:pt x="42672" y="400812"/>
                </a:lnTo>
                <a:lnTo>
                  <a:pt x="43503" y="401504"/>
                </a:lnTo>
                <a:close/>
                <a:moveTo>
                  <a:pt x="10000485" y="362712"/>
                </a:moveTo>
                <a:lnTo>
                  <a:pt x="10000485" y="83820"/>
                </a:lnTo>
                <a:lnTo>
                  <a:pt x="9998961" y="74676"/>
                </a:lnTo>
                <a:lnTo>
                  <a:pt x="9997437" y="67056"/>
                </a:lnTo>
                <a:lnTo>
                  <a:pt x="9995913" y="57912"/>
                </a:lnTo>
                <a:lnTo>
                  <a:pt x="9974577" y="24384"/>
                </a:lnTo>
                <a:lnTo>
                  <a:pt x="9963909" y="15240"/>
                </a:lnTo>
                <a:lnTo>
                  <a:pt x="9962385" y="13716"/>
                </a:lnTo>
                <a:lnTo>
                  <a:pt x="9954765" y="10668"/>
                </a:lnTo>
                <a:lnTo>
                  <a:pt x="9948669" y="6096"/>
                </a:lnTo>
                <a:lnTo>
                  <a:pt x="9941049" y="4572"/>
                </a:lnTo>
                <a:lnTo>
                  <a:pt x="9931905" y="1524"/>
                </a:lnTo>
                <a:lnTo>
                  <a:pt x="9924285" y="1524"/>
                </a:lnTo>
                <a:lnTo>
                  <a:pt x="9916665" y="0"/>
                </a:lnTo>
                <a:lnTo>
                  <a:pt x="82296" y="0"/>
                </a:lnTo>
                <a:lnTo>
                  <a:pt x="74676" y="1524"/>
                </a:lnTo>
                <a:lnTo>
                  <a:pt x="65532" y="3048"/>
                </a:lnTo>
                <a:lnTo>
                  <a:pt x="57912" y="4572"/>
                </a:lnTo>
                <a:lnTo>
                  <a:pt x="42672" y="10668"/>
                </a:lnTo>
                <a:lnTo>
                  <a:pt x="36576" y="13716"/>
                </a:lnTo>
                <a:lnTo>
                  <a:pt x="36576" y="53340"/>
                </a:lnTo>
                <a:lnTo>
                  <a:pt x="42672" y="46024"/>
                </a:lnTo>
                <a:lnTo>
                  <a:pt x="42672" y="45720"/>
                </a:lnTo>
                <a:lnTo>
                  <a:pt x="44196" y="44196"/>
                </a:lnTo>
                <a:lnTo>
                  <a:pt x="44196" y="44413"/>
                </a:lnTo>
                <a:lnTo>
                  <a:pt x="53340" y="36576"/>
                </a:lnTo>
                <a:lnTo>
                  <a:pt x="53340" y="36957"/>
                </a:lnTo>
                <a:lnTo>
                  <a:pt x="57912" y="33528"/>
                </a:lnTo>
                <a:lnTo>
                  <a:pt x="67056" y="30480"/>
                </a:lnTo>
                <a:lnTo>
                  <a:pt x="73152" y="28956"/>
                </a:lnTo>
                <a:lnTo>
                  <a:pt x="77724" y="27432"/>
                </a:lnTo>
                <a:lnTo>
                  <a:pt x="9916665" y="27432"/>
                </a:lnTo>
                <a:lnTo>
                  <a:pt x="9922761" y="28956"/>
                </a:lnTo>
                <a:lnTo>
                  <a:pt x="9928857" y="28956"/>
                </a:lnTo>
                <a:lnTo>
                  <a:pt x="9933429" y="30480"/>
                </a:lnTo>
                <a:lnTo>
                  <a:pt x="9939525" y="32004"/>
                </a:lnTo>
                <a:lnTo>
                  <a:pt x="9947145" y="37084"/>
                </a:lnTo>
                <a:lnTo>
                  <a:pt x="9947145" y="36576"/>
                </a:lnTo>
                <a:lnTo>
                  <a:pt x="9954765" y="44196"/>
                </a:lnTo>
                <a:lnTo>
                  <a:pt x="9954765" y="42672"/>
                </a:lnTo>
                <a:lnTo>
                  <a:pt x="9963909" y="53340"/>
                </a:lnTo>
                <a:lnTo>
                  <a:pt x="9965433" y="57912"/>
                </a:lnTo>
                <a:lnTo>
                  <a:pt x="9968481" y="62484"/>
                </a:lnTo>
                <a:lnTo>
                  <a:pt x="9970005" y="67056"/>
                </a:lnTo>
                <a:lnTo>
                  <a:pt x="9971529" y="73152"/>
                </a:lnTo>
                <a:lnTo>
                  <a:pt x="9971529" y="79248"/>
                </a:lnTo>
                <a:lnTo>
                  <a:pt x="9973053" y="85344"/>
                </a:lnTo>
                <a:lnTo>
                  <a:pt x="9973053" y="423454"/>
                </a:lnTo>
                <a:lnTo>
                  <a:pt x="9974577" y="422148"/>
                </a:lnTo>
                <a:lnTo>
                  <a:pt x="9976101" y="420624"/>
                </a:lnTo>
                <a:lnTo>
                  <a:pt x="9989817" y="402336"/>
                </a:lnTo>
                <a:lnTo>
                  <a:pt x="9995913" y="387096"/>
                </a:lnTo>
                <a:lnTo>
                  <a:pt x="9997437" y="377952"/>
                </a:lnTo>
                <a:lnTo>
                  <a:pt x="10000485" y="362712"/>
                </a:lnTo>
                <a:close/>
                <a:moveTo>
                  <a:pt x="44196" y="44196"/>
                </a:moveTo>
                <a:lnTo>
                  <a:pt x="42672" y="45720"/>
                </a:lnTo>
                <a:lnTo>
                  <a:pt x="43561" y="44958"/>
                </a:lnTo>
                <a:lnTo>
                  <a:pt x="44196" y="44196"/>
                </a:lnTo>
                <a:close/>
                <a:moveTo>
                  <a:pt x="43561" y="44958"/>
                </a:moveTo>
                <a:lnTo>
                  <a:pt x="42672" y="45720"/>
                </a:lnTo>
                <a:lnTo>
                  <a:pt x="42672" y="46024"/>
                </a:lnTo>
                <a:lnTo>
                  <a:pt x="43561" y="44958"/>
                </a:lnTo>
                <a:close/>
                <a:moveTo>
                  <a:pt x="44196" y="402336"/>
                </a:moveTo>
                <a:lnTo>
                  <a:pt x="43503" y="401504"/>
                </a:lnTo>
                <a:lnTo>
                  <a:pt x="42672" y="400812"/>
                </a:lnTo>
                <a:lnTo>
                  <a:pt x="44196" y="402336"/>
                </a:lnTo>
                <a:close/>
                <a:moveTo>
                  <a:pt x="44196" y="435864"/>
                </a:moveTo>
                <a:lnTo>
                  <a:pt x="44196" y="402336"/>
                </a:lnTo>
                <a:lnTo>
                  <a:pt x="42672" y="400812"/>
                </a:lnTo>
                <a:lnTo>
                  <a:pt x="42672" y="434949"/>
                </a:lnTo>
                <a:lnTo>
                  <a:pt x="44196" y="435864"/>
                </a:lnTo>
                <a:close/>
                <a:moveTo>
                  <a:pt x="9973053" y="423454"/>
                </a:moveTo>
                <a:lnTo>
                  <a:pt x="9973053" y="362712"/>
                </a:lnTo>
                <a:lnTo>
                  <a:pt x="9971529" y="368808"/>
                </a:lnTo>
                <a:lnTo>
                  <a:pt x="9971529" y="374904"/>
                </a:lnTo>
                <a:lnTo>
                  <a:pt x="9970005" y="379476"/>
                </a:lnTo>
                <a:lnTo>
                  <a:pt x="9966957" y="385572"/>
                </a:lnTo>
                <a:lnTo>
                  <a:pt x="9965433" y="390144"/>
                </a:lnTo>
                <a:lnTo>
                  <a:pt x="9962385" y="394716"/>
                </a:lnTo>
                <a:lnTo>
                  <a:pt x="9947145" y="409956"/>
                </a:lnTo>
                <a:lnTo>
                  <a:pt x="9942573" y="411480"/>
                </a:lnTo>
                <a:lnTo>
                  <a:pt x="9938001" y="414528"/>
                </a:lnTo>
                <a:lnTo>
                  <a:pt x="9931905" y="416052"/>
                </a:lnTo>
                <a:lnTo>
                  <a:pt x="9927333" y="417576"/>
                </a:lnTo>
                <a:lnTo>
                  <a:pt x="9921237" y="417576"/>
                </a:lnTo>
                <a:lnTo>
                  <a:pt x="9915141" y="419100"/>
                </a:lnTo>
                <a:lnTo>
                  <a:pt x="83820" y="419100"/>
                </a:lnTo>
                <a:lnTo>
                  <a:pt x="76200" y="417576"/>
                </a:lnTo>
                <a:lnTo>
                  <a:pt x="71628" y="417576"/>
                </a:lnTo>
                <a:lnTo>
                  <a:pt x="65532" y="416052"/>
                </a:lnTo>
                <a:lnTo>
                  <a:pt x="60960" y="414528"/>
                </a:lnTo>
                <a:lnTo>
                  <a:pt x="51816" y="408432"/>
                </a:lnTo>
                <a:lnTo>
                  <a:pt x="43503" y="401504"/>
                </a:lnTo>
                <a:lnTo>
                  <a:pt x="44196" y="402336"/>
                </a:lnTo>
                <a:lnTo>
                  <a:pt x="44196" y="435864"/>
                </a:lnTo>
                <a:lnTo>
                  <a:pt x="67056" y="445008"/>
                </a:lnTo>
                <a:lnTo>
                  <a:pt x="74676" y="445008"/>
                </a:lnTo>
                <a:lnTo>
                  <a:pt x="83820" y="446532"/>
                </a:lnTo>
                <a:lnTo>
                  <a:pt x="9916665" y="446532"/>
                </a:lnTo>
                <a:lnTo>
                  <a:pt x="9956289" y="435864"/>
                </a:lnTo>
                <a:lnTo>
                  <a:pt x="9963909" y="431292"/>
                </a:lnTo>
                <a:lnTo>
                  <a:pt x="9973053" y="423454"/>
                </a:lnTo>
                <a:close/>
                <a:moveTo>
                  <a:pt x="44196" y="44413"/>
                </a:moveTo>
                <a:lnTo>
                  <a:pt x="44196" y="44196"/>
                </a:lnTo>
                <a:lnTo>
                  <a:pt x="43561" y="44958"/>
                </a:lnTo>
                <a:lnTo>
                  <a:pt x="44196" y="44413"/>
                </a:lnTo>
                <a:close/>
                <a:moveTo>
                  <a:pt x="53340" y="36957"/>
                </a:moveTo>
                <a:lnTo>
                  <a:pt x="53340" y="36576"/>
                </a:lnTo>
                <a:lnTo>
                  <a:pt x="51816" y="38100"/>
                </a:lnTo>
                <a:lnTo>
                  <a:pt x="53340" y="36957"/>
                </a:lnTo>
                <a:close/>
                <a:moveTo>
                  <a:pt x="9948669" y="38100"/>
                </a:moveTo>
                <a:lnTo>
                  <a:pt x="9947145" y="36576"/>
                </a:lnTo>
                <a:lnTo>
                  <a:pt x="9947145" y="37084"/>
                </a:lnTo>
                <a:lnTo>
                  <a:pt x="9948669" y="38100"/>
                </a:lnTo>
                <a:close/>
                <a:moveTo>
                  <a:pt x="9956289" y="45720"/>
                </a:moveTo>
                <a:lnTo>
                  <a:pt x="9954765" y="42672"/>
                </a:lnTo>
                <a:lnTo>
                  <a:pt x="9954765" y="44196"/>
                </a:lnTo>
                <a:lnTo>
                  <a:pt x="9956289" y="45720"/>
                </a:lnTo>
                <a:close/>
              </a:path>
            </a:pathLst>
          </a:custGeom>
          <a:solidFill>
            <a:srgbClr val="ee7c1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96" name="CustomShape 9"/>
          <p:cNvSpPr/>
          <p:nvPr/>
        </p:nvSpPr>
        <p:spPr>
          <a:xfrm>
            <a:off x="1726920" y="3450960"/>
            <a:ext cx="1425960" cy="150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1520" bIns="0">
            <a:spAutoFit/>
          </a:bodyPr>
          <a:p>
            <a:pPr marL="11520">
              <a:lnSpc>
                <a:spcPct val="100000"/>
              </a:lnSpc>
              <a:spcBef>
                <a:spcPts val="91"/>
              </a:spcBef>
            </a:pPr>
            <a:r>
              <a:rPr b="0" lang="fr-FR" sz="910" spc="-1" strike="noStrike">
                <a:solidFill>
                  <a:srgbClr val="000000"/>
                </a:solidFill>
                <a:latin typeface="Calibri"/>
              </a:rPr>
              <a:t>Exemples</a:t>
            </a:r>
            <a:r>
              <a:rPr b="0" lang="fr-FR" sz="910" spc="4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fr-FR" sz="910" spc="-9" strike="noStrike">
                <a:solidFill>
                  <a:srgbClr val="000000"/>
                </a:solidFill>
                <a:latin typeface="Calibri"/>
              </a:rPr>
              <a:t>pour</a:t>
            </a:r>
            <a:r>
              <a:rPr b="0" lang="fr-FR" sz="910" spc="-9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fr-FR" sz="910" spc="-9" strike="noStrike">
                <a:solidFill>
                  <a:srgbClr val="000000"/>
                </a:solidFill>
                <a:latin typeface="Calibri"/>
              </a:rPr>
              <a:t>modélisations</a:t>
            </a:r>
            <a:endParaRPr b="0" lang="fr-FR" sz="910" spc="-1" strike="noStrike">
              <a:latin typeface="Arial"/>
            </a:endParaRPr>
          </a:p>
        </p:txBody>
      </p:sp>
      <p:sp>
        <p:nvSpPr>
          <p:cNvPr id="297" name="TextShape 10"/>
          <p:cNvSpPr txBox="1"/>
          <p:nvPr/>
        </p:nvSpPr>
        <p:spPr>
          <a:xfrm>
            <a:off x="9988200" y="5273640"/>
            <a:ext cx="285480" cy="3977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marL="130320" algn="r">
              <a:lnSpc>
                <a:spcPct val="100000"/>
              </a:lnSpc>
              <a:spcBef>
                <a:spcPts val="269"/>
              </a:spcBef>
            </a:pPr>
            <a:fld id="{E10D0B99-3220-4E27-80FB-A20780069B79}" type="slidenum">
              <a:rPr b="1" lang="fr-FR" sz="1300" spc="-7" strike="noStrike">
                <a:solidFill>
                  <a:srgbClr val="ffffff"/>
                </a:solidFill>
                <a:latin typeface="Palatino Linotype"/>
              </a:rPr>
              <a:t>&lt;numéro&gt;</a:t>
            </a:fld>
            <a:endParaRPr b="0" lang="fr-FR" sz="1300" spc="-1" strike="noStrike">
              <a:latin typeface="Times New Roman"/>
            </a:endParaRPr>
          </a:p>
        </p:txBody>
      </p:sp>
      <p:sp>
        <p:nvSpPr>
          <p:cNvPr id="298" name="CustomShape 11"/>
          <p:cNvSpPr/>
          <p:nvPr/>
        </p:nvSpPr>
        <p:spPr>
          <a:xfrm>
            <a:off x="5049360" y="3606120"/>
            <a:ext cx="268920" cy="150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1520" bIns="0">
            <a:spAutoFit/>
          </a:bodyPr>
          <a:p>
            <a:pPr marL="11520">
              <a:lnSpc>
                <a:spcPct val="100000"/>
              </a:lnSpc>
              <a:spcBef>
                <a:spcPts val="91"/>
              </a:spcBef>
            </a:pPr>
            <a:r>
              <a:rPr b="1" i="1" lang="fr-FR" sz="910" spc="-24" strike="noStrike">
                <a:solidFill>
                  <a:srgbClr val="4aabc6"/>
                </a:solidFill>
                <a:latin typeface="Calibri"/>
              </a:rPr>
              <a:t>100%</a:t>
            </a:r>
            <a:endParaRPr b="0" lang="fr-FR" sz="910" spc="-1" strike="noStrike">
              <a:latin typeface="Arial"/>
            </a:endParaRPr>
          </a:p>
        </p:txBody>
      </p:sp>
      <p:sp>
        <p:nvSpPr>
          <p:cNvPr id="299" name="CustomShape 12"/>
          <p:cNvSpPr/>
          <p:nvPr/>
        </p:nvSpPr>
        <p:spPr>
          <a:xfrm>
            <a:off x="5786640" y="3606120"/>
            <a:ext cx="214560" cy="150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1520" bIns="0">
            <a:spAutoFit/>
          </a:bodyPr>
          <a:p>
            <a:pPr marL="11520">
              <a:lnSpc>
                <a:spcPct val="100000"/>
              </a:lnSpc>
              <a:spcBef>
                <a:spcPts val="91"/>
              </a:spcBef>
            </a:pPr>
            <a:r>
              <a:rPr b="1" i="1" lang="fr-FR" sz="910" spc="-24" strike="noStrike">
                <a:solidFill>
                  <a:srgbClr val="4aabc6"/>
                </a:solidFill>
                <a:latin typeface="Calibri"/>
              </a:rPr>
              <a:t>25%</a:t>
            </a:r>
            <a:endParaRPr b="0" lang="fr-FR" sz="910" spc="-1" strike="noStrike">
              <a:latin typeface="Arial"/>
            </a:endParaRPr>
          </a:p>
        </p:txBody>
      </p:sp>
      <p:sp>
        <p:nvSpPr>
          <p:cNvPr id="300" name="CustomShape 13"/>
          <p:cNvSpPr/>
          <p:nvPr/>
        </p:nvSpPr>
        <p:spPr>
          <a:xfrm>
            <a:off x="6523920" y="3606120"/>
            <a:ext cx="213480" cy="150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1520" bIns="0">
            <a:spAutoFit/>
          </a:bodyPr>
          <a:p>
            <a:pPr marL="11520">
              <a:lnSpc>
                <a:spcPct val="100000"/>
              </a:lnSpc>
              <a:spcBef>
                <a:spcPts val="91"/>
              </a:spcBef>
            </a:pPr>
            <a:r>
              <a:rPr b="1" i="1" lang="fr-FR" sz="910" spc="-24" strike="noStrike">
                <a:solidFill>
                  <a:srgbClr val="4aabc6"/>
                </a:solidFill>
                <a:latin typeface="Calibri"/>
              </a:rPr>
              <a:t>75%</a:t>
            </a:r>
            <a:endParaRPr b="0" lang="fr-FR" sz="910" spc="-1" strike="noStrike">
              <a:latin typeface="Arial"/>
            </a:endParaRPr>
          </a:p>
        </p:txBody>
      </p:sp>
      <p:sp>
        <p:nvSpPr>
          <p:cNvPr id="301" name="CustomShape 14"/>
          <p:cNvSpPr/>
          <p:nvPr/>
        </p:nvSpPr>
        <p:spPr>
          <a:xfrm>
            <a:off x="8679600" y="3434760"/>
            <a:ext cx="672120" cy="460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27720" bIns="0">
            <a:spAutoFit/>
          </a:bodyPr>
          <a:p>
            <a:pPr marL="11520">
              <a:lnSpc>
                <a:spcPct val="100000"/>
              </a:lnSpc>
              <a:spcBef>
                <a:spcPts val="218"/>
              </a:spcBef>
            </a:pPr>
            <a:r>
              <a:rPr b="1" i="1" lang="fr-FR" sz="910" spc="-9" strike="noStrike">
                <a:solidFill>
                  <a:srgbClr val="4aabc6"/>
                </a:solidFill>
                <a:latin typeface="Calibri"/>
              </a:rPr>
              <a:t>Par</a:t>
            </a:r>
            <a:r>
              <a:rPr b="0" lang="fr-FR" sz="910" spc="-60" strike="noStrike">
                <a:solidFill>
                  <a:srgbClr val="4aabc6"/>
                </a:solidFill>
                <a:latin typeface="Times New Roman"/>
              </a:rPr>
              <a:t> </a:t>
            </a:r>
            <a:r>
              <a:rPr b="1" i="1" lang="fr-FR" sz="910" spc="-9" strike="noStrike">
                <a:solidFill>
                  <a:srgbClr val="4aabc6"/>
                </a:solidFill>
                <a:latin typeface="Calibri"/>
              </a:rPr>
              <a:t>m²</a:t>
            </a:r>
            <a:r>
              <a:rPr b="0" lang="fr-FR" sz="910" spc="-41" strike="noStrike">
                <a:solidFill>
                  <a:srgbClr val="4aabc6"/>
                </a:solidFill>
                <a:latin typeface="Times New Roman"/>
              </a:rPr>
              <a:t> </a:t>
            </a:r>
            <a:r>
              <a:rPr b="1" i="1" lang="fr-FR" sz="910" spc="-18" strike="noStrike">
                <a:solidFill>
                  <a:srgbClr val="4aabc6"/>
                </a:solidFill>
                <a:latin typeface="Calibri"/>
              </a:rPr>
              <a:t>SHAB</a:t>
            </a:r>
            <a:endParaRPr b="0" lang="fr-FR" sz="910" spc="-1" strike="noStrike">
              <a:latin typeface="Arial"/>
            </a:endParaRPr>
          </a:p>
          <a:p>
            <a:pPr marL="387720">
              <a:lnSpc>
                <a:spcPct val="100000"/>
              </a:lnSpc>
              <a:spcBef>
                <a:spcPts val="133"/>
              </a:spcBef>
            </a:pPr>
            <a:r>
              <a:rPr b="1" i="1" lang="fr-FR" sz="910" spc="-29" strike="noStrike">
                <a:solidFill>
                  <a:srgbClr val="4aabc6"/>
                </a:solidFill>
                <a:latin typeface="Calibri"/>
              </a:rPr>
              <a:t>1,50</a:t>
            </a:r>
            <a:r>
              <a:rPr b="0" lang="fr-FR" sz="910" spc="-69" strike="noStrike">
                <a:solidFill>
                  <a:srgbClr val="4aabc6"/>
                </a:solidFill>
                <a:latin typeface="Times New Roman"/>
              </a:rPr>
              <a:t> </a:t>
            </a:r>
            <a:r>
              <a:rPr b="1" i="1" lang="fr-FR" sz="910" spc="-46" strike="noStrike">
                <a:solidFill>
                  <a:srgbClr val="4aabc6"/>
                </a:solidFill>
                <a:latin typeface="Calibri"/>
              </a:rPr>
              <a:t>€</a:t>
            </a:r>
            <a:endParaRPr b="0" lang="fr-FR" sz="910" spc="-1" strike="noStrike">
              <a:latin typeface="Arial"/>
            </a:endParaRPr>
          </a:p>
        </p:txBody>
      </p:sp>
      <p:sp>
        <p:nvSpPr>
          <p:cNvPr id="302" name="CustomShape 15"/>
          <p:cNvSpPr/>
          <p:nvPr/>
        </p:nvSpPr>
        <p:spPr>
          <a:xfrm>
            <a:off x="9492840" y="3434760"/>
            <a:ext cx="535680" cy="32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27720" bIns="0">
            <a:spAutoFit/>
          </a:bodyPr>
          <a:p>
            <a:pPr marL="11520">
              <a:lnSpc>
                <a:spcPct val="100000"/>
              </a:lnSpc>
              <a:spcBef>
                <a:spcPts val="218"/>
              </a:spcBef>
            </a:pPr>
            <a:r>
              <a:rPr b="1" i="1" lang="fr-FR" sz="910" spc="-24" strike="noStrike">
                <a:solidFill>
                  <a:srgbClr val="4aabc6"/>
                </a:solidFill>
                <a:latin typeface="Calibri"/>
              </a:rPr>
              <a:t>Prêt</a:t>
            </a:r>
            <a:r>
              <a:rPr b="0" lang="fr-FR" sz="910" spc="-41" strike="noStrike">
                <a:solidFill>
                  <a:srgbClr val="4aabc6"/>
                </a:solidFill>
                <a:latin typeface="Times New Roman"/>
              </a:rPr>
              <a:t> </a:t>
            </a:r>
            <a:r>
              <a:rPr b="1" i="1" lang="fr-FR" sz="910" spc="-32" strike="noStrike">
                <a:solidFill>
                  <a:srgbClr val="4aabc6"/>
                </a:solidFill>
                <a:latin typeface="Calibri"/>
              </a:rPr>
              <a:t>25</a:t>
            </a:r>
            <a:r>
              <a:rPr b="0" lang="fr-FR" sz="910" spc="-55" strike="noStrike">
                <a:solidFill>
                  <a:srgbClr val="4aabc6"/>
                </a:solidFill>
                <a:latin typeface="Times New Roman"/>
              </a:rPr>
              <a:t> </a:t>
            </a:r>
            <a:r>
              <a:rPr b="1" i="1" lang="fr-FR" sz="910" spc="-24" strike="noStrike">
                <a:solidFill>
                  <a:srgbClr val="4aabc6"/>
                </a:solidFill>
                <a:latin typeface="Calibri"/>
              </a:rPr>
              <a:t>ans</a:t>
            </a:r>
            <a:endParaRPr b="0" lang="fr-FR" sz="910" spc="-1" strike="noStrike">
              <a:latin typeface="Arial"/>
            </a:endParaRPr>
          </a:p>
          <a:p>
            <a:pPr marL="42120">
              <a:lnSpc>
                <a:spcPct val="100000"/>
              </a:lnSpc>
              <a:spcBef>
                <a:spcPts val="133"/>
              </a:spcBef>
            </a:pPr>
            <a:r>
              <a:rPr b="1" i="1" lang="fr-FR" sz="910" spc="-9" strike="noStrike">
                <a:solidFill>
                  <a:srgbClr val="4aabc6"/>
                </a:solidFill>
                <a:latin typeface="Calibri"/>
              </a:rPr>
              <a:t>taux</a:t>
            </a:r>
            <a:r>
              <a:rPr b="0" lang="fr-FR" sz="910" spc="-32" strike="noStrike">
                <a:solidFill>
                  <a:srgbClr val="4aabc6"/>
                </a:solidFill>
                <a:latin typeface="Times New Roman"/>
              </a:rPr>
              <a:t> </a:t>
            </a:r>
            <a:r>
              <a:rPr b="1" i="1" lang="fr-FR" sz="910" spc="-18" strike="noStrike">
                <a:solidFill>
                  <a:srgbClr val="4aabc6"/>
                </a:solidFill>
                <a:latin typeface="Calibri"/>
              </a:rPr>
              <a:t>1,5%</a:t>
            </a:r>
            <a:endParaRPr b="0" lang="fr-FR" sz="910" spc="-1" strike="noStrike">
              <a:latin typeface="Arial"/>
            </a:endParaRPr>
          </a:p>
        </p:txBody>
      </p:sp>
      <p:graphicFrame>
        <p:nvGraphicFramePr>
          <p:cNvPr id="303" name="Table 16"/>
          <p:cNvGraphicFramePr/>
          <p:nvPr/>
        </p:nvGraphicFramePr>
        <p:xfrm>
          <a:off x="1726920" y="3760560"/>
          <a:ext cx="9028080" cy="604440"/>
        </p:xfrm>
        <a:graphic>
          <a:graphicData uri="http://schemas.openxmlformats.org/drawingml/2006/table">
            <a:tbl>
              <a:tblPr/>
              <a:tblGrid>
                <a:gridCol w="608040"/>
                <a:gridCol w="615960"/>
                <a:gridCol w="613080"/>
                <a:gridCol w="610200"/>
                <a:gridCol w="667080"/>
                <a:gridCol w="692640"/>
                <a:gridCol w="736200"/>
                <a:gridCol w="733320"/>
                <a:gridCol w="792000"/>
                <a:gridCol w="787320"/>
                <a:gridCol w="807480"/>
                <a:gridCol w="748800"/>
                <a:gridCol w="615960"/>
              </a:tblGrid>
              <a:tr h="159840">
                <a:tc rowSpan="2">
                  <a:txBody>
                    <a:bodyPr lIns="0" rIns="0" tIns="9720" bIns="0">
                      <a:noAutofit/>
                    </a:bodyPr>
                    <a:p>
                      <a:pPr marL="21456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b="0" lang="fr-FR" sz="900" spc="-21" strike="noStrike">
                          <a:solidFill>
                            <a:srgbClr val="000000"/>
                          </a:solidFill>
                          <a:latin typeface="Calibri"/>
                        </a:rPr>
                        <a:t>type</a:t>
                      </a:r>
                      <a:endParaRPr b="0" lang="fr-FR" sz="900" spc="-1" strike="noStrike">
                        <a:latin typeface="Arial"/>
                      </a:endParaRPr>
                    </a:p>
                  </a:txBody>
                  <a:tcPr>
                    <a:lnL w="9360">
                      <a:solidFill>
                        <a:srgbClr val="000000"/>
                      </a:solidFill>
                    </a:lnL>
                    <a:lnR w="18720">
                      <a:solidFill>
                        <a:srgbClr val="000000"/>
                      </a:solidFill>
                    </a:lnR>
                    <a:lnT w="18720">
                      <a:solidFill>
                        <a:srgbClr val="000000"/>
                      </a:solidFill>
                    </a:lnT>
                    <a:lnB w="18720">
                      <a:solidFill>
                        <a:srgbClr val="000000"/>
                      </a:solidFill>
                    </a:lnB>
                    <a:noFill/>
                  </a:tcPr>
                </a:tc>
                <a:tc gridSpan="3">
                  <a:txBody>
                    <a:bodyPr lIns="0" rIns="0" tIns="9720" bIns="0">
                      <a:noAutofit/>
                    </a:bodyPr>
                    <a:p>
                      <a:pPr marL="180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b="1" lang="fr-FR" sz="900" spc="-12" strike="noStrike">
                          <a:solidFill>
                            <a:srgbClr val="000000"/>
                          </a:solidFill>
                          <a:latin typeface="Calibri"/>
                        </a:rPr>
                        <a:t>Surfaces</a:t>
                      </a:r>
                      <a:endParaRPr b="0" lang="fr-FR" sz="900" spc="-1" strike="noStrike">
                        <a:latin typeface="Arial"/>
                      </a:endParaRPr>
                    </a:p>
                  </a:txBody>
                  <a:tcPr>
                    <a:lnL w="18720">
                      <a:solidFill>
                        <a:srgbClr val="000000"/>
                      </a:solidFill>
                    </a:lnL>
                    <a:lnR w="18720">
                      <a:solidFill>
                        <a:srgbClr val="000000"/>
                      </a:solidFill>
                    </a:lnR>
                    <a:lnT w="1872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rowSpan="2">
                  <a:txBody>
                    <a:bodyPr lIns="0" rIns="0" tIns="1080" bIns="0">
                      <a:noAutofit/>
                    </a:bodyPr>
                    <a:p>
                      <a:pPr marL="34200" indent="-9000">
                        <a:lnSpc>
                          <a:spcPts val="1341"/>
                        </a:lnSpc>
                        <a:spcBef>
                          <a:spcPts val="11"/>
                        </a:spcBef>
                        <a:tabLst>
                          <a:tab algn="l" pos="0"/>
                        </a:tabLst>
                      </a:pPr>
                      <a:r>
                        <a:rPr b="1" lang="fr-FR" sz="900" spc="-12" strike="noStrike">
                          <a:solidFill>
                            <a:srgbClr val="000000"/>
                          </a:solidFill>
                          <a:latin typeface="Calibri"/>
                        </a:rPr>
                        <a:t>Prix</a:t>
                      </a:r>
                      <a:r>
                        <a:rPr b="0" lang="fr-FR" sz="900" spc="-52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1" lang="fr-FR" sz="9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de</a:t>
                      </a:r>
                      <a:r>
                        <a:rPr b="0" lang="fr-FR" sz="900" spc="-12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1" lang="fr-FR" sz="900" spc="-12" strike="noStrike">
                          <a:solidFill>
                            <a:srgbClr val="000000"/>
                          </a:solidFill>
                          <a:latin typeface="Calibri"/>
                        </a:rPr>
                        <a:t>vente</a:t>
                      </a:r>
                      <a:r>
                        <a:rPr b="0" lang="fr-FR" sz="900" spc="-12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1" lang="fr-FR" sz="900" spc="-21" strike="noStrike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  <a:r>
                        <a:rPr b="0" lang="fr-FR" sz="900" spc="-2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1" lang="fr-FR" sz="9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en</a:t>
                      </a:r>
                      <a:r>
                        <a:rPr b="0" lang="fr-FR" sz="900" spc="-4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1" lang="fr-FR" sz="900" spc="-21" strike="noStrike">
                          <a:solidFill>
                            <a:srgbClr val="000000"/>
                          </a:solidFill>
                          <a:latin typeface="Calibri"/>
                        </a:rPr>
                        <a:t>PSLA</a:t>
                      </a:r>
                      <a:endParaRPr b="0" lang="fr-FR" sz="900" spc="-1" strike="noStrike">
                        <a:latin typeface="Arial"/>
                      </a:endParaRPr>
                    </a:p>
                  </a:txBody>
                  <a:tcPr>
                    <a:lnL w="18720">
                      <a:solidFill>
                        <a:srgbClr val="000000"/>
                      </a:solidFill>
                    </a:lnL>
                    <a:lnR w="18720">
                      <a:solidFill>
                        <a:srgbClr val="000000"/>
                      </a:solidFill>
                    </a:lnR>
                    <a:lnT w="18720">
                      <a:solidFill>
                        <a:srgbClr val="000000"/>
                      </a:solidFill>
                    </a:lnT>
                    <a:lnB w="18720">
                      <a:solidFill>
                        <a:srgbClr val="000000"/>
                      </a:solidFill>
                    </a:lnB>
                    <a:noFill/>
                  </a:tcPr>
                </a:tc>
                <a:tc gridSpan="3">
                  <a:txBody>
                    <a:bodyPr lIns="0" rIns="0" tIns="9720" bIns="0">
                      <a:noAutofit/>
                    </a:bodyPr>
                    <a:p>
                      <a:pPr marL="56592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b="1" lang="fr-FR" sz="900" spc="-12" strike="noStrike">
                          <a:solidFill>
                            <a:srgbClr val="000000"/>
                          </a:solidFill>
                          <a:latin typeface="Calibri"/>
                        </a:rPr>
                        <a:t>Prix</a:t>
                      </a:r>
                      <a:r>
                        <a:rPr b="0" lang="fr-FR" sz="900" spc="-46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1" lang="fr-FR" sz="9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de</a:t>
                      </a:r>
                      <a:r>
                        <a:rPr b="0" lang="fr-FR" sz="900" spc="-26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1" lang="fr-FR" sz="9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revient</a:t>
                      </a:r>
                      <a:r>
                        <a:rPr b="0" lang="fr-FR" sz="900" spc="-60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1" lang="fr-FR" sz="900" spc="-21" strike="noStrike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  <a:r>
                        <a:rPr b="0" lang="fr-FR" sz="900" spc="-32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1" lang="fr-FR" sz="900" spc="-26" strike="noStrike">
                          <a:solidFill>
                            <a:srgbClr val="000000"/>
                          </a:solidFill>
                          <a:latin typeface="Calibri"/>
                        </a:rPr>
                        <a:t>TTC</a:t>
                      </a:r>
                      <a:endParaRPr b="0" lang="fr-FR" sz="900" spc="-1" strike="noStrike">
                        <a:latin typeface="Arial"/>
                      </a:endParaRPr>
                    </a:p>
                  </a:txBody>
                  <a:tcPr>
                    <a:lnL w="18720">
                      <a:solidFill>
                        <a:srgbClr val="000000"/>
                      </a:solidFill>
                    </a:lnL>
                    <a:lnR w="18720">
                      <a:solidFill>
                        <a:srgbClr val="000000"/>
                      </a:solidFill>
                    </a:lnR>
                    <a:lnT w="1872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gridSpan="2">
                  <a:txBody>
                    <a:bodyPr lIns="0" rIns="0" tIns="9720" bIns="0">
                      <a:noAutofit/>
                    </a:bodyPr>
                    <a:p>
                      <a:pPr marL="5832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b="1" lang="fr-FR" sz="900" spc="-12" strike="noStrike">
                          <a:solidFill>
                            <a:srgbClr val="000000"/>
                          </a:solidFill>
                          <a:latin typeface="Calibri"/>
                        </a:rPr>
                        <a:t>Prix</a:t>
                      </a:r>
                      <a:r>
                        <a:rPr b="0" lang="fr-FR" sz="900" spc="-52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1" lang="fr-FR" sz="9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de</a:t>
                      </a:r>
                      <a:r>
                        <a:rPr b="0" lang="fr-FR" sz="900" spc="-32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1" lang="fr-FR" sz="9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vente</a:t>
                      </a:r>
                      <a:r>
                        <a:rPr b="0" lang="fr-FR" sz="900" spc="-35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1" lang="fr-FR" sz="900" spc="-32" strike="noStrike">
                          <a:solidFill>
                            <a:srgbClr val="000000"/>
                          </a:solidFill>
                          <a:latin typeface="Calibri"/>
                        </a:rPr>
                        <a:t>TTC</a:t>
                      </a:r>
                      <a:r>
                        <a:rPr b="0" lang="fr-FR" sz="900" spc="-52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1" lang="fr-FR" sz="900" spc="-12" strike="noStrike">
                          <a:solidFill>
                            <a:srgbClr val="000000"/>
                          </a:solidFill>
                          <a:latin typeface="Calibri"/>
                        </a:rPr>
                        <a:t>constructions</a:t>
                      </a:r>
                      <a:endParaRPr b="0" lang="fr-FR" sz="900" spc="-1" strike="noStrike">
                        <a:latin typeface="Arial"/>
                      </a:endParaRPr>
                    </a:p>
                  </a:txBody>
                  <a:tcPr>
                    <a:lnL w="18720">
                      <a:solidFill>
                        <a:srgbClr val="000000"/>
                      </a:solidFill>
                    </a:lnL>
                    <a:lnR w="18720">
                      <a:solidFill>
                        <a:srgbClr val="000000"/>
                      </a:solidFill>
                    </a:lnR>
                    <a:lnT w="1872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gridSpan="3">
                  <a:txBody>
                    <a:bodyPr lIns="0" rIns="0" tIns="9720" bIns="0">
                      <a:noAutofit/>
                    </a:bodyPr>
                    <a:p>
                      <a:pPr marL="56592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b="1" lang="fr-FR" sz="900" spc="-12" strike="noStrike">
                          <a:solidFill>
                            <a:srgbClr val="000000"/>
                          </a:solidFill>
                          <a:latin typeface="Calibri"/>
                        </a:rPr>
                        <a:t>Effort</a:t>
                      </a:r>
                      <a:r>
                        <a:rPr b="0" lang="fr-FR" sz="900" spc="-60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1" lang="fr-FR" sz="9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mensuel</a:t>
                      </a:r>
                      <a:r>
                        <a:rPr b="0" lang="fr-FR" sz="900" spc="-4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1" lang="fr-FR" sz="900" spc="-12" strike="noStrike">
                          <a:solidFill>
                            <a:srgbClr val="000000"/>
                          </a:solidFill>
                          <a:latin typeface="Calibri"/>
                        </a:rPr>
                        <a:t>accédant</a:t>
                      </a:r>
                      <a:endParaRPr b="0" lang="fr-FR" sz="900" spc="-1" strike="noStrike">
                        <a:latin typeface="Arial"/>
                      </a:endParaRPr>
                    </a:p>
                  </a:txBody>
                  <a:tcPr>
                    <a:lnL w="18720">
                      <a:solidFill>
                        <a:srgbClr val="000000"/>
                      </a:solidFill>
                    </a:lnL>
                    <a:lnR w="18720">
                      <a:solidFill>
                        <a:srgbClr val="000000"/>
                      </a:solidFill>
                    </a:lnR>
                    <a:lnT w="1872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</a:tr>
              <a:tr h="444600">
                <a:tc vMerge="1"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 lIns="0" rIns="0" tIns="7920" bIns="0">
                      <a:noAutofit/>
                    </a:bodyPr>
                    <a:p>
                      <a:pPr marL="1800" algn="ctr">
                        <a:lnSpc>
                          <a:spcPct val="100000"/>
                        </a:lnSpc>
                        <a:spcBef>
                          <a:spcPts val="71"/>
                        </a:spcBef>
                      </a:pPr>
                      <a:r>
                        <a:rPr b="0" lang="fr-FR" sz="900" spc="-26" strike="noStrike">
                          <a:solidFill>
                            <a:srgbClr val="000000"/>
                          </a:solidFill>
                          <a:latin typeface="Calibri"/>
                        </a:rPr>
                        <a:t>SU</a:t>
                      </a:r>
                      <a:endParaRPr b="0" lang="fr-FR" sz="900" spc="-1" strike="noStrike">
                        <a:latin typeface="Arial"/>
                      </a:endParaRPr>
                    </a:p>
                  </a:txBody>
                  <a:tcPr>
                    <a:lnL w="1872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8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0" rIns="0" tIns="360" bIns="0">
                      <a:noAutofit/>
                    </a:bodyPr>
                    <a:p>
                      <a:pPr marL="140400" indent="-360">
                        <a:lnSpc>
                          <a:spcPts val="1329"/>
                        </a:lnSpc>
                        <a:spcBef>
                          <a:spcPts val="6"/>
                        </a:spcBef>
                        <a:tabLst>
                          <a:tab algn="l" pos="0"/>
                        </a:tabLst>
                      </a:pPr>
                      <a:r>
                        <a:rPr b="0" lang="fr-FR" sz="800" spc="-12" strike="noStrike">
                          <a:solidFill>
                            <a:srgbClr val="000000"/>
                          </a:solidFill>
                          <a:latin typeface="Calibri"/>
                        </a:rPr>
                        <a:t>Surface</a:t>
                      </a:r>
                      <a:r>
                        <a:rPr b="0" lang="fr-FR" sz="800" spc="-12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fr-FR" sz="800" spc="-12" strike="noStrike">
                          <a:solidFill>
                            <a:srgbClr val="000000"/>
                          </a:solidFill>
                          <a:latin typeface="Calibri"/>
                        </a:rPr>
                        <a:t>annexe</a:t>
                      </a:r>
                      <a:endParaRPr b="0" lang="fr-FR" sz="8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8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0" rIns="0" tIns="7920" bIns="0">
                      <a:noAutofit/>
                    </a:bodyPr>
                    <a:p>
                      <a:pPr marL="199440">
                        <a:lnSpc>
                          <a:spcPct val="100000"/>
                        </a:lnSpc>
                        <a:spcBef>
                          <a:spcPts val="71"/>
                        </a:spcBef>
                      </a:pPr>
                      <a:r>
                        <a:rPr b="0" lang="fr-FR" sz="900" spc="-21" strike="noStrike">
                          <a:solidFill>
                            <a:srgbClr val="000000"/>
                          </a:solidFill>
                          <a:latin typeface="Calibri"/>
                        </a:rPr>
                        <a:t>SHAB</a:t>
                      </a:r>
                      <a:endParaRPr b="0" lang="fr-FR" sz="9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872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8720">
                      <a:solidFill>
                        <a:srgbClr val="000000"/>
                      </a:solidFill>
                    </a:lnB>
                    <a:noFill/>
                  </a:tcPr>
                </a:tc>
                <a:tc vMerge="1"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 lIns="0" rIns="0" tIns="7920" bIns="0">
                      <a:noAutofit/>
                    </a:bodyPr>
                    <a:p>
                      <a:pPr marL="253440">
                        <a:lnSpc>
                          <a:spcPct val="100000"/>
                        </a:lnSpc>
                        <a:spcBef>
                          <a:spcPts val="71"/>
                        </a:spcBef>
                      </a:pPr>
                      <a:r>
                        <a:rPr b="0" lang="fr-FR" sz="900" spc="-12" strike="noStrike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  <a:endParaRPr b="0" lang="fr-FR" sz="900" spc="-1" strike="noStrike">
                        <a:latin typeface="Arial"/>
                      </a:endParaRPr>
                    </a:p>
                  </a:txBody>
                  <a:tcPr>
                    <a:lnL w="1872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8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0" rIns="0" tIns="360" bIns="0">
                      <a:noAutofit/>
                    </a:bodyPr>
                    <a:p>
                      <a:pPr marL="225360" indent="57960">
                        <a:lnSpc>
                          <a:spcPts val="1329"/>
                        </a:lnSpc>
                        <a:spcBef>
                          <a:spcPts val="6"/>
                        </a:spcBef>
                        <a:tabLst>
                          <a:tab algn="l" pos="0"/>
                        </a:tabLst>
                      </a:pPr>
                      <a:r>
                        <a:rPr b="0" lang="fr-FR" sz="800" spc="-21" strike="noStrike">
                          <a:solidFill>
                            <a:srgbClr val="000000"/>
                          </a:solidFill>
                          <a:latin typeface="Calibri"/>
                        </a:rPr>
                        <a:t>dont</a:t>
                      </a:r>
                      <a:r>
                        <a:rPr b="0" lang="fr-FR" sz="800" spc="-2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fr-FR" sz="800" spc="-12" strike="noStrike">
                          <a:solidFill>
                            <a:srgbClr val="000000"/>
                          </a:solidFill>
                          <a:latin typeface="Calibri"/>
                        </a:rPr>
                        <a:t>terrain</a:t>
                      </a:r>
                      <a:endParaRPr b="0" lang="fr-FR" sz="8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8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0" rIns="0" tIns="360" bIns="0">
                      <a:noAutofit/>
                    </a:bodyPr>
                    <a:p>
                      <a:pPr marL="54720" indent="227880">
                        <a:lnSpc>
                          <a:spcPts val="1329"/>
                        </a:lnSpc>
                        <a:spcBef>
                          <a:spcPts val="6"/>
                        </a:spcBef>
                        <a:tabLst>
                          <a:tab algn="l" pos="0"/>
                        </a:tabLst>
                      </a:pPr>
                      <a:r>
                        <a:rPr b="0" lang="fr-FR" sz="900" spc="-21" strike="noStrike">
                          <a:solidFill>
                            <a:srgbClr val="000000"/>
                          </a:solidFill>
                          <a:latin typeface="Calibri"/>
                        </a:rPr>
                        <a:t>dont</a:t>
                      </a:r>
                      <a:r>
                        <a:rPr b="0" lang="fr-FR" sz="900" spc="-2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fr-FR" sz="900" spc="-12" strike="noStrike">
                          <a:solidFill>
                            <a:srgbClr val="000000"/>
                          </a:solidFill>
                          <a:latin typeface="Calibri"/>
                        </a:rPr>
                        <a:t>constructions</a:t>
                      </a:r>
                      <a:endParaRPr b="0" lang="fr-FR" sz="9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872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8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0" rIns="0" tIns="7920" bIns="0">
                      <a:noAutofit/>
                    </a:bodyPr>
                    <a:p>
                      <a:pPr marL="74880">
                        <a:lnSpc>
                          <a:spcPct val="100000"/>
                        </a:lnSpc>
                        <a:spcBef>
                          <a:spcPts val="71"/>
                        </a:spcBef>
                      </a:pPr>
                      <a:r>
                        <a:rPr b="0" lang="fr-FR" sz="900" spc="-12" strike="noStrike">
                          <a:solidFill>
                            <a:srgbClr val="000000"/>
                          </a:solidFill>
                          <a:latin typeface="Calibri"/>
                        </a:rPr>
                        <a:t>Constructions</a:t>
                      </a:r>
                      <a:endParaRPr b="0" lang="fr-FR" sz="900" spc="-1" strike="noStrike">
                        <a:latin typeface="Arial"/>
                      </a:endParaRPr>
                    </a:p>
                  </a:txBody>
                  <a:tcPr>
                    <a:lnL w="1872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8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0" rIns="0" tIns="360" bIns="0">
                      <a:noAutofit/>
                    </a:bodyPr>
                    <a:p>
                      <a:pPr marL="147960" indent="118800">
                        <a:lnSpc>
                          <a:spcPts val="1329"/>
                        </a:lnSpc>
                        <a:spcBef>
                          <a:spcPts val="6"/>
                        </a:spcBef>
                        <a:tabLst>
                          <a:tab algn="l" pos="0"/>
                        </a:tabLst>
                      </a:pPr>
                      <a:r>
                        <a:rPr b="0" lang="fr-FR" sz="800" spc="-12" strike="noStrike">
                          <a:solidFill>
                            <a:srgbClr val="000000"/>
                          </a:solidFill>
                          <a:latin typeface="Calibri"/>
                        </a:rPr>
                        <a:t>Marge</a:t>
                      </a:r>
                      <a:r>
                        <a:rPr b="0" lang="fr-FR" sz="800" spc="-12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fr-FR" sz="800" spc="-12" strike="noStrike">
                          <a:solidFill>
                            <a:srgbClr val="000000"/>
                          </a:solidFill>
                          <a:latin typeface="Calibri"/>
                        </a:rPr>
                        <a:t>promoteur</a:t>
                      </a:r>
                      <a:endParaRPr b="0" lang="fr-FR" sz="8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872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8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0" rIns="0" tIns="360" bIns="0">
                      <a:noAutofit/>
                    </a:bodyPr>
                    <a:p>
                      <a:pPr marL="270000" indent="-109440">
                        <a:lnSpc>
                          <a:spcPts val="1329"/>
                        </a:lnSpc>
                        <a:spcBef>
                          <a:spcPts val="6"/>
                        </a:spcBef>
                        <a:tabLst>
                          <a:tab algn="l" pos="0"/>
                        </a:tabLst>
                      </a:pPr>
                      <a:r>
                        <a:rPr b="0" lang="fr-FR" sz="800" spc="-12" strike="noStrike">
                          <a:solidFill>
                            <a:srgbClr val="000000"/>
                          </a:solidFill>
                          <a:latin typeface="Calibri"/>
                        </a:rPr>
                        <a:t>Redevance</a:t>
                      </a:r>
                      <a:r>
                        <a:rPr b="0" lang="fr-FR" sz="800" spc="-12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fr-FR" sz="800" spc="-12" strike="noStrike">
                          <a:solidFill>
                            <a:srgbClr val="000000"/>
                          </a:solidFill>
                          <a:latin typeface="Calibri"/>
                        </a:rPr>
                        <a:t>terrain</a:t>
                      </a:r>
                      <a:endParaRPr b="0" lang="fr-FR" sz="800" spc="-1" strike="noStrike">
                        <a:latin typeface="Arial"/>
                      </a:endParaRPr>
                    </a:p>
                  </a:txBody>
                  <a:tcPr>
                    <a:lnL w="1872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8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0" rIns="0" tIns="360" bIns="0">
                      <a:noAutofit/>
                    </a:bodyPr>
                    <a:p>
                      <a:pPr marL="64080" indent="-16920">
                        <a:lnSpc>
                          <a:spcPts val="1329"/>
                        </a:lnSpc>
                        <a:spcBef>
                          <a:spcPts val="6"/>
                        </a:spcBef>
                        <a:tabLst>
                          <a:tab algn="l" pos="0"/>
                        </a:tabLst>
                      </a:pPr>
                      <a:r>
                        <a:rPr b="0" lang="fr-FR" sz="900" spc="-12" strike="noStrike">
                          <a:solidFill>
                            <a:srgbClr val="000000"/>
                          </a:solidFill>
                          <a:latin typeface="Calibri"/>
                        </a:rPr>
                        <a:t>Échéance</a:t>
                      </a:r>
                      <a:r>
                        <a:rPr b="0" lang="fr-FR" sz="900" spc="-15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fr-FR" sz="900" spc="-21" strike="noStrike">
                          <a:solidFill>
                            <a:srgbClr val="000000"/>
                          </a:solidFill>
                          <a:latin typeface="Calibri"/>
                        </a:rPr>
                        <a:t>prêt</a:t>
                      </a:r>
                      <a:r>
                        <a:rPr b="0" lang="fr-FR" sz="900" spc="-2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fr-FR" sz="900" spc="-12" strike="noStrike">
                          <a:solidFill>
                            <a:srgbClr val="000000"/>
                          </a:solidFill>
                          <a:latin typeface="Calibri"/>
                        </a:rPr>
                        <a:t>constructions</a:t>
                      </a:r>
                      <a:endParaRPr b="0" lang="fr-FR" sz="9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872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8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0" rIns="0" tIns="7920" bIns="0">
                      <a:noAutofit/>
                    </a:bodyPr>
                    <a:p>
                      <a:pPr marL="58320">
                        <a:lnSpc>
                          <a:spcPct val="100000"/>
                        </a:lnSpc>
                        <a:spcBef>
                          <a:spcPts val="71"/>
                        </a:spcBef>
                      </a:pPr>
                      <a:r>
                        <a:rPr b="0" lang="fr-FR" sz="9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Effort</a:t>
                      </a:r>
                      <a:r>
                        <a:rPr b="0" lang="fr-FR" sz="900" spc="-60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fr-FR" sz="900" spc="-21" strike="noStrike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  <a:endParaRPr b="0" lang="fr-FR" sz="900" spc="-1" strike="noStrike">
                        <a:latin typeface="Arial"/>
                      </a:endParaRPr>
                    </a:p>
                  </a:txBody>
                  <a:tcPr>
                    <a:lnL w="18720">
                      <a:solidFill>
                        <a:srgbClr val="000000"/>
                      </a:solidFill>
                    </a:lnL>
                    <a:lnR w="1872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872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304" name="Table 17"/>
          <p:cNvGraphicFramePr/>
          <p:nvPr/>
        </p:nvGraphicFramePr>
        <p:xfrm>
          <a:off x="1780920" y="4498560"/>
          <a:ext cx="8920080" cy="754560"/>
        </p:xfrm>
        <a:graphic>
          <a:graphicData uri="http://schemas.openxmlformats.org/drawingml/2006/table">
            <a:tbl>
              <a:tblPr/>
              <a:tblGrid>
                <a:gridCol w="648720"/>
                <a:gridCol w="679680"/>
                <a:gridCol w="605520"/>
                <a:gridCol w="540360"/>
                <a:gridCol w="687240"/>
                <a:gridCol w="729360"/>
                <a:gridCol w="699840"/>
                <a:gridCol w="752040"/>
                <a:gridCol w="771480"/>
                <a:gridCol w="761760"/>
                <a:gridCol w="891360"/>
                <a:gridCol w="654120"/>
                <a:gridCol w="498600"/>
              </a:tblGrid>
              <a:tr h="124200">
                <a:tc>
                  <a:txBody>
                    <a:bodyPr lIns="0" rIns="0" tIns="0" bIns="0">
                      <a:noAutofit/>
                    </a:bodyPr>
                    <a:p>
                      <a:pPr algn="ctr">
                        <a:lnSpc>
                          <a:spcPts val="975"/>
                        </a:lnSpc>
                      </a:pPr>
                      <a:r>
                        <a:rPr b="0" lang="fr-FR" sz="9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  <a:endParaRPr b="0" lang="fr-FR" sz="900" spc="-1" strike="noStrike">
                        <a:latin typeface="Arial"/>
                      </a:endParaRPr>
                    </a:p>
                  </a:txBody>
                  <a:tcPr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0" rIns="0" tIns="0" bIns="0">
                      <a:noAutofit/>
                    </a:bodyPr>
                    <a:p>
                      <a:pPr algn="r">
                        <a:lnSpc>
                          <a:spcPts val="975"/>
                        </a:lnSpc>
                      </a:pPr>
                      <a:r>
                        <a:rPr b="0" lang="fr-FR" sz="900" spc="-32" strike="noStrike">
                          <a:solidFill>
                            <a:srgbClr val="000000"/>
                          </a:solidFill>
                          <a:latin typeface="Calibri"/>
                        </a:rPr>
                        <a:t>81,7</a:t>
                      </a:r>
                      <a:r>
                        <a:rPr b="0" lang="fr-FR" sz="900" spc="-72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fr-FR" sz="900" spc="-26" strike="noStrike">
                          <a:solidFill>
                            <a:srgbClr val="000000"/>
                          </a:solidFill>
                          <a:latin typeface="Calibri"/>
                        </a:rPr>
                        <a:t>m²</a:t>
                      </a:r>
                      <a:endParaRPr b="0" lang="fr-FR" sz="900" spc="-1" strike="noStrike">
                        <a:latin typeface="Arial"/>
                      </a:endParaRPr>
                    </a:p>
                  </a:txBody>
                  <a:tcPr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0" rIns="0" tIns="0" bIns="0">
                      <a:noAutofit/>
                    </a:bodyPr>
                    <a:p>
                      <a:pPr algn="ctr">
                        <a:lnSpc>
                          <a:spcPts val="975"/>
                        </a:lnSpc>
                      </a:pPr>
                      <a:r>
                        <a:rPr b="0" lang="fr-FR" sz="900" spc="-32" strike="noStrike">
                          <a:solidFill>
                            <a:srgbClr val="000000"/>
                          </a:solidFill>
                          <a:latin typeface="Calibri"/>
                        </a:rPr>
                        <a:t>27,4</a:t>
                      </a:r>
                      <a:r>
                        <a:rPr b="0" lang="fr-FR" sz="900" spc="-72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fr-FR" sz="900" spc="-26" strike="noStrike">
                          <a:solidFill>
                            <a:srgbClr val="000000"/>
                          </a:solidFill>
                          <a:latin typeface="Calibri"/>
                        </a:rPr>
                        <a:t>m²</a:t>
                      </a:r>
                      <a:endParaRPr b="0" lang="fr-FR" sz="900" spc="-1" strike="noStrike">
                        <a:latin typeface="Arial"/>
                      </a:endParaRPr>
                    </a:p>
                  </a:txBody>
                  <a:tcPr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0" rIns="0" tIns="0" bIns="0">
                      <a:noAutofit/>
                    </a:bodyPr>
                    <a:p>
                      <a:pPr algn="r">
                        <a:lnSpc>
                          <a:spcPts val="975"/>
                        </a:lnSpc>
                      </a:pPr>
                      <a:r>
                        <a:rPr b="0" lang="fr-FR" sz="900" spc="-32" strike="noStrike">
                          <a:solidFill>
                            <a:srgbClr val="000000"/>
                          </a:solidFill>
                          <a:latin typeface="Calibri"/>
                        </a:rPr>
                        <a:t>68,0</a:t>
                      </a:r>
                      <a:r>
                        <a:rPr b="0" lang="fr-FR" sz="900" spc="-72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fr-FR" sz="900" spc="-26" strike="noStrike">
                          <a:solidFill>
                            <a:srgbClr val="000000"/>
                          </a:solidFill>
                          <a:latin typeface="Calibri"/>
                        </a:rPr>
                        <a:t>m²</a:t>
                      </a:r>
                      <a:endParaRPr b="0" lang="fr-FR" sz="900" spc="-1" strike="noStrike">
                        <a:latin typeface="Arial"/>
                      </a:endParaRPr>
                    </a:p>
                  </a:txBody>
                  <a:tcPr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0" rIns="0" tIns="0" bIns="0">
                      <a:noAutofit/>
                    </a:bodyPr>
                    <a:p>
                      <a:pPr algn="r">
                        <a:lnSpc>
                          <a:spcPts val="975"/>
                        </a:lnSpc>
                      </a:pPr>
                      <a:r>
                        <a:rPr b="0" lang="fr-FR" sz="900" spc="-41" strike="noStrike">
                          <a:solidFill>
                            <a:srgbClr val="000000"/>
                          </a:solidFill>
                          <a:latin typeface="Calibri"/>
                        </a:rPr>
                        <a:t>217</a:t>
                      </a:r>
                      <a:r>
                        <a:rPr b="0" lang="fr-FR" sz="900" spc="-66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fr-FR" sz="900" spc="-46" strike="noStrike">
                          <a:solidFill>
                            <a:srgbClr val="000000"/>
                          </a:solidFill>
                          <a:latin typeface="Calibri"/>
                        </a:rPr>
                        <a:t>000</a:t>
                      </a:r>
                      <a:r>
                        <a:rPr b="0" lang="fr-FR" sz="900" spc="-60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fr-FR" sz="900" spc="-52" strike="noStrike">
                          <a:solidFill>
                            <a:srgbClr val="000000"/>
                          </a:solidFill>
                          <a:latin typeface="Calibri"/>
                        </a:rPr>
                        <a:t>€</a:t>
                      </a:r>
                      <a:endParaRPr b="0" lang="fr-FR" sz="900" spc="-1" strike="noStrike">
                        <a:latin typeface="Arial"/>
                      </a:endParaRPr>
                    </a:p>
                  </a:txBody>
                  <a:tcPr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0" rIns="0" tIns="0" bIns="0">
                      <a:noAutofit/>
                    </a:bodyPr>
                    <a:p>
                      <a:pPr marL="145440">
                        <a:lnSpc>
                          <a:spcPts val="975"/>
                        </a:lnSpc>
                      </a:pPr>
                      <a:r>
                        <a:rPr b="0" lang="fr-FR" sz="900" spc="-46" strike="noStrike">
                          <a:solidFill>
                            <a:srgbClr val="000000"/>
                          </a:solidFill>
                          <a:latin typeface="Calibri"/>
                        </a:rPr>
                        <a:t>196</a:t>
                      </a:r>
                      <a:r>
                        <a:rPr b="0" lang="fr-FR" sz="900" spc="-60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fr-FR" sz="900" spc="-41" strike="noStrike">
                          <a:solidFill>
                            <a:srgbClr val="000000"/>
                          </a:solidFill>
                          <a:latin typeface="Calibri"/>
                        </a:rPr>
                        <a:t>062</a:t>
                      </a:r>
                      <a:r>
                        <a:rPr b="0" lang="fr-FR" sz="900" spc="-80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fr-FR" sz="900" spc="-52" strike="noStrike">
                          <a:solidFill>
                            <a:srgbClr val="000000"/>
                          </a:solidFill>
                          <a:latin typeface="Calibri"/>
                        </a:rPr>
                        <a:t>€</a:t>
                      </a:r>
                      <a:endParaRPr b="0" lang="fr-FR" sz="900" spc="-1" strike="noStrike">
                        <a:latin typeface="Arial"/>
                      </a:endParaRPr>
                    </a:p>
                  </a:txBody>
                  <a:tcPr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0" rIns="0" tIns="0" bIns="0">
                      <a:noAutofit/>
                    </a:bodyPr>
                    <a:p>
                      <a:pPr algn="r">
                        <a:lnSpc>
                          <a:spcPts val="975"/>
                        </a:lnSpc>
                      </a:pPr>
                      <a:r>
                        <a:rPr b="0" lang="fr-FR" sz="900" spc="-35" strike="noStrike">
                          <a:solidFill>
                            <a:srgbClr val="000000"/>
                          </a:solidFill>
                          <a:latin typeface="Calibri"/>
                        </a:rPr>
                        <a:t>49</a:t>
                      </a:r>
                      <a:r>
                        <a:rPr b="0" lang="fr-FR" sz="900" spc="-66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fr-FR" sz="900" spc="-46" strike="noStrike">
                          <a:solidFill>
                            <a:srgbClr val="000000"/>
                          </a:solidFill>
                          <a:latin typeface="Calibri"/>
                        </a:rPr>
                        <a:t>016</a:t>
                      </a:r>
                      <a:r>
                        <a:rPr b="0" lang="fr-FR" sz="900" spc="-66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fr-FR" sz="900" spc="-52" strike="noStrike">
                          <a:solidFill>
                            <a:srgbClr val="000000"/>
                          </a:solidFill>
                          <a:latin typeface="Calibri"/>
                        </a:rPr>
                        <a:t>€</a:t>
                      </a:r>
                      <a:endParaRPr b="0" lang="fr-FR" sz="900" spc="-1" strike="noStrike">
                        <a:latin typeface="Arial"/>
                      </a:endParaRPr>
                    </a:p>
                  </a:txBody>
                  <a:tcPr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0" rIns="0" tIns="0" bIns="0">
                      <a:noAutofit/>
                    </a:bodyPr>
                    <a:p>
                      <a:pPr algn="ctr">
                        <a:lnSpc>
                          <a:spcPts val="975"/>
                        </a:lnSpc>
                      </a:pPr>
                      <a:r>
                        <a:rPr b="0" lang="fr-FR" sz="900" spc="-41" strike="noStrike">
                          <a:solidFill>
                            <a:srgbClr val="000000"/>
                          </a:solidFill>
                          <a:latin typeface="Calibri"/>
                        </a:rPr>
                        <a:t>147</a:t>
                      </a:r>
                      <a:r>
                        <a:rPr b="0" lang="fr-FR" sz="900" spc="-80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fr-FR" sz="900" spc="-41" strike="noStrike">
                          <a:solidFill>
                            <a:srgbClr val="000000"/>
                          </a:solidFill>
                          <a:latin typeface="Calibri"/>
                        </a:rPr>
                        <a:t>047</a:t>
                      </a:r>
                      <a:r>
                        <a:rPr b="0" lang="fr-FR" sz="900" spc="-75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fr-FR" sz="900" spc="-52" strike="noStrike">
                          <a:solidFill>
                            <a:srgbClr val="000000"/>
                          </a:solidFill>
                          <a:latin typeface="Calibri"/>
                        </a:rPr>
                        <a:t>€</a:t>
                      </a:r>
                      <a:endParaRPr b="0" lang="fr-FR" sz="900" spc="-1" strike="noStrike">
                        <a:latin typeface="Arial"/>
                      </a:endParaRPr>
                    </a:p>
                  </a:txBody>
                  <a:tcPr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0" rIns="0" tIns="0" bIns="0">
                      <a:noAutofit/>
                    </a:bodyPr>
                    <a:p>
                      <a:pPr marL="9000" algn="ctr">
                        <a:lnSpc>
                          <a:spcPts val="975"/>
                        </a:lnSpc>
                      </a:pPr>
                      <a:r>
                        <a:rPr b="0" lang="fr-FR" sz="900" spc="-46" strike="noStrike">
                          <a:solidFill>
                            <a:srgbClr val="000000"/>
                          </a:solidFill>
                          <a:latin typeface="Calibri"/>
                        </a:rPr>
                        <a:t>167</a:t>
                      </a:r>
                      <a:r>
                        <a:rPr b="0" lang="fr-FR" sz="900" spc="-66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fr-FR" sz="900" spc="-46" strike="noStrike">
                          <a:solidFill>
                            <a:srgbClr val="000000"/>
                          </a:solidFill>
                          <a:latin typeface="Calibri"/>
                        </a:rPr>
                        <a:t>633</a:t>
                      </a:r>
                      <a:r>
                        <a:rPr b="0" lang="fr-FR" sz="900" spc="-60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fr-FR" sz="900" spc="-52" strike="noStrike">
                          <a:solidFill>
                            <a:srgbClr val="000000"/>
                          </a:solidFill>
                          <a:latin typeface="Calibri"/>
                        </a:rPr>
                        <a:t>€</a:t>
                      </a:r>
                      <a:endParaRPr b="0" lang="fr-FR" sz="900" spc="-1" strike="noStrike">
                        <a:latin typeface="Arial"/>
                      </a:endParaRPr>
                    </a:p>
                  </a:txBody>
                  <a:tcPr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0" rIns="0" tIns="0" bIns="0">
                      <a:noAutofit/>
                    </a:bodyPr>
                    <a:p>
                      <a:pPr marL="191880">
                        <a:lnSpc>
                          <a:spcPts val="975"/>
                        </a:lnSpc>
                      </a:pPr>
                      <a:r>
                        <a:rPr b="1" i="1" lang="fr-FR" sz="900" spc="-26" strike="noStrike">
                          <a:solidFill>
                            <a:srgbClr val="1f487b"/>
                          </a:solidFill>
                          <a:latin typeface="Calibri"/>
                        </a:rPr>
                        <a:t>14%</a:t>
                      </a:r>
                      <a:endParaRPr b="0" lang="fr-FR" sz="900" spc="-1" strike="noStrike">
                        <a:latin typeface="Arial"/>
                      </a:endParaRPr>
                    </a:p>
                  </a:txBody>
                  <a:tcPr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0" rIns="0" tIns="0" bIns="0">
                      <a:noAutofit/>
                    </a:bodyPr>
                    <a:p>
                      <a:pPr algn="r">
                        <a:lnSpc>
                          <a:spcPts val="975"/>
                        </a:lnSpc>
                      </a:pPr>
                      <a:r>
                        <a:rPr b="0" lang="fr-FR" sz="900" spc="-41" strike="noStrike">
                          <a:solidFill>
                            <a:srgbClr val="000000"/>
                          </a:solidFill>
                          <a:latin typeface="Calibri"/>
                        </a:rPr>
                        <a:t>102</a:t>
                      </a:r>
                      <a:r>
                        <a:rPr b="0" lang="fr-FR" sz="900" spc="-80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fr-FR" sz="900" spc="-52" strike="noStrike">
                          <a:solidFill>
                            <a:srgbClr val="000000"/>
                          </a:solidFill>
                          <a:latin typeface="Calibri"/>
                        </a:rPr>
                        <a:t>€</a:t>
                      </a:r>
                      <a:endParaRPr b="0" lang="fr-FR" sz="900" spc="-1" strike="noStrike">
                        <a:latin typeface="Arial"/>
                      </a:endParaRPr>
                    </a:p>
                  </a:txBody>
                  <a:tcPr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0" rIns="0" tIns="0" bIns="0">
                      <a:noAutofit/>
                    </a:bodyPr>
                    <a:p>
                      <a:pPr algn="r">
                        <a:lnSpc>
                          <a:spcPts val="975"/>
                        </a:lnSpc>
                      </a:pPr>
                      <a:r>
                        <a:rPr b="0" lang="fr-FR" sz="900" spc="-46" strike="noStrike">
                          <a:solidFill>
                            <a:srgbClr val="000000"/>
                          </a:solidFill>
                          <a:latin typeface="Calibri"/>
                        </a:rPr>
                        <a:t>670</a:t>
                      </a:r>
                      <a:r>
                        <a:rPr b="0" lang="fr-FR" sz="900" spc="-66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fr-FR" sz="900" spc="-52" strike="noStrike">
                          <a:solidFill>
                            <a:srgbClr val="000000"/>
                          </a:solidFill>
                          <a:latin typeface="Calibri"/>
                        </a:rPr>
                        <a:t>€</a:t>
                      </a:r>
                      <a:endParaRPr b="0" lang="fr-FR" sz="900" spc="-1" strike="noStrike">
                        <a:latin typeface="Arial"/>
                      </a:endParaRPr>
                    </a:p>
                  </a:txBody>
                  <a:tcPr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0" rIns="0" tIns="0" bIns="0">
                      <a:noAutofit/>
                    </a:bodyPr>
                    <a:p>
                      <a:pPr algn="r">
                        <a:lnSpc>
                          <a:spcPts val="975"/>
                        </a:lnSpc>
                      </a:pPr>
                      <a:r>
                        <a:rPr b="1" lang="fr-FR" sz="1000" spc="-1" strike="noStrike">
                          <a:solidFill>
                            <a:srgbClr val="1f487b"/>
                          </a:solidFill>
                          <a:latin typeface="Calibri"/>
                        </a:rPr>
                        <a:t>772</a:t>
                      </a:r>
                      <a:r>
                        <a:rPr b="0" lang="fr-FR" sz="1000" spc="-15" strike="noStrike">
                          <a:solidFill>
                            <a:srgbClr val="1f487b"/>
                          </a:solidFill>
                          <a:latin typeface="Times New Roman"/>
                        </a:rPr>
                        <a:t> </a:t>
                      </a:r>
                      <a:r>
                        <a:rPr b="1" lang="fr-FR" sz="1000" spc="-52" strike="noStrike">
                          <a:solidFill>
                            <a:srgbClr val="1f487b"/>
                          </a:solidFill>
                          <a:latin typeface="Calibri"/>
                        </a:rPr>
                        <a:t>€</a:t>
                      </a:r>
                      <a:endParaRPr b="0" lang="fr-FR" sz="1000" spc="-1" strike="noStrike">
                        <a:latin typeface="Arial"/>
                      </a:endParaRPr>
                    </a:p>
                  </a:txBody>
                  <a:tcPr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27960">
                <a:tc>
                  <a:txBody>
                    <a:bodyPr lIns="0" rIns="0" tIns="3960" bIns="0"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34"/>
                        </a:spcBef>
                      </a:pPr>
                      <a:endParaRPr b="0" lang="fr-FR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ts val="1176"/>
                        </a:lnSpc>
                      </a:pPr>
                      <a:r>
                        <a:rPr b="0" lang="fr-FR" sz="9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  <a:endParaRPr b="0" lang="fr-FR" sz="900" spc="-1" strike="noStrike">
                        <a:latin typeface="Arial"/>
                      </a:endParaRPr>
                    </a:p>
                  </a:txBody>
                  <a:tcPr>
                    <a:lnL w="12240">
                      <a:noFill/>
                    </a:lnL>
                    <a:lnR w="12240">
                      <a:noFill/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0" rIns="0" tIns="3960" bIns="0"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34"/>
                        </a:spcBef>
                      </a:pPr>
                      <a:endParaRPr b="0" lang="fr-FR" sz="1800" spc="-1" strike="noStrike">
                        <a:latin typeface="Arial"/>
                      </a:endParaRPr>
                    </a:p>
                    <a:p>
                      <a:pPr algn="r">
                        <a:lnSpc>
                          <a:spcPts val="1176"/>
                        </a:lnSpc>
                      </a:pPr>
                      <a:r>
                        <a:rPr b="0" lang="fr-FR" sz="900" spc="-35" strike="noStrike">
                          <a:solidFill>
                            <a:srgbClr val="000000"/>
                          </a:solidFill>
                          <a:latin typeface="Calibri"/>
                        </a:rPr>
                        <a:t>100,8</a:t>
                      </a:r>
                      <a:r>
                        <a:rPr b="0" lang="fr-FR" sz="900" spc="-60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fr-FR" sz="900" spc="-26" strike="noStrike">
                          <a:solidFill>
                            <a:srgbClr val="000000"/>
                          </a:solidFill>
                          <a:latin typeface="Calibri"/>
                        </a:rPr>
                        <a:t>m²</a:t>
                      </a:r>
                      <a:endParaRPr b="0" lang="fr-FR" sz="900" spc="-1" strike="noStrike">
                        <a:latin typeface="Arial"/>
                      </a:endParaRPr>
                    </a:p>
                  </a:txBody>
                  <a:tcPr>
                    <a:lnL w="12240">
                      <a:noFill/>
                    </a:lnL>
                    <a:lnR w="12240">
                      <a:noFill/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0" rIns="0" tIns="3960" bIns="0"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34"/>
                        </a:spcBef>
                      </a:pPr>
                      <a:endParaRPr b="0" lang="fr-FR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ts val="1176"/>
                        </a:lnSpc>
                      </a:pPr>
                      <a:r>
                        <a:rPr b="0" lang="fr-FR" sz="900" spc="-32" strike="noStrike">
                          <a:solidFill>
                            <a:srgbClr val="000000"/>
                          </a:solidFill>
                          <a:latin typeface="Calibri"/>
                        </a:rPr>
                        <a:t>28,3</a:t>
                      </a:r>
                      <a:r>
                        <a:rPr b="0" lang="fr-FR" sz="900" spc="-72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fr-FR" sz="900" spc="-26" strike="noStrike">
                          <a:solidFill>
                            <a:srgbClr val="000000"/>
                          </a:solidFill>
                          <a:latin typeface="Calibri"/>
                        </a:rPr>
                        <a:t>m²</a:t>
                      </a:r>
                      <a:endParaRPr b="0" lang="fr-FR" sz="900" spc="-1" strike="noStrike">
                        <a:latin typeface="Arial"/>
                      </a:endParaRPr>
                    </a:p>
                  </a:txBody>
                  <a:tcPr>
                    <a:lnL w="12240">
                      <a:noFill/>
                    </a:lnL>
                    <a:lnR w="12240">
                      <a:noFill/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0" rIns="0" tIns="3960" bIns="0"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34"/>
                        </a:spcBef>
                      </a:pPr>
                      <a:endParaRPr b="0" lang="fr-FR" sz="1800" spc="-1" strike="noStrike">
                        <a:latin typeface="Arial"/>
                      </a:endParaRPr>
                    </a:p>
                    <a:p>
                      <a:pPr algn="r">
                        <a:lnSpc>
                          <a:spcPts val="1176"/>
                        </a:lnSpc>
                      </a:pPr>
                      <a:r>
                        <a:rPr b="0" lang="fr-FR" sz="900" spc="-32" strike="noStrike">
                          <a:solidFill>
                            <a:srgbClr val="000000"/>
                          </a:solidFill>
                          <a:latin typeface="Calibri"/>
                        </a:rPr>
                        <a:t>86,6</a:t>
                      </a:r>
                      <a:r>
                        <a:rPr b="0" lang="fr-FR" sz="900" spc="-72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fr-FR" sz="900" spc="-26" strike="noStrike">
                          <a:solidFill>
                            <a:srgbClr val="000000"/>
                          </a:solidFill>
                          <a:latin typeface="Calibri"/>
                        </a:rPr>
                        <a:t>m²</a:t>
                      </a:r>
                      <a:endParaRPr b="0" lang="fr-FR" sz="900" spc="-1" strike="noStrike">
                        <a:latin typeface="Arial"/>
                      </a:endParaRPr>
                    </a:p>
                  </a:txBody>
                  <a:tcPr>
                    <a:lnL w="12240">
                      <a:noFill/>
                    </a:lnL>
                    <a:lnR w="12240">
                      <a:noFill/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0" rIns="0" tIns="3960" bIns="0"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34"/>
                        </a:spcBef>
                      </a:pPr>
                      <a:endParaRPr b="0" lang="fr-FR" sz="1800" spc="-1" strike="noStrike">
                        <a:latin typeface="Arial"/>
                      </a:endParaRPr>
                    </a:p>
                    <a:p>
                      <a:pPr algn="r">
                        <a:lnSpc>
                          <a:spcPts val="1176"/>
                        </a:lnSpc>
                      </a:pPr>
                      <a:r>
                        <a:rPr b="0" lang="fr-FR" sz="900" spc="-41" strike="noStrike">
                          <a:solidFill>
                            <a:srgbClr val="000000"/>
                          </a:solidFill>
                          <a:latin typeface="Calibri"/>
                        </a:rPr>
                        <a:t>270</a:t>
                      </a:r>
                      <a:r>
                        <a:rPr b="0" lang="fr-FR" sz="900" spc="-66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fr-FR" sz="900" spc="-46" strike="noStrike">
                          <a:solidFill>
                            <a:srgbClr val="000000"/>
                          </a:solidFill>
                          <a:latin typeface="Calibri"/>
                        </a:rPr>
                        <a:t>000</a:t>
                      </a:r>
                      <a:r>
                        <a:rPr b="0" lang="fr-FR" sz="900" spc="-60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fr-FR" sz="900" spc="-52" strike="noStrike">
                          <a:solidFill>
                            <a:srgbClr val="000000"/>
                          </a:solidFill>
                          <a:latin typeface="Calibri"/>
                        </a:rPr>
                        <a:t>€</a:t>
                      </a:r>
                      <a:endParaRPr b="0" lang="fr-FR" sz="900" spc="-1" strike="noStrike">
                        <a:latin typeface="Arial"/>
                      </a:endParaRPr>
                    </a:p>
                  </a:txBody>
                  <a:tcPr>
                    <a:lnL w="12240">
                      <a:noFill/>
                    </a:lnL>
                    <a:lnR w="12240">
                      <a:noFill/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0" rIns="0" tIns="3960" bIns="0"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34"/>
                        </a:spcBef>
                      </a:pPr>
                      <a:endParaRPr b="0" lang="fr-FR" sz="1800" spc="-1" strike="noStrike">
                        <a:latin typeface="Arial"/>
                      </a:endParaRPr>
                    </a:p>
                    <a:p>
                      <a:pPr marL="144720">
                        <a:lnSpc>
                          <a:spcPts val="1176"/>
                        </a:lnSpc>
                      </a:pPr>
                      <a:r>
                        <a:rPr b="0" lang="fr-FR" sz="900" spc="-46" strike="noStrike">
                          <a:solidFill>
                            <a:srgbClr val="000000"/>
                          </a:solidFill>
                          <a:latin typeface="Calibri"/>
                        </a:rPr>
                        <a:t>249</a:t>
                      </a:r>
                      <a:r>
                        <a:rPr b="0" lang="fr-FR" sz="900" spc="-60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fr-FR" sz="900" spc="-41" strike="noStrike">
                          <a:solidFill>
                            <a:srgbClr val="000000"/>
                          </a:solidFill>
                          <a:latin typeface="Calibri"/>
                        </a:rPr>
                        <a:t>814</a:t>
                      </a:r>
                      <a:r>
                        <a:rPr b="0" lang="fr-FR" sz="900" spc="-80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fr-FR" sz="900" spc="-52" strike="noStrike">
                          <a:solidFill>
                            <a:srgbClr val="000000"/>
                          </a:solidFill>
                          <a:latin typeface="Calibri"/>
                        </a:rPr>
                        <a:t>€</a:t>
                      </a:r>
                      <a:endParaRPr b="0" lang="fr-FR" sz="900" spc="-1" strike="noStrike">
                        <a:latin typeface="Arial"/>
                      </a:endParaRPr>
                    </a:p>
                  </a:txBody>
                  <a:tcPr>
                    <a:lnL w="12240">
                      <a:noFill/>
                    </a:lnL>
                    <a:lnR w="12240">
                      <a:noFill/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0" rIns="0" tIns="3960" bIns="0"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34"/>
                        </a:spcBef>
                      </a:pPr>
                      <a:endParaRPr b="0" lang="fr-FR" sz="1800" spc="-1" strike="noStrike">
                        <a:latin typeface="Arial"/>
                      </a:endParaRPr>
                    </a:p>
                    <a:p>
                      <a:pPr algn="r">
                        <a:lnSpc>
                          <a:spcPts val="1176"/>
                        </a:lnSpc>
                      </a:pPr>
                      <a:r>
                        <a:rPr b="0" lang="fr-FR" sz="900" spc="-35" strike="noStrike">
                          <a:solidFill>
                            <a:srgbClr val="000000"/>
                          </a:solidFill>
                          <a:latin typeface="Calibri"/>
                        </a:rPr>
                        <a:t>62</a:t>
                      </a:r>
                      <a:r>
                        <a:rPr b="0" lang="fr-FR" sz="900" spc="-66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fr-FR" sz="900" spc="-46" strike="noStrike">
                          <a:solidFill>
                            <a:srgbClr val="000000"/>
                          </a:solidFill>
                          <a:latin typeface="Calibri"/>
                        </a:rPr>
                        <a:t>454</a:t>
                      </a:r>
                      <a:r>
                        <a:rPr b="0" lang="fr-FR" sz="900" spc="-66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fr-FR" sz="900" spc="-52" strike="noStrike">
                          <a:solidFill>
                            <a:srgbClr val="000000"/>
                          </a:solidFill>
                          <a:latin typeface="Calibri"/>
                        </a:rPr>
                        <a:t>€</a:t>
                      </a:r>
                      <a:endParaRPr b="0" lang="fr-FR" sz="900" spc="-1" strike="noStrike">
                        <a:latin typeface="Arial"/>
                      </a:endParaRPr>
                    </a:p>
                  </a:txBody>
                  <a:tcPr>
                    <a:lnL w="12240">
                      <a:noFill/>
                    </a:lnL>
                    <a:lnR w="12240">
                      <a:noFill/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0" rIns="0" tIns="3960" bIns="0"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34"/>
                        </a:spcBef>
                      </a:pPr>
                      <a:endParaRPr b="0" lang="fr-FR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ts val="1176"/>
                        </a:lnSpc>
                      </a:pPr>
                      <a:r>
                        <a:rPr b="0" lang="fr-FR" sz="900" spc="-41" strike="noStrike">
                          <a:solidFill>
                            <a:srgbClr val="000000"/>
                          </a:solidFill>
                          <a:latin typeface="Calibri"/>
                        </a:rPr>
                        <a:t>187</a:t>
                      </a:r>
                      <a:r>
                        <a:rPr b="0" lang="fr-FR" sz="900" spc="-80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fr-FR" sz="900" spc="-41" strike="noStrike">
                          <a:solidFill>
                            <a:srgbClr val="000000"/>
                          </a:solidFill>
                          <a:latin typeface="Calibri"/>
                        </a:rPr>
                        <a:t>361</a:t>
                      </a:r>
                      <a:r>
                        <a:rPr b="0" lang="fr-FR" sz="900" spc="-75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fr-FR" sz="900" spc="-52" strike="noStrike">
                          <a:solidFill>
                            <a:srgbClr val="000000"/>
                          </a:solidFill>
                          <a:latin typeface="Calibri"/>
                        </a:rPr>
                        <a:t>€</a:t>
                      </a:r>
                      <a:endParaRPr b="0" lang="fr-FR" sz="900" spc="-1" strike="noStrike">
                        <a:latin typeface="Arial"/>
                      </a:endParaRPr>
                    </a:p>
                  </a:txBody>
                  <a:tcPr>
                    <a:lnL w="12240">
                      <a:noFill/>
                    </a:lnL>
                    <a:lnR w="12240">
                      <a:noFill/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0" rIns="0" tIns="3960" bIns="0"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34"/>
                        </a:spcBef>
                      </a:pPr>
                      <a:endParaRPr b="0" lang="fr-FR" sz="1800" spc="-1" strike="noStrike">
                        <a:latin typeface="Arial"/>
                      </a:endParaRPr>
                    </a:p>
                    <a:p>
                      <a:pPr marL="9000" algn="ctr">
                        <a:lnSpc>
                          <a:spcPts val="1176"/>
                        </a:lnSpc>
                      </a:pPr>
                      <a:r>
                        <a:rPr b="0" lang="fr-FR" sz="900" spc="-46" strike="noStrike">
                          <a:solidFill>
                            <a:srgbClr val="000000"/>
                          </a:solidFill>
                          <a:latin typeface="Calibri"/>
                        </a:rPr>
                        <a:t>213</a:t>
                      </a:r>
                      <a:r>
                        <a:rPr b="0" lang="fr-FR" sz="900" spc="-66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fr-FR" sz="900" spc="-46" strike="noStrike">
                          <a:solidFill>
                            <a:srgbClr val="000000"/>
                          </a:solidFill>
                          <a:latin typeface="Calibri"/>
                        </a:rPr>
                        <a:t>591</a:t>
                      </a:r>
                      <a:r>
                        <a:rPr b="0" lang="fr-FR" sz="900" spc="-60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fr-FR" sz="900" spc="-52" strike="noStrike">
                          <a:solidFill>
                            <a:srgbClr val="000000"/>
                          </a:solidFill>
                          <a:latin typeface="Calibri"/>
                        </a:rPr>
                        <a:t>€</a:t>
                      </a:r>
                      <a:endParaRPr b="0" lang="fr-FR" sz="900" spc="-1" strike="noStrike">
                        <a:latin typeface="Arial"/>
                      </a:endParaRPr>
                    </a:p>
                  </a:txBody>
                  <a:tcPr>
                    <a:lnL w="12240">
                      <a:noFill/>
                    </a:lnL>
                    <a:lnR w="12240">
                      <a:noFill/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0" rIns="0" tIns="3960" bIns="0"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34"/>
                        </a:spcBef>
                      </a:pPr>
                      <a:endParaRPr b="0" lang="fr-FR" sz="1800" spc="-1" strike="noStrike">
                        <a:latin typeface="Arial"/>
                      </a:endParaRPr>
                    </a:p>
                    <a:p>
                      <a:pPr marL="191880">
                        <a:lnSpc>
                          <a:spcPts val="1176"/>
                        </a:lnSpc>
                      </a:pPr>
                      <a:r>
                        <a:rPr b="1" i="1" lang="fr-FR" sz="900" spc="-26" strike="noStrike">
                          <a:solidFill>
                            <a:srgbClr val="1f487b"/>
                          </a:solidFill>
                          <a:latin typeface="Calibri"/>
                        </a:rPr>
                        <a:t>14%</a:t>
                      </a:r>
                      <a:endParaRPr b="0" lang="fr-FR" sz="900" spc="-1" strike="noStrike">
                        <a:latin typeface="Arial"/>
                      </a:endParaRPr>
                    </a:p>
                  </a:txBody>
                  <a:tcPr>
                    <a:lnL w="12240">
                      <a:noFill/>
                    </a:lnL>
                    <a:lnR w="12240">
                      <a:noFill/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0" rIns="0" tIns="3960" bIns="0"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34"/>
                        </a:spcBef>
                      </a:pPr>
                      <a:endParaRPr b="0" lang="fr-FR" sz="1800" spc="-1" strike="noStrike">
                        <a:latin typeface="Arial"/>
                      </a:endParaRPr>
                    </a:p>
                    <a:p>
                      <a:pPr algn="r">
                        <a:lnSpc>
                          <a:spcPts val="1176"/>
                        </a:lnSpc>
                      </a:pPr>
                      <a:r>
                        <a:rPr b="0" lang="fr-FR" sz="900" spc="-41" strike="noStrike">
                          <a:solidFill>
                            <a:srgbClr val="000000"/>
                          </a:solidFill>
                          <a:latin typeface="Calibri"/>
                        </a:rPr>
                        <a:t>130</a:t>
                      </a:r>
                      <a:r>
                        <a:rPr b="0" lang="fr-FR" sz="900" spc="-80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fr-FR" sz="900" spc="-52" strike="noStrike">
                          <a:solidFill>
                            <a:srgbClr val="000000"/>
                          </a:solidFill>
                          <a:latin typeface="Calibri"/>
                        </a:rPr>
                        <a:t>€</a:t>
                      </a:r>
                      <a:endParaRPr b="0" lang="fr-FR" sz="900" spc="-1" strike="noStrike">
                        <a:latin typeface="Arial"/>
                      </a:endParaRPr>
                    </a:p>
                  </a:txBody>
                  <a:tcPr>
                    <a:lnL w="12240">
                      <a:noFill/>
                    </a:lnL>
                    <a:lnR w="12240">
                      <a:noFill/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0" rIns="0" tIns="3960" bIns="0"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34"/>
                        </a:spcBef>
                      </a:pPr>
                      <a:endParaRPr b="0" lang="fr-FR" sz="1800" spc="-1" strike="noStrike">
                        <a:latin typeface="Arial"/>
                      </a:endParaRPr>
                    </a:p>
                    <a:p>
                      <a:pPr algn="r">
                        <a:lnSpc>
                          <a:spcPts val="1176"/>
                        </a:lnSpc>
                      </a:pPr>
                      <a:r>
                        <a:rPr b="0" lang="fr-FR" sz="900" spc="-46" strike="noStrike">
                          <a:solidFill>
                            <a:srgbClr val="000000"/>
                          </a:solidFill>
                          <a:latin typeface="Calibri"/>
                        </a:rPr>
                        <a:t>854</a:t>
                      </a:r>
                      <a:r>
                        <a:rPr b="0" lang="fr-FR" sz="900" spc="-66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fr-FR" sz="900" spc="-52" strike="noStrike">
                          <a:solidFill>
                            <a:srgbClr val="000000"/>
                          </a:solidFill>
                          <a:latin typeface="Calibri"/>
                        </a:rPr>
                        <a:t>€</a:t>
                      </a:r>
                      <a:endParaRPr b="0" lang="fr-FR" sz="900" spc="-1" strike="noStrike">
                        <a:latin typeface="Arial"/>
                      </a:endParaRPr>
                    </a:p>
                  </a:txBody>
                  <a:tcPr>
                    <a:lnL w="12240">
                      <a:noFill/>
                    </a:lnL>
                    <a:lnR w="12240">
                      <a:noFill/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0" rIns="0" tIns="3240" bIns="0"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31"/>
                        </a:spcBef>
                      </a:pPr>
                      <a:endParaRPr b="0" lang="fr-FR" sz="1800" spc="-1" strike="noStrike">
                        <a:latin typeface="Arial"/>
                      </a:endParaRPr>
                    </a:p>
                    <a:p>
                      <a:pPr algn="r">
                        <a:lnSpc>
                          <a:spcPts val="1236"/>
                        </a:lnSpc>
                      </a:pPr>
                      <a:r>
                        <a:rPr b="1" lang="fr-FR" sz="1000" spc="-1" strike="noStrike">
                          <a:solidFill>
                            <a:srgbClr val="1f487b"/>
                          </a:solidFill>
                          <a:latin typeface="Calibri"/>
                        </a:rPr>
                        <a:t>984</a:t>
                      </a:r>
                      <a:r>
                        <a:rPr b="0" lang="fr-FR" sz="1000" spc="-15" strike="noStrike">
                          <a:solidFill>
                            <a:srgbClr val="1f487b"/>
                          </a:solidFill>
                          <a:latin typeface="Times New Roman"/>
                        </a:rPr>
                        <a:t> </a:t>
                      </a:r>
                      <a:r>
                        <a:rPr b="1" lang="fr-FR" sz="1000" spc="-52" strike="noStrike">
                          <a:solidFill>
                            <a:srgbClr val="1f487b"/>
                          </a:solidFill>
                          <a:latin typeface="Calibri"/>
                        </a:rPr>
                        <a:t>€</a:t>
                      </a:r>
                      <a:endParaRPr b="0" lang="fr-FR" sz="1000" spc="-1" strike="noStrike">
                        <a:latin typeface="Arial"/>
                      </a:endParaRPr>
                    </a:p>
                  </a:txBody>
                  <a:tcPr>
                    <a:lnL w="12240">
                      <a:noFill/>
                    </a:lnL>
                    <a:lnR w="12240">
                      <a:noFill/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26520">
                <a:tc>
                  <a:txBody>
                    <a:bodyPr lIns="0" rIns="0" tIns="2880" bIns="0"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26"/>
                        </a:spcBef>
                      </a:pPr>
                      <a:endParaRPr b="0" lang="fr-FR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ts val="1176"/>
                        </a:lnSpc>
                      </a:pPr>
                      <a:r>
                        <a:rPr b="0" lang="fr-FR" sz="900" spc="-12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  <a:r>
                        <a:rPr b="0" lang="fr-FR" sz="900" spc="-100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fr-FR" sz="900" spc="-12" strike="noStrike">
                          <a:solidFill>
                            <a:srgbClr val="000000"/>
                          </a:solidFill>
                          <a:latin typeface="Calibri"/>
                        </a:rPr>
                        <a:t>(cible)</a:t>
                      </a:r>
                      <a:endParaRPr b="0" lang="fr-FR" sz="900" spc="-1" strike="noStrike">
                        <a:latin typeface="Arial"/>
                      </a:endParaRPr>
                    </a:p>
                  </a:txBody>
                  <a:tcPr>
                    <a:lnL w="12240">
                      <a:noFill/>
                    </a:lnL>
                    <a:lnR w="12240">
                      <a:noFill/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0" rIns="0" tIns="2880" bIns="0"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26"/>
                        </a:spcBef>
                      </a:pPr>
                      <a:endParaRPr b="0" lang="fr-FR" sz="1800" spc="-1" strike="noStrike">
                        <a:latin typeface="Arial"/>
                      </a:endParaRPr>
                    </a:p>
                    <a:p>
                      <a:pPr algn="r">
                        <a:lnSpc>
                          <a:spcPts val="1176"/>
                        </a:lnSpc>
                      </a:pPr>
                      <a:r>
                        <a:rPr b="0" lang="fr-FR" sz="900" spc="-32" strike="noStrike">
                          <a:solidFill>
                            <a:srgbClr val="000000"/>
                          </a:solidFill>
                          <a:latin typeface="Calibri"/>
                        </a:rPr>
                        <a:t>92,0</a:t>
                      </a:r>
                      <a:r>
                        <a:rPr b="0" lang="fr-FR" sz="900" spc="-72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fr-FR" sz="900" spc="-26" strike="noStrike">
                          <a:solidFill>
                            <a:srgbClr val="000000"/>
                          </a:solidFill>
                          <a:latin typeface="Calibri"/>
                        </a:rPr>
                        <a:t>m²</a:t>
                      </a:r>
                      <a:endParaRPr b="0" lang="fr-FR" sz="900" spc="-1" strike="noStrike">
                        <a:latin typeface="Arial"/>
                      </a:endParaRPr>
                    </a:p>
                  </a:txBody>
                  <a:tcPr>
                    <a:lnL w="12240">
                      <a:noFill/>
                    </a:lnL>
                    <a:lnR w="12240">
                      <a:noFill/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0" rIns="0" tIns="2880" bIns="0"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26"/>
                        </a:spcBef>
                      </a:pPr>
                      <a:endParaRPr b="0" lang="fr-FR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ts val="1176"/>
                        </a:lnSpc>
                      </a:pPr>
                      <a:r>
                        <a:rPr b="0" lang="fr-FR" sz="900" spc="-32" strike="noStrike">
                          <a:solidFill>
                            <a:srgbClr val="000000"/>
                          </a:solidFill>
                          <a:latin typeface="Calibri"/>
                        </a:rPr>
                        <a:t>28,0</a:t>
                      </a:r>
                      <a:r>
                        <a:rPr b="0" lang="fr-FR" sz="900" spc="-72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fr-FR" sz="900" spc="-26" strike="noStrike">
                          <a:solidFill>
                            <a:srgbClr val="000000"/>
                          </a:solidFill>
                          <a:latin typeface="Calibri"/>
                        </a:rPr>
                        <a:t>m²</a:t>
                      </a:r>
                      <a:endParaRPr b="0" lang="fr-FR" sz="900" spc="-1" strike="noStrike">
                        <a:latin typeface="Arial"/>
                      </a:endParaRPr>
                    </a:p>
                  </a:txBody>
                  <a:tcPr>
                    <a:lnL w="12240">
                      <a:noFill/>
                    </a:lnL>
                    <a:lnR w="12240">
                      <a:noFill/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0" rIns="0" tIns="2880" bIns="0"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26"/>
                        </a:spcBef>
                      </a:pPr>
                      <a:endParaRPr b="0" lang="fr-FR" sz="1800" spc="-1" strike="noStrike">
                        <a:latin typeface="Arial"/>
                      </a:endParaRPr>
                    </a:p>
                    <a:p>
                      <a:pPr algn="r">
                        <a:lnSpc>
                          <a:spcPts val="1176"/>
                        </a:lnSpc>
                      </a:pPr>
                      <a:r>
                        <a:rPr b="0" lang="fr-FR" sz="900" spc="-32" strike="noStrike">
                          <a:solidFill>
                            <a:srgbClr val="000000"/>
                          </a:solidFill>
                          <a:latin typeface="Calibri"/>
                        </a:rPr>
                        <a:t>80,0</a:t>
                      </a:r>
                      <a:r>
                        <a:rPr b="0" lang="fr-FR" sz="900" spc="-72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fr-FR" sz="900" spc="-26" strike="noStrike">
                          <a:solidFill>
                            <a:srgbClr val="000000"/>
                          </a:solidFill>
                          <a:latin typeface="Calibri"/>
                        </a:rPr>
                        <a:t>m²</a:t>
                      </a:r>
                      <a:endParaRPr b="0" lang="fr-FR" sz="900" spc="-1" strike="noStrike">
                        <a:latin typeface="Arial"/>
                      </a:endParaRPr>
                    </a:p>
                  </a:txBody>
                  <a:tcPr>
                    <a:lnL w="12240">
                      <a:noFill/>
                    </a:lnL>
                    <a:lnR w="12240">
                      <a:noFill/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0" rIns="0" tIns="3240" bIns="0"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31"/>
                        </a:spcBef>
                      </a:pPr>
                      <a:endParaRPr b="0" lang="fr-FR" sz="1800" spc="-1" strike="noStrike">
                        <a:latin typeface="Arial"/>
                      </a:endParaRPr>
                    </a:p>
                    <a:p>
                      <a:pPr algn="r">
                        <a:lnSpc>
                          <a:spcPts val="1225"/>
                        </a:lnSpc>
                      </a:pPr>
                      <a:r>
                        <a:rPr b="1" lang="fr-FR" sz="1000" spc="-1" strike="noStrike">
                          <a:solidFill>
                            <a:srgbClr val="1f487b"/>
                          </a:solidFill>
                          <a:latin typeface="Calibri"/>
                        </a:rPr>
                        <a:t>250</a:t>
                      </a:r>
                      <a:r>
                        <a:rPr b="0" lang="fr-FR" sz="1000" spc="-1" strike="noStrike">
                          <a:solidFill>
                            <a:srgbClr val="1f487b"/>
                          </a:solidFill>
                          <a:latin typeface="Times New Roman"/>
                        </a:rPr>
                        <a:t> </a:t>
                      </a:r>
                      <a:r>
                        <a:rPr b="1" lang="fr-FR" sz="1000" spc="-1" strike="noStrike">
                          <a:solidFill>
                            <a:srgbClr val="1f487b"/>
                          </a:solidFill>
                          <a:latin typeface="Calibri"/>
                        </a:rPr>
                        <a:t>000</a:t>
                      </a:r>
                      <a:r>
                        <a:rPr b="0" lang="fr-FR" sz="1000" spc="-15" strike="noStrike">
                          <a:solidFill>
                            <a:srgbClr val="1f487b"/>
                          </a:solidFill>
                          <a:latin typeface="Times New Roman"/>
                        </a:rPr>
                        <a:t> </a:t>
                      </a:r>
                      <a:r>
                        <a:rPr b="1" lang="fr-FR" sz="1000" spc="-52" strike="noStrike">
                          <a:solidFill>
                            <a:srgbClr val="1f487b"/>
                          </a:solidFill>
                          <a:latin typeface="Calibri"/>
                        </a:rPr>
                        <a:t>€</a:t>
                      </a:r>
                      <a:endParaRPr b="0" lang="fr-FR" sz="1000" spc="-1" strike="noStrike">
                        <a:latin typeface="Arial"/>
                      </a:endParaRPr>
                    </a:p>
                  </a:txBody>
                  <a:tcPr>
                    <a:lnL w="12240">
                      <a:noFill/>
                    </a:lnL>
                    <a:lnR w="12240">
                      <a:noFill/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0" rIns="0" tIns="2880" bIns="0"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26"/>
                        </a:spcBef>
                      </a:pPr>
                      <a:endParaRPr b="0" lang="fr-FR" sz="1800" spc="-1" strike="noStrike">
                        <a:latin typeface="Arial"/>
                      </a:endParaRPr>
                    </a:p>
                    <a:p>
                      <a:pPr marL="145440">
                        <a:lnSpc>
                          <a:spcPts val="1176"/>
                        </a:lnSpc>
                      </a:pPr>
                      <a:r>
                        <a:rPr b="0" lang="fr-FR" sz="900" spc="-46" strike="noStrike">
                          <a:solidFill>
                            <a:srgbClr val="000000"/>
                          </a:solidFill>
                          <a:latin typeface="Calibri"/>
                        </a:rPr>
                        <a:t>219</a:t>
                      </a:r>
                      <a:r>
                        <a:rPr b="0" lang="fr-FR" sz="900" spc="-60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fr-FR" sz="900" spc="-41" strike="noStrike">
                          <a:solidFill>
                            <a:srgbClr val="000000"/>
                          </a:solidFill>
                          <a:latin typeface="Calibri"/>
                        </a:rPr>
                        <a:t>298</a:t>
                      </a:r>
                      <a:r>
                        <a:rPr b="0" lang="fr-FR" sz="900" spc="-80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fr-FR" sz="900" spc="-52" strike="noStrike">
                          <a:solidFill>
                            <a:srgbClr val="000000"/>
                          </a:solidFill>
                          <a:latin typeface="Calibri"/>
                        </a:rPr>
                        <a:t>€</a:t>
                      </a:r>
                      <a:endParaRPr b="0" lang="fr-FR" sz="900" spc="-1" strike="noStrike">
                        <a:latin typeface="Arial"/>
                      </a:endParaRPr>
                    </a:p>
                  </a:txBody>
                  <a:tcPr>
                    <a:lnL w="12240">
                      <a:noFill/>
                    </a:lnL>
                    <a:lnR w="12240">
                      <a:noFill/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0" rIns="0" tIns="2880" bIns="0"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26"/>
                        </a:spcBef>
                      </a:pPr>
                      <a:endParaRPr b="0" lang="fr-FR" sz="1800" spc="-1" strike="noStrike">
                        <a:latin typeface="Arial"/>
                      </a:endParaRPr>
                    </a:p>
                    <a:p>
                      <a:pPr algn="r">
                        <a:lnSpc>
                          <a:spcPts val="1176"/>
                        </a:lnSpc>
                      </a:pPr>
                      <a:r>
                        <a:rPr b="0" lang="fr-FR" sz="900" spc="-35" strike="noStrike">
                          <a:solidFill>
                            <a:srgbClr val="000000"/>
                          </a:solidFill>
                          <a:latin typeface="Calibri"/>
                        </a:rPr>
                        <a:t>54</a:t>
                      </a:r>
                      <a:r>
                        <a:rPr b="0" lang="fr-FR" sz="900" spc="-66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fr-FR" sz="900" spc="-46" strike="noStrike">
                          <a:solidFill>
                            <a:srgbClr val="000000"/>
                          </a:solidFill>
                          <a:latin typeface="Calibri"/>
                        </a:rPr>
                        <a:t>825</a:t>
                      </a:r>
                      <a:r>
                        <a:rPr b="0" lang="fr-FR" sz="900" spc="-66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fr-FR" sz="900" spc="-52" strike="noStrike">
                          <a:solidFill>
                            <a:srgbClr val="000000"/>
                          </a:solidFill>
                          <a:latin typeface="Calibri"/>
                        </a:rPr>
                        <a:t>€</a:t>
                      </a:r>
                      <a:endParaRPr b="0" lang="fr-FR" sz="900" spc="-1" strike="noStrike">
                        <a:latin typeface="Arial"/>
                      </a:endParaRPr>
                    </a:p>
                  </a:txBody>
                  <a:tcPr>
                    <a:lnL w="12240">
                      <a:noFill/>
                    </a:lnL>
                    <a:lnR w="12240">
                      <a:noFill/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0" rIns="0" tIns="2880" bIns="0"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26"/>
                        </a:spcBef>
                      </a:pPr>
                      <a:endParaRPr b="0" lang="fr-FR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ts val="1176"/>
                        </a:lnSpc>
                      </a:pPr>
                      <a:r>
                        <a:rPr b="0" lang="fr-FR" sz="900" spc="-41" strike="noStrike">
                          <a:solidFill>
                            <a:srgbClr val="000000"/>
                          </a:solidFill>
                          <a:latin typeface="Calibri"/>
                        </a:rPr>
                        <a:t>164</a:t>
                      </a:r>
                      <a:r>
                        <a:rPr b="0" lang="fr-FR" sz="900" spc="-80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fr-FR" sz="900" spc="-41" strike="noStrike">
                          <a:solidFill>
                            <a:srgbClr val="000000"/>
                          </a:solidFill>
                          <a:latin typeface="Calibri"/>
                        </a:rPr>
                        <a:t>474</a:t>
                      </a:r>
                      <a:r>
                        <a:rPr b="0" lang="fr-FR" sz="900" spc="-75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fr-FR" sz="900" spc="-52" strike="noStrike">
                          <a:solidFill>
                            <a:srgbClr val="000000"/>
                          </a:solidFill>
                          <a:latin typeface="Calibri"/>
                        </a:rPr>
                        <a:t>€</a:t>
                      </a:r>
                      <a:endParaRPr b="0" lang="fr-FR" sz="900" spc="-1" strike="noStrike">
                        <a:latin typeface="Arial"/>
                      </a:endParaRPr>
                    </a:p>
                  </a:txBody>
                  <a:tcPr>
                    <a:lnL w="12240">
                      <a:noFill/>
                    </a:lnL>
                    <a:lnR w="12240">
                      <a:noFill/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0" rIns="0" tIns="2880" bIns="0"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26"/>
                        </a:spcBef>
                      </a:pPr>
                      <a:endParaRPr b="0" lang="fr-FR" sz="1800" spc="-1" strike="noStrike">
                        <a:latin typeface="Arial"/>
                      </a:endParaRPr>
                    </a:p>
                    <a:p>
                      <a:pPr marL="9000" algn="ctr">
                        <a:lnSpc>
                          <a:spcPts val="1176"/>
                        </a:lnSpc>
                      </a:pPr>
                      <a:r>
                        <a:rPr b="0" lang="fr-FR" sz="900" spc="-46" strike="noStrike">
                          <a:solidFill>
                            <a:srgbClr val="000000"/>
                          </a:solidFill>
                          <a:latin typeface="Calibri"/>
                        </a:rPr>
                        <a:t>187</a:t>
                      </a:r>
                      <a:r>
                        <a:rPr b="0" lang="fr-FR" sz="900" spc="-66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fr-FR" sz="900" spc="-46" strike="noStrike">
                          <a:solidFill>
                            <a:srgbClr val="000000"/>
                          </a:solidFill>
                          <a:latin typeface="Calibri"/>
                        </a:rPr>
                        <a:t>500</a:t>
                      </a:r>
                      <a:r>
                        <a:rPr b="0" lang="fr-FR" sz="900" spc="-60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fr-FR" sz="900" spc="-52" strike="noStrike">
                          <a:solidFill>
                            <a:srgbClr val="000000"/>
                          </a:solidFill>
                          <a:latin typeface="Calibri"/>
                        </a:rPr>
                        <a:t>€</a:t>
                      </a:r>
                      <a:endParaRPr b="0" lang="fr-FR" sz="900" spc="-1" strike="noStrike">
                        <a:latin typeface="Arial"/>
                      </a:endParaRPr>
                    </a:p>
                  </a:txBody>
                  <a:tcPr>
                    <a:lnL w="12240">
                      <a:noFill/>
                    </a:lnL>
                    <a:lnR w="12240">
                      <a:noFill/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0" rIns="0" tIns="2880" bIns="0"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26"/>
                        </a:spcBef>
                      </a:pPr>
                      <a:endParaRPr b="0" lang="fr-FR" sz="1800" spc="-1" strike="noStrike">
                        <a:latin typeface="Arial"/>
                      </a:endParaRPr>
                    </a:p>
                    <a:p>
                      <a:pPr marL="191880">
                        <a:lnSpc>
                          <a:spcPts val="1176"/>
                        </a:lnSpc>
                      </a:pPr>
                      <a:r>
                        <a:rPr b="1" i="1" lang="fr-FR" sz="900" spc="-26" strike="noStrike">
                          <a:solidFill>
                            <a:srgbClr val="1f487b"/>
                          </a:solidFill>
                          <a:latin typeface="Calibri"/>
                        </a:rPr>
                        <a:t>14%</a:t>
                      </a:r>
                      <a:endParaRPr b="0" lang="fr-FR" sz="900" spc="-1" strike="noStrike">
                        <a:latin typeface="Arial"/>
                      </a:endParaRPr>
                    </a:p>
                  </a:txBody>
                  <a:tcPr>
                    <a:lnL w="12240">
                      <a:noFill/>
                    </a:lnL>
                    <a:lnR w="12240">
                      <a:noFill/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0" rIns="0" tIns="2880" bIns="0"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26"/>
                        </a:spcBef>
                      </a:pPr>
                      <a:endParaRPr b="0" lang="fr-FR" sz="1800" spc="-1" strike="noStrike">
                        <a:latin typeface="Arial"/>
                      </a:endParaRPr>
                    </a:p>
                    <a:p>
                      <a:pPr algn="r">
                        <a:lnSpc>
                          <a:spcPts val="1176"/>
                        </a:lnSpc>
                      </a:pPr>
                      <a:r>
                        <a:rPr b="0" lang="fr-FR" sz="900" spc="-41" strike="noStrike">
                          <a:solidFill>
                            <a:srgbClr val="000000"/>
                          </a:solidFill>
                          <a:latin typeface="Calibri"/>
                        </a:rPr>
                        <a:t>120</a:t>
                      </a:r>
                      <a:r>
                        <a:rPr b="0" lang="fr-FR" sz="900" spc="-80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fr-FR" sz="900" spc="-52" strike="noStrike">
                          <a:solidFill>
                            <a:srgbClr val="000000"/>
                          </a:solidFill>
                          <a:latin typeface="Calibri"/>
                        </a:rPr>
                        <a:t>€</a:t>
                      </a:r>
                      <a:endParaRPr b="0" lang="fr-FR" sz="900" spc="-1" strike="noStrike">
                        <a:latin typeface="Arial"/>
                      </a:endParaRPr>
                    </a:p>
                  </a:txBody>
                  <a:tcPr>
                    <a:lnL w="12240">
                      <a:noFill/>
                    </a:lnL>
                    <a:lnR w="12240">
                      <a:noFill/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0" rIns="0" tIns="2880" bIns="0"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26"/>
                        </a:spcBef>
                      </a:pPr>
                      <a:endParaRPr b="0" lang="fr-FR" sz="1800" spc="-1" strike="noStrike">
                        <a:latin typeface="Arial"/>
                      </a:endParaRPr>
                    </a:p>
                    <a:p>
                      <a:pPr algn="r">
                        <a:lnSpc>
                          <a:spcPts val="1176"/>
                        </a:lnSpc>
                      </a:pPr>
                      <a:r>
                        <a:rPr b="0" lang="fr-FR" sz="900" spc="-46" strike="noStrike">
                          <a:solidFill>
                            <a:srgbClr val="000000"/>
                          </a:solidFill>
                          <a:latin typeface="Calibri"/>
                        </a:rPr>
                        <a:t>750</a:t>
                      </a:r>
                      <a:r>
                        <a:rPr b="0" lang="fr-FR" sz="900" spc="-66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fr-FR" sz="900" spc="-52" strike="noStrike">
                          <a:solidFill>
                            <a:srgbClr val="000000"/>
                          </a:solidFill>
                          <a:latin typeface="Calibri"/>
                        </a:rPr>
                        <a:t>€</a:t>
                      </a:r>
                      <a:endParaRPr b="0" lang="fr-FR" sz="900" spc="-1" strike="noStrike">
                        <a:latin typeface="Arial"/>
                      </a:endParaRPr>
                    </a:p>
                  </a:txBody>
                  <a:tcPr>
                    <a:lnL w="12240">
                      <a:noFill/>
                    </a:lnL>
                    <a:lnR w="12240">
                      <a:noFill/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0" rIns="0" tIns="3240" bIns="0"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31"/>
                        </a:spcBef>
                      </a:pPr>
                      <a:endParaRPr b="0" lang="fr-FR" sz="1800" spc="-1" strike="noStrike">
                        <a:latin typeface="Arial"/>
                      </a:endParaRPr>
                    </a:p>
                    <a:p>
                      <a:pPr algn="r">
                        <a:lnSpc>
                          <a:spcPts val="1225"/>
                        </a:lnSpc>
                      </a:pPr>
                      <a:r>
                        <a:rPr b="1" lang="fr-FR" sz="1000" spc="-1" strike="noStrike">
                          <a:solidFill>
                            <a:srgbClr val="1f487b"/>
                          </a:solidFill>
                          <a:latin typeface="Calibri"/>
                        </a:rPr>
                        <a:t>870</a:t>
                      </a:r>
                      <a:r>
                        <a:rPr b="0" lang="fr-FR" sz="1000" spc="-15" strike="noStrike">
                          <a:solidFill>
                            <a:srgbClr val="1f487b"/>
                          </a:solidFill>
                          <a:latin typeface="Times New Roman"/>
                        </a:rPr>
                        <a:t> </a:t>
                      </a:r>
                      <a:r>
                        <a:rPr b="1" lang="fr-FR" sz="1000" spc="-52" strike="noStrike">
                          <a:solidFill>
                            <a:srgbClr val="1f487b"/>
                          </a:solidFill>
                          <a:latin typeface="Calibri"/>
                        </a:rPr>
                        <a:t>€</a:t>
                      </a:r>
                      <a:endParaRPr b="0" lang="fr-FR" sz="1000" spc="-1" strike="noStrike">
                        <a:latin typeface="Arial"/>
                      </a:endParaRPr>
                    </a:p>
                  </a:txBody>
                  <a:tcPr>
                    <a:lnL w="12240">
                      <a:noFill/>
                    </a:lnL>
                    <a:lnR w="12240">
                      <a:noFill/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05" name="CustomShape 18"/>
          <p:cNvSpPr/>
          <p:nvPr/>
        </p:nvSpPr>
        <p:spPr>
          <a:xfrm>
            <a:off x="9774360" y="219600"/>
            <a:ext cx="2108880" cy="63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r"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Modèle économique</a:t>
            </a:r>
            <a:endParaRPr b="0" lang="fr-FR" sz="1800" spc="-1" strike="noStrike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Villa abordable</a:t>
            </a:r>
            <a:endParaRPr b="0" lang="fr-F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TextShape 1"/>
          <p:cNvSpPr txBox="1"/>
          <p:nvPr/>
        </p:nvSpPr>
        <p:spPr>
          <a:xfrm>
            <a:off x="2230200" y="116640"/>
            <a:ext cx="7650720" cy="1160280"/>
          </a:xfrm>
          <a:prstGeom prst="rect">
            <a:avLst/>
          </a:prstGeom>
          <a:noFill/>
          <a:ln w="0">
            <a:noFill/>
          </a:ln>
        </p:spPr>
        <p:txBody>
          <a:bodyPr lIns="0" rIns="0" tIns="15120" bIns="0" anchor="ctr">
            <a:noAutofit/>
          </a:bodyPr>
          <a:p>
            <a:pPr marL="11520" algn="ctr">
              <a:lnSpc>
                <a:spcPct val="100000"/>
              </a:lnSpc>
              <a:spcBef>
                <a:spcPts val="119"/>
              </a:spcBef>
            </a:pPr>
            <a:r>
              <a:rPr b="0" lang="fr-FR" sz="2820" spc="-1" strike="noStrike">
                <a:solidFill>
                  <a:srgbClr val="000000"/>
                </a:solidFill>
                <a:latin typeface="Calibri Light"/>
              </a:rPr>
              <a:t> </a:t>
            </a:r>
            <a:r>
              <a:rPr b="0" lang="fr-FR" sz="2820" spc="-1" strike="noStrike">
                <a:solidFill>
                  <a:srgbClr val="000000"/>
                </a:solidFill>
                <a:latin typeface="Calibri Light"/>
              </a:rPr>
              <a:t>Opération</a:t>
            </a:r>
            <a:r>
              <a:rPr b="0" lang="fr-FR" sz="2820" spc="216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fr-FR" sz="2820" spc="72" strike="noStrike">
                <a:solidFill>
                  <a:srgbClr val="000000"/>
                </a:solidFill>
                <a:latin typeface="Calibri Light"/>
              </a:rPr>
              <a:t>logement</a:t>
            </a:r>
            <a:r>
              <a:rPr b="0" lang="fr-FR" sz="2820" spc="182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fr-FR" sz="2820" spc="162" strike="noStrike">
                <a:solidFill>
                  <a:srgbClr val="000000"/>
                </a:solidFill>
                <a:latin typeface="Calibri Light"/>
              </a:rPr>
              <a:t>neuf</a:t>
            </a:r>
            <a:r>
              <a:rPr b="0" lang="fr-FR" sz="2820" spc="188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fr-FR" sz="2820" spc="94" strike="noStrike">
                <a:solidFill>
                  <a:srgbClr val="000000"/>
                </a:solidFill>
                <a:latin typeface="Calibri Light"/>
              </a:rPr>
              <a:t>abordable</a:t>
            </a:r>
            <a:r>
              <a:rPr b="0" lang="fr-FR" sz="2820" spc="94" strike="noStrike">
                <a:solidFill>
                  <a:srgbClr val="000000"/>
                </a:solidFill>
                <a:latin typeface="Times New Roman"/>
              </a:rPr>
              <a:t> </a:t>
            </a:r>
            <a:endParaRPr b="0" lang="fr-FR" sz="282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7" name="CustomShape 2"/>
          <p:cNvSpPr/>
          <p:nvPr/>
        </p:nvSpPr>
        <p:spPr>
          <a:xfrm>
            <a:off x="1837800" y="1002960"/>
            <a:ext cx="8436240" cy="54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11520">
              <a:lnSpc>
                <a:spcPct val="100000"/>
              </a:lnSpc>
              <a:spcBef>
                <a:spcPts val="99"/>
              </a:spcBef>
            </a:pPr>
            <a:r>
              <a:rPr b="1" lang="fr-FR" sz="1950" spc="66" strike="noStrike">
                <a:solidFill>
                  <a:srgbClr val="00406f"/>
                </a:solidFill>
                <a:latin typeface="Gill Sans MT"/>
              </a:rPr>
              <a:t>Modélisation</a:t>
            </a:r>
            <a:r>
              <a:rPr b="0" lang="fr-FR" sz="1950" spc="140" strike="noStrike">
                <a:solidFill>
                  <a:srgbClr val="00406f"/>
                </a:solidFill>
                <a:latin typeface="Times New Roman"/>
              </a:rPr>
              <a:t> </a:t>
            </a:r>
            <a:r>
              <a:rPr b="1" lang="fr-FR" sz="1950" spc="117" strike="noStrike">
                <a:solidFill>
                  <a:srgbClr val="00406f"/>
                </a:solidFill>
                <a:latin typeface="Gill Sans MT"/>
              </a:rPr>
              <a:t>des</a:t>
            </a:r>
            <a:r>
              <a:rPr b="0" lang="fr-FR" sz="1950" spc="111" strike="noStrike">
                <a:solidFill>
                  <a:srgbClr val="00406f"/>
                </a:solidFill>
                <a:latin typeface="Times New Roman"/>
              </a:rPr>
              <a:t> </a:t>
            </a:r>
            <a:r>
              <a:rPr b="1" lang="fr-FR" sz="1950" spc="94" strike="noStrike">
                <a:solidFill>
                  <a:srgbClr val="00406f"/>
                </a:solidFill>
                <a:latin typeface="Gill Sans MT"/>
              </a:rPr>
              <a:t>échéances</a:t>
            </a:r>
            <a:r>
              <a:rPr b="0" lang="fr-FR" sz="1950" spc="106" strike="noStrike">
                <a:solidFill>
                  <a:srgbClr val="00406f"/>
                </a:solidFill>
                <a:latin typeface="Times New Roman"/>
              </a:rPr>
              <a:t> </a:t>
            </a:r>
            <a:r>
              <a:rPr b="1" lang="fr-FR" sz="1950" spc="-1" strike="noStrike">
                <a:solidFill>
                  <a:srgbClr val="00406f"/>
                </a:solidFill>
                <a:latin typeface="Gill Sans MT"/>
              </a:rPr>
              <a:t>d’emprunt</a:t>
            </a:r>
            <a:r>
              <a:rPr b="0" lang="fr-FR" sz="1950" spc="131" strike="noStrike">
                <a:solidFill>
                  <a:srgbClr val="00406f"/>
                </a:solidFill>
                <a:latin typeface="Times New Roman"/>
              </a:rPr>
              <a:t> </a:t>
            </a:r>
            <a:r>
              <a:rPr b="1" lang="fr-FR" sz="1950" spc="52" strike="noStrike">
                <a:solidFill>
                  <a:srgbClr val="00406f"/>
                </a:solidFill>
                <a:latin typeface="Gill Sans MT"/>
              </a:rPr>
              <a:t>et</a:t>
            </a:r>
            <a:r>
              <a:rPr b="0" lang="fr-FR" sz="1950" spc="134" strike="noStrike">
                <a:solidFill>
                  <a:srgbClr val="00406f"/>
                </a:solidFill>
                <a:latin typeface="Times New Roman"/>
              </a:rPr>
              <a:t> </a:t>
            </a:r>
            <a:r>
              <a:rPr b="1" lang="fr-FR" sz="1950" spc="117" strike="noStrike">
                <a:solidFill>
                  <a:srgbClr val="00406f"/>
                </a:solidFill>
                <a:latin typeface="Gill Sans MT"/>
              </a:rPr>
              <a:t>des</a:t>
            </a:r>
            <a:r>
              <a:rPr b="0" lang="fr-FR" sz="1950" spc="126" strike="noStrike">
                <a:solidFill>
                  <a:srgbClr val="00406f"/>
                </a:solidFill>
                <a:latin typeface="Times New Roman"/>
              </a:rPr>
              <a:t> </a:t>
            </a:r>
            <a:r>
              <a:rPr b="1" lang="fr-FR" sz="1950" spc="80" strike="noStrike">
                <a:solidFill>
                  <a:srgbClr val="00406f"/>
                </a:solidFill>
                <a:latin typeface="Gill Sans MT"/>
              </a:rPr>
              <a:t>redevances</a:t>
            </a:r>
            <a:r>
              <a:rPr b="0" lang="fr-FR" sz="1950" spc="106" strike="noStrike">
                <a:solidFill>
                  <a:srgbClr val="00406f"/>
                </a:solidFill>
                <a:latin typeface="Times New Roman"/>
              </a:rPr>
              <a:t> </a:t>
            </a:r>
            <a:r>
              <a:rPr b="1" lang="fr-FR" sz="1950" spc="35" strike="noStrike">
                <a:solidFill>
                  <a:srgbClr val="00406f"/>
                </a:solidFill>
                <a:latin typeface="Gill Sans MT"/>
              </a:rPr>
              <a:t>ménage</a:t>
            </a:r>
            <a:endParaRPr b="0" lang="fr-FR" sz="1950" spc="-1" strike="noStrike">
              <a:latin typeface="Arial"/>
            </a:endParaRPr>
          </a:p>
          <a:p>
            <a:pPr marL="3580200">
              <a:lnSpc>
                <a:spcPct val="100000"/>
              </a:lnSpc>
              <a:spcBef>
                <a:spcPts val="757"/>
              </a:spcBef>
              <a:tabLst>
                <a:tab algn="l" pos="4552560"/>
                <a:tab algn="l" pos="5078160"/>
                <a:tab algn="l" pos="5398560"/>
                <a:tab algn="l" pos="6275520"/>
                <a:tab algn="l" pos="6887160"/>
                <a:tab algn="l" pos="7232760"/>
                <a:tab algn="l" pos="8109360"/>
              </a:tabLst>
            </a:pPr>
            <a:r>
              <a:rPr b="0" lang="fr-FR" sz="910" spc="-1" strike="noStrike">
                <a:solidFill>
                  <a:srgbClr val="000000"/>
                </a:solidFill>
                <a:latin typeface="Times New Roman"/>
              </a:rPr>
              <a:t>	</a:t>
            </a:r>
            <a:endParaRPr b="0" lang="fr-FR" sz="910" spc="-1" strike="noStrike">
              <a:latin typeface="Arial"/>
            </a:endParaRPr>
          </a:p>
        </p:txBody>
      </p:sp>
      <p:sp>
        <p:nvSpPr>
          <p:cNvPr id="308" name="CustomShape 3"/>
          <p:cNvSpPr/>
          <p:nvPr/>
        </p:nvSpPr>
        <p:spPr>
          <a:xfrm>
            <a:off x="4982040" y="2449440"/>
            <a:ext cx="391680" cy="164520"/>
          </a:xfrm>
          <a:custGeom>
            <a:avLst/>
            <a:gdLst/>
            <a:ahLst/>
            <a:rect l="l" t="t" r="r" b="b"/>
            <a:pathLst>
              <a:path w="431800" h="181610">
                <a:moveTo>
                  <a:pt x="0" y="181355"/>
                </a:moveTo>
                <a:lnTo>
                  <a:pt x="431291" y="181355"/>
                </a:lnTo>
                <a:lnTo>
                  <a:pt x="431291" y="0"/>
                </a:lnTo>
                <a:lnTo>
                  <a:pt x="0" y="0"/>
                </a:lnTo>
                <a:lnTo>
                  <a:pt x="0" y="181355"/>
                </a:lnTo>
                <a:close/>
              </a:path>
            </a:pathLst>
          </a:custGeom>
          <a:solidFill>
            <a:srgbClr val="1f487b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graphicFrame>
        <p:nvGraphicFramePr>
          <p:cNvPr id="309" name="Table 4"/>
          <p:cNvGraphicFramePr/>
          <p:nvPr/>
        </p:nvGraphicFramePr>
        <p:xfrm>
          <a:off x="2446200" y="2152800"/>
          <a:ext cx="6569640" cy="5352840"/>
        </p:xfrm>
        <a:graphic>
          <a:graphicData uri="http://schemas.openxmlformats.org/drawingml/2006/table">
            <a:tbl>
              <a:tblPr/>
              <a:tblGrid>
                <a:gridCol w="569880"/>
                <a:gridCol w="3990960"/>
                <a:gridCol w="927360"/>
                <a:gridCol w="859320"/>
                <a:gridCol w="222120"/>
              </a:tblGrid>
              <a:tr h="124920">
                <a:tc rowSpan="22">
                  <a:tcPr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 lIns="0" rIns="0" tIns="0" bIns="0">
                      <a:noAutofit/>
                    </a:bodyPr>
                    <a:p>
                      <a:pPr marL="25560">
                        <a:lnSpc>
                          <a:spcPts val="918"/>
                        </a:lnSpc>
                      </a:pPr>
                      <a:r>
                        <a:rPr b="0" lang="fr-FR" sz="9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Superficie</a:t>
                      </a:r>
                      <a:r>
                        <a:rPr b="0" lang="fr-FR" sz="900" spc="89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fr-FR" sz="9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en</a:t>
                      </a:r>
                      <a:r>
                        <a:rPr b="0" lang="fr-FR" sz="900" spc="52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fr-FR" sz="900" spc="-21" strike="noStrike">
                          <a:solidFill>
                            <a:srgbClr val="000000"/>
                          </a:solidFill>
                          <a:latin typeface="Calibri"/>
                        </a:rPr>
                        <a:t>SHAB</a:t>
                      </a:r>
                      <a:endParaRPr b="0" lang="fr-FR" sz="900" spc="-1" strike="noStrike">
                        <a:latin typeface="Arial"/>
                      </a:endParaRPr>
                    </a:p>
                  </a:txBody>
                  <a:tcPr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 lIns="0" rIns="0" tIns="0" bIns="0">
                      <a:noAutofit/>
                    </a:bodyPr>
                    <a:p>
                      <a:pPr algn="r">
                        <a:lnSpc>
                          <a:spcPts val="918"/>
                        </a:lnSpc>
                      </a:pPr>
                      <a:r>
                        <a:rPr b="0" lang="fr-FR" sz="900" spc="-26" strike="noStrike">
                          <a:solidFill>
                            <a:srgbClr val="000000"/>
                          </a:solidFill>
                          <a:latin typeface="Calibri"/>
                        </a:rPr>
                        <a:t>80</a:t>
                      </a:r>
                      <a:endParaRPr b="0" lang="fr-FR" sz="900" spc="-1" strike="noStrike">
                        <a:latin typeface="Arial"/>
                      </a:endParaRPr>
                    </a:p>
                  </a:txBody>
                  <a:tcPr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 lIns="0" rIns="0" tIns="0" bIns="0">
                      <a:noAutofit/>
                    </a:bodyPr>
                    <a:p>
                      <a:pPr algn="r">
                        <a:lnSpc>
                          <a:spcPts val="918"/>
                        </a:lnSpc>
                      </a:pPr>
                      <a:r>
                        <a:rPr b="0" lang="fr-FR" sz="9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b="0" lang="fr-FR" sz="900" spc="-1" strike="noStrike">
                        <a:latin typeface="Arial"/>
                      </a:endParaRPr>
                    </a:p>
                  </a:txBody>
                  <a:tcPr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cPr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</a:tr>
              <a:tr h="167040">
                <a:tc vMerge="1"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 lIns="0" rIns="0" tIns="12960" bIns="0">
                      <a:noAutofit/>
                    </a:bodyPr>
                    <a:p>
                      <a:pPr marL="25560">
                        <a:lnSpc>
                          <a:spcPts val="1151"/>
                        </a:lnSpc>
                        <a:spcBef>
                          <a:spcPts val="113"/>
                        </a:spcBef>
                      </a:pPr>
                      <a:r>
                        <a:rPr b="0" lang="fr-FR" sz="9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Cout</a:t>
                      </a:r>
                      <a:r>
                        <a:rPr b="0" lang="fr-FR" sz="9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fr-FR" sz="900" spc="-12" strike="noStrike">
                          <a:solidFill>
                            <a:srgbClr val="000000"/>
                          </a:solidFill>
                          <a:latin typeface="Calibri"/>
                        </a:rPr>
                        <a:t>d'achat</a:t>
                      </a:r>
                      <a:r>
                        <a:rPr b="0" lang="fr-FR" sz="900" spc="-15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fr-FR" sz="9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foncier</a:t>
                      </a:r>
                      <a:r>
                        <a:rPr b="0" lang="fr-FR" sz="900" spc="-32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fr-FR" sz="900" spc="-12" strike="noStrike">
                          <a:solidFill>
                            <a:srgbClr val="000000"/>
                          </a:solidFill>
                          <a:latin typeface="Calibri"/>
                        </a:rPr>
                        <a:t>HT</a:t>
                      </a:r>
                      <a:r>
                        <a:rPr b="0" lang="fr-FR" sz="900" spc="-26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fr-FR" sz="9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en</a:t>
                      </a:r>
                      <a:r>
                        <a:rPr b="0" lang="fr-FR" sz="900" spc="-7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fr-FR" sz="900" spc="-21" strike="noStrike">
                          <a:solidFill>
                            <a:srgbClr val="000000"/>
                          </a:solidFill>
                          <a:latin typeface="Calibri"/>
                        </a:rPr>
                        <a:t>SHAB</a:t>
                      </a:r>
                      <a:endParaRPr b="0" lang="fr-FR" sz="900" spc="-1" strike="noStrike">
                        <a:latin typeface="Arial"/>
                      </a:endParaRPr>
                    </a:p>
                  </a:txBody>
                  <a:tcPr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 lIns="0" rIns="0" tIns="12960" bIns="0">
                      <a:noAutofit/>
                    </a:bodyPr>
                    <a:p>
                      <a:pPr algn="r">
                        <a:lnSpc>
                          <a:spcPts val="1151"/>
                        </a:lnSpc>
                        <a:spcBef>
                          <a:spcPts val="113"/>
                        </a:spcBef>
                      </a:pPr>
                      <a:r>
                        <a:rPr b="0" lang="fr-FR" sz="900" spc="-21" strike="noStrike">
                          <a:solidFill>
                            <a:srgbClr val="000000"/>
                          </a:solidFill>
                          <a:latin typeface="Calibri"/>
                        </a:rPr>
                        <a:t>51</a:t>
                      </a:r>
                      <a:r>
                        <a:rPr b="0" lang="fr-FR" sz="900" spc="-66" strike="noStrike">
                          <a:solidFill>
                            <a:srgbClr val="000000"/>
                          </a:solidFill>
                          <a:latin typeface="Calibri"/>
                        </a:rPr>
                        <a:t> 966,41</a:t>
                      </a:r>
                      <a:r>
                        <a:rPr b="0" lang="fr-FR" sz="900" spc="-60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b="0" lang="fr-FR" sz="900" spc="-52" strike="noStrike">
                          <a:solidFill>
                            <a:srgbClr val="000000"/>
                          </a:solidFill>
                          <a:latin typeface="Calibri"/>
                        </a:rPr>
                        <a:t>€</a:t>
                      </a:r>
                      <a:endParaRPr b="0" lang="fr-FR" sz="900" spc="-1" strike="noStrike">
                        <a:latin typeface="Arial"/>
                      </a:endParaRPr>
                    </a:p>
                  </a:txBody>
                  <a:tcPr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 lIns="0" rIns="0" tIns="12960" bIns="0">
                      <a:noAutofit/>
                    </a:bodyPr>
                    <a:p>
                      <a:pPr algn="r">
                        <a:lnSpc>
                          <a:spcPts val="1151"/>
                        </a:lnSpc>
                        <a:spcBef>
                          <a:spcPts val="113"/>
                        </a:spcBef>
                      </a:pPr>
                      <a:r>
                        <a:rPr b="0" lang="fr-FR" sz="900" spc="-52" strike="noStrike">
                          <a:solidFill>
                            <a:srgbClr val="ffffff"/>
                          </a:solidFill>
                          <a:latin typeface="Calibri"/>
                        </a:rPr>
                        <a:t>649,58 </a:t>
                      </a:r>
                      <a:r>
                        <a:rPr b="1" lang="fr-FR" sz="900" spc="-52" strike="noStrike">
                          <a:solidFill>
                            <a:srgbClr val="ffffff"/>
                          </a:solidFill>
                          <a:latin typeface="Calibri"/>
                        </a:rPr>
                        <a:t>€</a:t>
                      </a:r>
                      <a:endParaRPr b="0" lang="fr-FR" sz="900" spc="-1" strike="noStrike">
                        <a:latin typeface="Arial"/>
                      </a:endParaRPr>
                    </a:p>
                  </a:txBody>
                  <a:tcPr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solidFill>
                      <a:srgbClr val="1f487b"/>
                    </a:solidFill>
                  </a:tcPr>
                </a:tc>
                <a:tc>
                  <a:tcPr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</a:tr>
              <a:tr h="186480">
                <a:tc vMerge="1"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 lIns="0" rIns="0" tIns="11520" bIns="0">
                      <a:noAutofit/>
                    </a:bodyPr>
                    <a:p>
                      <a:pPr marL="25560">
                        <a:lnSpc>
                          <a:spcPct val="100000"/>
                        </a:lnSpc>
                        <a:spcBef>
                          <a:spcPts val="99"/>
                        </a:spcBef>
                      </a:pPr>
                      <a:r>
                        <a:rPr b="0" lang="fr-FR" sz="9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Cout</a:t>
                      </a:r>
                      <a:r>
                        <a:rPr b="0" lang="fr-FR" sz="9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fr-FR" sz="900" spc="-12" strike="noStrike">
                          <a:solidFill>
                            <a:srgbClr val="000000"/>
                          </a:solidFill>
                          <a:latin typeface="Calibri"/>
                        </a:rPr>
                        <a:t>d'achat</a:t>
                      </a:r>
                      <a:r>
                        <a:rPr b="0" lang="fr-FR" sz="900" spc="-2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fr-FR" sz="9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foncier</a:t>
                      </a:r>
                      <a:r>
                        <a:rPr b="0" lang="fr-FR" sz="900" spc="-35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fr-FR" sz="900" spc="-12" strike="noStrike">
                          <a:solidFill>
                            <a:srgbClr val="000000"/>
                          </a:solidFill>
                          <a:latin typeface="Calibri"/>
                        </a:rPr>
                        <a:t>TTC</a:t>
                      </a:r>
                      <a:r>
                        <a:rPr b="0" lang="fr-FR" sz="9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fr-FR" sz="9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en</a:t>
                      </a:r>
                      <a:r>
                        <a:rPr b="0" lang="fr-FR" sz="900" spc="-7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fr-FR" sz="900" spc="-21" strike="noStrike">
                          <a:solidFill>
                            <a:srgbClr val="000000"/>
                          </a:solidFill>
                          <a:latin typeface="Calibri"/>
                        </a:rPr>
                        <a:t>SHAB</a:t>
                      </a:r>
                      <a:endParaRPr b="0" lang="fr-FR" sz="900" spc="-1" strike="noStrike">
                        <a:latin typeface="Arial"/>
                      </a:endParaRPr>
                    </a:p>
                  </a:txBody>
                  <a:tcPr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 lIns="0" rIns="0" tIns="11520" bIns="0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spcBef>
                          <a:spcPts val="99"/>
                        </a:spcBef>
                      </a:pPr>
                      <a:r>
                        <a:rPr b="0" lang="fr-FR" sz="900" spc="-21" strike="noStrike">
                          <a:solidFill>
                            <a:srgbClr val="000000"/>
                          </a:solidFill>
                          <a:latin typeface="Calibri"/>
                        </a:rPr>
                        <a:t>54 824,56 </a:t>
                      </a:r>
                      <a:r>
                        <a:rPr b="0" lang="fr-FR" sz="900" spc="-52" strike="noStrike">
                          <a:solidFill>
                            <a:srgbClr val="000000"/>
                          </a:solidFill>
                          <a:latin typeface="Calibri"/>
                        </a:rPr>
                        <a:t>€</a:t>
                      </a:r>
                      <a:endParaRPr b="0" lang="fr-FR" sz="900" spc="-1" strike="noStrike">
                        <a:latin typeface="Arial"/>
                      </a:endParaRPr>
                    </a:p>
                  </a:txBody>
                  <a:tcPr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 lIns="0" rIns="0" tIns="11520" bIns="0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spcBef>
                          <a:spcPts val="99"/>
                        </a:spcBef>
                      </a:pPr>
                      <a:r>
                        <a:rPr b="0" lang="fr-FR" sz="900" spc="-32" strike="noStrike">
                          <a:solidFill>
                            <a:srgbClr val="000000"/>
                          </a:solidFill>
                          <a:latin typeface="Calibri"/>
                        </a:rPr>
                        <a:t>685,31</a:t>
                      </a:r>
                      <a:r>
                        <a:rPr b="0" lang="fr-FR" sz="900" spc="-46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b="0" lang="fr-FR" sz="900" spc="-52" strike="noStrike">
                          <a:solidFill>
                            <a:srgbClr val="000000"/>
                          </a:solidFill>
                          <a:latin typeface="Calibri"/>
                        </a:rPr>
                        <a:t>€</a:t>
                      </a:r>
                      <a:endParaRPr b="0" lang="fr-FR" sz="900" spc="-1" strike="noStrike">
                        <a:latin typeface="Arial"/>
                      </a:endParaRPr>
                    </a:p>
                  </a:txBody>
                  <a:tcPr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solidFill>
                      <a:srgbClr val="dce6f0"/>
                    </a:solidFill>
                  </a:tcPr>
                </a:tc>
                <a:tc>
                  <a:tcPr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</a:tr>
              <a:tr h="153000">
                <a:tc vMerge="1"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 lIns="0" rIns="0" tIns="0" bIns="0">
                      <a:noAutofit/>
                    </a:bodyPr>
                    <a:p>
                      <a:pPr marL="25560">
                        <a:lnSpc>
                          <a:spcPts val="1140"/>
                        </a:lnSpc>
                        <a:tabLst>
                          <a:tab algn="l" pos="3548880"/>
                        </a:tabLst>
                      </a:pPr>
                      <a:r>
                        <a:rPr b="0" lang="fr-FR" sz="9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Frais acquisition terrain                                                                                               2%</a:t>
                      </a:r>
                      <a:endParaRPr b="0" lang="fr-FR" sz="900" spc="-1" strike="noStrike">
                        <a:latin typeface="Arial"/>
                      </a:endParaRPr>
                    </a:p>
                  </a:txBody>
                  <a:tcPr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 lIns="0" rIns="0" tIns="0" bIns="0">
                      <a:noAutofit/>
                    </a:bodyPr>
                    <a:p>
                      <a:pPr algn="r">
                        <a:lnSpc>
                          <a:spcPts val="1140"/>
                        </a:lnSpc>
                      </a:pPr>
                      <a:r>
                        <a:rPr b="0" lang="fr-FR" sz="900" spc="-72" strike="noStrike">
                          <a:solidFill>
                            <a:srgbClr val="000000"/>
                          </a:solidFill>
                          <a:latin typeface="Calibri"/>
                        </a:rPr>
                        <a:t>1 096,49</a:t>
                      </a:r>
                      <a:r>
                        <a:rPr b="0" lang="fr-FR" sz="900" spc="-72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b="0" lang="fr-FR" sz="900" spc="-52" strike="noStrike">
                          <a:solidFill>
                            <a:srgbClr val="000000"/>
                          </a:solidFill>
                          <a:latin typeface="Calibri"/>
                        </a:rPr>
                        <a:t>€</a:t>
                      </a:r>
                      <a:endParaRPr b="0" lang="fr-FR" sz="900" spc="-1" strike="noStrike">
                        <a:latin typeface="Arial"/>
                      </a:endParaRPr>
                    </a:p>
                  </a:txBody>
                  <a:tcPr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 lIns="0" rIns="0" tIns="0" bIns="0">
                      <a:noAutofit/>
                    </a:bodyPr>
                    <a:p>
                      <a:pPr algn="r">
                        <a:lnSpc>
                          <a:spcPts val="1140"/>
                        </a:lnSpc>
                      </a:pPr>
                      <a:r>
                        <a:rPr b="0" lang="fr-FR" sz="900" spc="-26" strike="noStrike">
                          <a:solidFill>
                            <a:srgbClr val="000000"/>
                          </a:solidFill>
                          <a:latin typeface="Calibri"/>
                        </a:rPr>
                        <a:t>13,71</a:t>
                      </a:r>
                      <a:r>
                        <a:rPr b="0" lang="fr-FR" sz="900" spc="-55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b="0" lang="fr-FR" sz="900" spc="-52" strike="noStrike">
                          <a:solidFill>
                            <a:srgbClr val="000000"/>
                          </a:solidFill>
                          <a:latin typeface="Calibri"/>
                        </a:rPr>
                        <a:t>€</a:t>
                      </a:r>
                      <a:endParaRPr b="0" lang="fr-FR" sz="900" spc="-1" strike="noStrike">
                        <a:latin typeface="Arial"/>
                      </a:endParaRPr>
                    </a:p>
                  </a:txBody>
                  <a:tcPr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solidFill>
                      <a:srgbClr val="dce6f0"/>
                    </a:solidFill>
                  </a:tcPr>
                </a:tc>
                <a:tc>
                  <a:tcPr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</a:tr>
              <a:tr h="263160">
                <a:tc vMerge="1"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 lIns="0" rIns="0" tIns="4320" bIns="0">
                      <a:noAutofit/>
                    </a:bodyPr>
                    <a:p>
                      <a:pPr marL="2556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b="1" lang="fr-FR" sz="9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Cout</a:t>
                      </a:r>
                      <a:r>
                        <a:rPr b="0" lang="fr-FR" sz="900" spc="-46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1" lang="fr-FR" sz="900" spc="-12" strike="noStrike">
                          <a:solidFill>
                            <a:srgbClr val="000000"/>
                          </a:solidFill>
                          <a:latin typeface="Calibri"/>
                        </a:rPr>
                        <a:t>d'achat</a:t>
                      </a:r>
                      <a:r>
                        <a:rPr b="0" lang="fr-FR" sz="900" spc="-4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1" lang="fr-FR" sz="9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foncier</a:t>
                      </a:r>
                      <a:r>
                        <a:rPr b="0" lang="fr-FR" sz="900" spc="-52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1" lang="fr-FR" sz="900" spc="-21" strike="noStrike">
                          <a:solidFill>
                            <a:srgbClr val="000000"/>
                          </a:solidFill>
                          <a:latin typeface="Calibri"/>
                        </a:rPr>
                        <a:t>TTC</a:t>
                      </a:r>
                      <a:r>
                        <a:rPr b="0" lang="fr-FR" sz="900" spc="-35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1" lang="fr-FR" sz="9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+</a:t>
                      </a:r>
                      <a:r>
                        <a:rPr b="0" lang="fr-FR" sz="900" spc="-60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1" lang="fr-FR" sz="9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frais</a:t>
                      </a:r>
                      <a:r>
                        <a:rPr b="0" lang="fr-FR" sz="900" spc="-32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1" lang="fr-FR" sz="9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acquis.</a:t>
                      </a:r>
                      <a:r>
                        <a:rPr b="0" lang="fr-FR" sz="900" spc="-32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1" lang="fr-FR" sz="9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en</a:t>
                      </a:r>
                      <a:r>
                        <a:rPr b="0" lang="fr-FR" sz="900" spc="-4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1" lang="fr-FR" sz="900" spc="-21" strike="noStrike">
                          <a:solidFill>
                            <a:srgbClr val="000000"/>
                          </a:solidFill>
                          <a:latin typeface="Calibri"/>
                        </a:rPr>
                        <a:t>SHAB</a:t>
                      </a:r>
                      <a:endParaRPr b="0" lang="fr-FR" sz="900" spc="-1" strike="noStrike">
                        <a:latin typeface="Arial"/>
                      </a:endParaRPr>
                    </a:p>
                  </a:txBody>
                  <a:tcPr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 lIns="0" rIns="0" tIns="4320" bIns="0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b="1" lang="fr-FR" sz="900" spc="-66" strike="noStrike">
                          <a:solidFill>
                            <a:srgbClr val="000000"/>
                          </a:solidFill>
                          <a:latin typeface="Calibri"/>
                        </a:rPr>
                        <a:t>55 921,05 </a:t>
                      </a:r>
                      <a:r>
                        <a:rPr b="1" lang="fr-FR" sz="900" spc="-52" strike="noStrike">
                          <a:solidFill>
                            <a:srgbClr val="000000"/>
                          </a:solidFill>
                          <a:latin typeface="Calibri"/>
                        </a:rPr>
                        <a:t>€</a:t>
                      </a:r>
                      <a:endParaRPr b="0" lang="fr-FR" sz="900" spc="-1" strike="noStrike">
                        <a:latin typeface="Arial"/>
                      </a:endParaRPr>
                    </a:p>
                  </a:txBody>
                  <a:tcPr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 lIns="0" rIns="0" tIns="4320" bIns="0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b="1" lang="fr-FR" sz="900" spc="-52" strike="noStrike">
                          <a:solidFill>
                            <a:srgbClr val="000000"/>
                          </a:solidFill>
                          <a:latin typeface="Calibri"/>
                        </a:rPr>
                        <a:t>699,01 </a:t>
                      </a:r>
                      <a:r>
                        <a:rPr b="1" lang="fr-FR" sz="900" spc="-52" strike="noStrike">
                          <a:solidFill>
                            <a:srgbClr val="000000"/>
                          </a:solidFill>
                          <a:latin typeface="Calibri"/>
                        </a:rPr>
                        <a:t>€</a:t>
                      </a:r>
                      <a:endParaRPr b="0" lang="fr-FR" sz="900" spc="-1" strike="noStrike">
                        <a:latin typeface="Arial"/>
                      </a:endParaRPr>
                    </a:p>
                  </a:txBody>
                  <a:tcPr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cPr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</a:tr>
              <a:tr h="228960">
                <a:tc vMerge="1"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 lIns="0" rIns="0" tIns="70560" bIns="0">
                      <a:noAutofit/>
                    </a:bodyPr>
                    <a:p>
                      <a:pPr marL="25560">
                        <a:lnSpc>
                          <a:spcPts val="1154"/>
                        </a:lnSpc>
                        <a:spcBef>
                          <a:spcPts val="615"/>
                        </a:spcBef>
                        <a:tabLst>
                          <a:tab algn="l" pos="3488040"/>
                        </a:tabLst>
                      </a:pPr>
                      <a:r>
                        <a:rPr b="0" lang="fr-FR" sz="9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Financement</a:t>
                      </a:r>
                      <a:r>
                        <a:rPr b="0" lang="fr-FR" sz="900" spc="12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fr-FR" sz="9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par</a:t>
                      </a:r>
                      <a:r>
                        <a:rPr b="0" lang="fr-FR" sz="900" spc="12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fr-FR" sz="900" spc="-12" strike="noStrike">
                          <a:solidFill>
                            <a:srgbClr val="000000"/>
                          </a:solidFill>
                          <a:latin typeface="Calibri"/>
                        </a:rPr>
                        <a:t>emprunt</a:t>
                      </a:r>
                      <a:r>
                        <a:rPr b="0" lang="fr-FR" sz="9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	</a:t>
                      </a:r>
                      <a:r>
                        <a:rPr b="0" lang="fr-FR" sz="900" spc="-26" strike="noStrike">
                          <a:solidFill>
                            <a:srgbClr val="000000"/>
                          </a:solidFill>
                          <a:latin typeface="Calibri"/>
                        </a:rPr>
                        <a:t>95%</a:t>
                      </a:r>
                      <a:endParaRPr b="0" lang="fr-FR" sz="900" spc="-1" strike="noStrike">
                        <a:latin typeface="Arial"/>
                      </a:endParaRPr>
                    </a:p>
                  </a:txBody>
                  <a:tcPr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 lIns="0" rIns="0" tIns="70560" bIns="0">
                      <a:noAutofit/>
                    </a:bodyPr>
                    <a:p>
                      <a:pPr algn="r">
                        <a:lnSpc>
                          <a:spcPts val="1154"/>
                        </a:lnSpc>
                        <a:spcBef>
                          <a:spcPts val="615"/>
                        </a:spcBef>
                      </a:pPr>
                      <a:r>
                        <a:rPr b="0" lang="fr-FR" sz="900" spc="-60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53 125,00 </a:t>
                      </a:r>
                      <a:r>
                        <a:rPr b="0" lang="fr-FR" sz="900" spc="-52" strike="noStrike">
                          <a:solidFill>
                            <a:srgbClr val="000000"/>
                          </a:solidFill>
                          <a:latin typeface="Calibri"/>
                        </a:rPr>
                        <a:t>€</a:t>
                      </a:r>
                      <a:endParaRPr b="0" lang="fr-FR" sz="900" spc="-1" strike="noStrike">
                        <a:latin typeface="Arial"/>
                      </a:endParaRPr>
                    </a:p>
                  </a:txBody>
                  <a:tcPr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 lIns="0" rIns="0" tIns="70560" bIns="0">
                      <a:noAutofit/>
                    </a:bodyPr>
                    <a:p>
                      <a:pPr algn="r">
                        <a:lnSpc>
                          <a:spcPts val="1154"/>
                        </a:lnSpc>
                        <a:spcBef>
                          <a:spcPts val="615"/>
                        </a:spcBef>
                      </a:pPr>
                      <a:r>
                        <a:rPr b="0" lang="fr-FR" sz="900" spc="-32" strike="noStrike">
                          <a:solidFill>
                            <a:srgbClr val="000000"/>
                          </a:solidFill>
                          <a:latin typeface="Calibri"/>
                        </a:rPr>
                        <a:t>664,06</a:t>
                      </a:r>
                      <a:r>
                        <a:rPr b="0" lang="fr-FR" sz="900" spc="-46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fr-FR" sz="900" spc="-52" strike="noStrike">
                          <a:solidFill>
                            <a:srgbClr val="000000"/>
                          </a:solidFill>
                          <a:latin typeface="Calibri"/>
                        </a:rPr>
                        <a:t>€</a:t>
                      </a:r>
                      <a:endParaRPr b="0" lang="fr-FR" sz="900" spc="-1" strike="noStrike">
                        <a:latin typeface="Arial"/>
                      </a:endParaRPr>
                    </a:p>
                  </a:txBody>
                  <a:tcPr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cPr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</a:tr>
              <a:tr h="181800">
                <a:tc vMerge="1"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 lIns="0" rIns="0" tIns="12600" bIns="0">
                      <a:noAutofit/>
                    </a:bodyPr>
                    <a:p>
                      <a:pPr marL="25560">
                        <a:lnSpc>
                          <a:spcPct val="100000"/>
                        </a:lnSpc>
                        <a:spcBef>
                          <a:spcPts val="111"/>
                        </a:spcBef>
                        <a:tabLst>
                          <a:tab algn="l" pos="3548880"/>
                        </a:tabLst>
                      </a:pPr>
                      <a:r>
                        <a:rPr b="0" lang="fr-FR" sz="9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Financement</a:t>
                      </a:r>
                      <a:r>
                        <a:rPr b="0" lang="fr-FR" sz="900" spc="4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fr-FR" sz="9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par</a:t>
                      </a:r>
                      <a:r>
                        <a:rPr b="0" lang="fr-FR" sz="900" spc="9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fr-FR" sz="9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fonds</a:t>
                      </a:r>
                      <a:r>
                        <a:rPr b="0" lang="fr-FR" sz="900" spc="29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fr-FR" sz="900" spc="-12" strike="noStrike">
                          <a:solidFill>
                            <a:srgbClr val="000000"/>
                          </a:solidFill>
                          <a:latin typeface="Calibri"/>
                        </a:rPr>
                        <a:t>propres                                                                                     </a:t>
                      </a:r>
                      <a:r>
                        <a:rPr b="0" lang="fr-FR" sz="900" spc="-12" strike="noStrike">
                          <a:solidFill>
                            <a:srgbClr val="ffffff"/>
                          </a:solidFill>
                          <a:highlight>
                            <a:srgbClr val="000080"/>
                          </a:highlight>
                          <a:latin typeface="Calibri"/>
                        </a:rPr>
                        <a:t>5%</a:t>
                      </a:r>
                      <a:r>
                        <a:rPr b="1" lang="fr-FR" sz="900" spc="-26" strike="noStrike">
                          <a:solidFill>
                            <a:srgbClr val="ffffff"/>
                          </a:solidFill>
                          <a:highlight>
                            <a:srgbClr val="000080"/>
                          </a:highlight>
                          <a:latin typeface="Calibri"/>
                        </a:rPr>
                        <a:t>%</a:t>
                      </a:r>
                      <a:endParaRPr b="0" lang="fr-FR" sz="900" spc="-1" strike="noStrike">
                        <a:latin typeface="Arial"/>
                      </a:endParaRPr>
                    </a:p>
                  </a:txBody>
                  <a:tcPr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 lIns="0" rIns="0" tIns="12600" bIns="0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spcBef>
                          <a:spcPts val="111"/>
                        </a:spcBef>
                      </a:pPr>
                      <a:r>
                        <a:rPr b="1" lang="fr-FR" sz="9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2</a:t>
                      </a:r>
                      <a:r>
                        <a:rPr b="0" lang="fr-FR" sz="900" spc="-66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 </a:t>
                      </a:r>
                      <a:r>
                        <a:rPr b="1" lang="fr-FR" sz="900" spc="-32" strike="noStrike">
                          <a:solidFill>
                            <a:srgbClr val="ffffff"/>
                          </a:solidFill>
                          <a:latin typeface="Calibri"/>
                        </a:rPr>
                        <a:t>796,00</a:t>
                      </a:r>
                      <a:r>
                        <a:rPr b="0" lang="fr-FR" sz="900" spc="-75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 </a:t>
                      </a:r>
                      <a:r>
                        <a:rPr b="1" lang="fr-FR" sz="900" spc="-52" strike="noStrike">
                          <a:solidFill>
                            <a:srgbClr val="ffffff"/>
                          </a:solidFill>
                          <a:latin typeface="Calibri"/>
                        </a:rPr>
                        <a:t>€</a:t>
                      </a:r>
                      <a:endParaRPr b="0" lang="fr-FR" sz="900" spc="-1" strike="noStrike">
                        <a:latin typeface="Arial"/>
                      </a:endParaRPr>
                    </a:p>
                  </a:txBody>
                  <a:tcPr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solidFill>
                      <a:srgbClr val="e26b09"/>
                    </a:solidFill>
                  </a:tcPr>
                </a:tc>
                <a:tc>
                  <a:txBody>
                    <a:bodyPr lIns="0" rIns="0" tIns="12600" bIns="0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spcBef>
                          <a:spcPts val="111"/>
                        </a:spcBef>
                      </a:pPr>
                      <a:r>
                        <a:rPr b="0" lang="fr-FR" sz="900" spc="-26" strike="noStrike">
                          <a:solidFill>
                            <a:srgbClr val="000000"/>
                          </a:solidFill>
                          <a:latin typeface="Calibri"/>
                        </a:rPr>
                        <a:t>34,95</a:t>
                      </a:r>
                      <a:r>
                        <a:rPr b="0" lang="fr-FR" sz="900" spc="-55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fr-FR" sz="900" spc="-52" strike="noStrike">
                          <a:solidFill>
                            <a:srgbClr val="000000"/>
                          </a:solidFill>
                          <a:latin typeface="Calibri"/>
                        </a:rPr>
                        <a:t>€</a:t>
                      </a:r>
                      <a:endParaRPr b="0" lang="fr-FR" sz="900" spc="-1" strike="noStrike">
                        <a:latin typeface="Arial"/>
                      </a:endParaRPr>
                    </a:p>
                  </a:txBody>
                  <a:tcPr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cPr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</a:tr>
              <a:tr h="215280">
                <a:tc vMerge="1">
                  <a:tcPr marL="90000" marR="90000">
                    <a:solidFill>
                      <a:srgbClr val="729fcf"/>
                    </a:solidFill>
                  </a:tcPr>
                </a:tc>
                <a:tc>
                  <a:tcPr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cPr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cPr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cPr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</a:tr>
              <a:tr h="174240">
                <a:tc vMerge="1"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 lIns="0" rIns="0" tIns="12960" bIns="0">
                      <a:noAutofit/>
                    </a:bodyPr>
                    <a:p>
                      <a:pPr marL="25560">
                        <a:lnSpc>
                          <a:spcPct val="100000"/>
                        </a:lnSpc>
                        <a:spcBef>
                          <a:spcPts val="113"/>
                        </a:spcBef>
                      </a:pPr>
                      <a:r>
                        <a:rPr b="0" lang="fr-FR" sz="9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Échéance</a:t>
                      </a:r>
                      <a:r>
                        <a:rPr b="0" lang="fr-FR" sz="900" spc="38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fr-FR" sz="9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financière</a:t>
                      </a:r>
                      <a:r>
                        <a:rPr b="0" lang="fr-FR" sz="900" spc="52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fr-FR" sz="9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annuelle</a:t>
                      </a:r>
                      <a:r>
                        <a:rPr b="0" lang="fr-FR" sz="900" spc="38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fr-FR" sz="9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portage</a:t>
                      </a:r>
                      <a:r>
                        <a:rPr b="0" lang="fr-FR" sz="900" spc="43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fr-FR" sz="9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du</a:t>
                      </a:r>
                      <a:r>
                        <a:rPr b="0" lang="fr-FR" sz="900" spc="4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fr-FR" sz="900" spc="-12" strike="noStrike">
                          <a:solidFill>
                            <a:srgbClr val="000000"/>
                          </a:solidFill>
                          <a:latin typeface="Calibri"/>
                        </a:rPr>
                        <a:t>foncier   (prêt GAIA 80 ans) </a:t>
                      </a:r>
                      <a:endParaRPr b="0" lang="fr-FR" sz="900" spc="-1" strike="noStrike">
                        <a:latin typeface="Arial"/>
                      </a:endParaRPr>
                    </a:p>
                  </a:txBody>
                  <a:tcPr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 lIns="0" rIns="0" tIns="12960" bIns="0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spcBef>
                          <a:spcPts val="113"/>
                        </a:spcBef>
                      </a:pPr>
                      <a:r>
                        <a:rPr b="0" lang="fr-FR" sz="900" spc="-32" strike="noStrike">
                          <a:solidFill>
                            <a:srgbClr val="000000"/>
                          </a:solidFill>
                          <a:latin typeface="Calibri"/>
                        </a:rPr>
                        <a:t>1 297,15</a:t>
                      </a:r>
                      <a:r>
                        <a:rPr b="0" lang="fr-FR" sz="900" spc="-4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fr-FR" sz="900" spc="-52" strike="noStrike">
                          <a:solidFill>
                            <a:srgbClr val="000000"/>
                          </a:solidFill>
                          <a:latin typeface="Calibri"/>
                        </a:rPr>
                        <a:t>€</a:t>
                      </a:r>
                      <a:endParaRPr b="0" lang="fr-FR" sz="900" spc="-1" strike="noStrike">
                        <a:latin typeface="Arial"/>
                      </a:endParaRPr>
                    </a:p>
                  </a:txBody>
                  <a:tcPr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 lIns="0" rIns="0" tIns="12960" bIns="0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spcBef>
                          <a:spcPts val="113"/>
                        </a:spcBef>
                      </a:pPr>
                      <a:r>
                        <a:rPr b="0" lang="fr-FR" sz="900" spc="-26" strike="noStrike">
                          <a:solidFill>
                            <a:srgbClr val="000000"/>
                          </a:solidFill>
                          <a:latin typeface="Calibri"/>
                        </a:rPr>
                        <a:t>16,21</a:t>
                      </a:r>
                      <a:r>
                        <a:rPr b="0" lang="fr-FR" sz="900" spc="-55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fr-FR" sz="900" spc="-52" strike="noStrike">
                          <a:solidFill>
                            <a:srgbClr val="000000"/>
                          </a:solidFill>
                          <a:latin typeface="Calibri"/>
                        </a:rPr>
                        <a:t>€</a:t>
                      </a:r>
                      <a:endParaRPr b="0" lang="fr-FR" sz="900" spc="-1" strike="noStrike">
                        <a:latin typeface="Arial"/>
                      </a:endParaRPr>
                    </a:p>
                  </a:txBody>
                  <a:tcPr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solidFill>
                      <a:srgbClr val="dce6f0"/>
                    </a:solidFill>
                  </a:tcPr>
                </a:tc>
                <a:tc>
                  <a:tcPr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</a:tr>
              <a:tr h="158400">
                <a:tc vMerge="1">
                  <a:tcPr marL="90000" marR="90000">
                    <a:solidFill>
                      <a:srgbClr val="729fcf"/>
                    </a:solidFill>
                  </a:tcPr>
                </a:tc>
                <a:tc>
                  <a:tcPr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cPr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cPr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cPr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</a:tr>
              <a:tr h="174240">
                <a:tc vMerge="1"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 lIns="0" rIns="0" tIns="12960" bIns="0">
                      <a:noAutofit/>
                    </a:bodyPr>
                    <a:p>
                      <a:pPr marL="25560">
                        <a:lnSpc>
                          <a:spcPct val="100000"/>
                        </a:lnSpc>
                        <a:spcBef>
                          <a:spcPts val="113"/>
                        </a:spcBef>
                      </a:pPr>
                      <a:r>
                        <a:rPr b="0" lang="fr-FR" sz="9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Redevance</a:t>
                      </a:r>
                      <a:r>
                        <a:rPr b="0" lang="fr-FR" sz="900" spc="117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fr-FR" sz="9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mensuelle</a:t>
                      </a:r>
                      <a:r>
                        <a:rPr b="0" lang="fr-FR" sz="900" spc="109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fr-FR" sz="9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foncière</a:t>
                      </a:r>
                      <a:r>
                        <a:rPr b="0" lang="fr-FR" sz="900" spc="103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fr-FR" sz="900" spc="-21" strike="noStrike">
                          <a:solidFill>
                            <a:srgbClr val="000000"/>
                          </a:solidFill>
                          <a:latin typeface="Calibri"/>
                        </a:rPr>
                        <a:t>cible</a:t>
                      </a:r>
                      <a:endParaRPr b="0" lang="fr-FR" sz="900" spc="-1" strike="noStrike">
                        <a:latin typeface="Arial"/>
                      </a:endParaRPr>
                    </a:p>
                  </a:txBody>
                  <a:tcPr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 lIns="0" rIns="0" tIns="12960" bIns="0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spcBef>
                          <a:spcPts val="113"/>
                        </a:spcBef>
                      </a:pPr>
                      <a:r>
                        <a:rPr b="0" lang="fr-FR" sz="900" spc="-26" strike="noStrike">
                          <a:solidFill>
                            <a:srgbClr val="000000"/>
                          </a:solidFill>
                          <a:latin typeface="Calibri"/>
                        </a:rPr>
                        <a:t>120,00</a:t>
                      </a:r>
                      <a:r>
                        <a:rPr b="0" lang="fr-FR" sz="900" spc="-60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fr-FR" sz="900" spc="-52" strike="noStrike">
                          <a:solidFill>
                            <a:srgbClr val="000000"/>
                          </a:solidFill>
                          <a:latin typeface="Calibri"/>
                        </a:rPr>
                        <a:t>€</a:t>
                      </a:r>
                      <a:endParaRPr b="0" lang="fr-FR" sz="900" spc="-1" strike="noStrike">
                        <a:latin typeface="Arial"/>
                      </a:endParaRPr>
                    </a:p>
                  </a:txBody>
                  <a:tcPr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 lIns="0" rIns="0" tIns="12960" bIns="0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spcBef>
                          <a:spcPts val="113"/>
                        </a:spcBef>
                      </a:pPr>
                      <a:r>
                        <a:rPr b="1" lang="fr-FR" sz="900" spc="-26" strike="noStrike">
                          <a:solidFill>
                            <a:srgbClr val="ffffff"/>
                          </a:solidFill>
                          <a:latin typeface="Calibri"/>
                        </a:rPr>
                        <a:t>1,50</a:t>
                      </a:r>
                      <a:r>
                        <a:rPr b="0" lang="fr-FR" sz="900" spc="-52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 </a:t>
                      </a:r>
                      <a:r>
                        <a:rPr b="1" lang="fr-FR" sz="900" spc="-52" strike="noStrike">
                          <a:solidFill>
                            <a:srgbClr val="ffffff"/>
                          </a:solidFill>
                          <a:latin typeface="Calibri"/>
                        </a:rPr>
                        <a:t>€</a:t>
                      </a:r>
                      <a:endParaRPr b="0" lang="fr-FR" sz="900" spc="-1" strike="noStrike">
                        <a:latin typeface="Arial"/>
                      </a:endParaRPr>
                    </a:p>
                  </a:txBody>
                  <a:tcPr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solidFill>
                      <a:srgbClr val="1f487b"/>
                    </a:solidFill>
                  </a:tcPr>
                </a:tc>
                <a:tc>
                  <a:tcPr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</a:tr>
              <a:tr h="230040">
                <a:tc vMerge="1"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 lIns="0" rIns="0" tIns="36720" bIns="0">
                      <a:noAutofit/>
                    </a:bodyPr>
                    <a:p>
                      <a:pPr marL="2556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b="0" lang="fr-FR" sz="9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dont</a:t>
                      </a:r>
                      <a:r>
                        <a:rPr b="0" lang="fr-FR" sz="900" spc="18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fr-FR" sz="9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redevance</a:t>
                      </a:r>
                      <a:r>
                        <a:rPr b="0" lang="fr-FR" sz="900" spc="49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fr-FR" sz="9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mensuelle</a:t>
                      </a:r>
                      <a:r>
                        <a:rPr b="0" lang="fr-FR" sz="900" spc="63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fr-FR" sz="9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de</a:t>
                      </a:r>
                      <a:r>
                        <a:rPr b="0" lang="fr-FR" sz="900" spc="52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fr-FR" sz="9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fonctionnement</a:t>
                      </a:r>
                      <a:r>
                        <a:rPr b="0" lang="fr-FR" sz="900" spc="18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fr-FR" sz="900" spc="-21" strike="noStrike">
                          <a:solidFill>
                            <a:srgbClr val="000000"/>
                          </a:solidFill>
                          <a:latin typeface="Calibri"/>
                        </a:rPr>
                        <a:t>(100</a:t>
                      </a:r>
                      <a:r>
                        <a:rPr b="0" lang="fr-FR" sz="900" spc="-35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fr-FR" sz="9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€</a:t>
                      </a:r>
                      <a:r>
                        <a:rPr b="0" lang="fr-FR" sz="900" spc="-4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fr-FR" sz="9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/</a:t>
                      </a:r>
                      <a:r>
                        <a:rPr b="0" lang="fr-FR" sz="900" spc="32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fr-FR" sz="9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log</a:t>
                      </a:r>
                      <a:r>
                        <a:rPr b="0" lang="fr-FR" sz="900" spc="-7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fr-FR" sz="9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par</a:t>
                      </a:r>
                      <a:r>
                        <a:rPr b="0" lang="fr-FR" sz="9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fr-FR" sz="900" spc="-26" strike="noStrike">
                          <a:solidFill>
                            <a:srgbClr val="000000"/>
                          </a:solidFill>
                          <a:latin typeface="Calibri"/>
                        </a:rPr>
                        <a:t>an)</a:t>
                      </a:r>
                      <a:endParaRPr b="0" lang="fr-FR" sz="900" spc="-1" strike="noStrike">
                        <a:latin typeface="Arial"/>
                      </a:endParaRPr>
                    </a:p>
                  </a:txBody>
                  <a:tcPr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 lIns="0" rIns="0" tIns="36720" bIns="0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b="0" lang="fr-FR" sz="900" spc="-21" strike="noStrike">
                          <a:solidFill>
                            <a:srgbClr val="000000"/>
                          </a:solidFill>
                          <a:latin typeface="Calibri"/>
                        </a:rPr>
                        <a:t>8,33</a:t>
                      </a:r>
                      <a:r>
                        <a:rPr b="0" lang="fr-FR" sz="900" spc="-72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fr-FR" sz="900" spc="-52" strike="noStrike">
                          <a:solidFill>
                            <a:srgbClr val="000000"/>
                          </a:solidFill>
                          <a:latin typeface="Calibri"/>
                        </a:rPr>
                        <a:t>€</a:t>
                      </a:r>
                      <a:endParaRPr b="0" lang="fr-FR" sz="900" spc="-1" strike="noStrike">
                        <a:latin typeface="Arial"/>
                      </a:endParaRPr>
                    </a:p>
                  </a:txBody>
                  <a:tcPr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 lIns="0" rIns="0" tIns="36720" bIns="0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b="0" lang="fr-FR" sz="900" spc="-21" strike="noStrike">
                          <a:solidFill>
                            <a:srgbClr val="000000"/>
                          </a:solidFill>
                          <a:latin typeface="Calibri"/>
                        </a:rPr>
                        <a:t>0,10</a:t>
                      </a:r>
                      <a:r>
                        <a:rPr b="0" lang="fr-FR" sz="900" spc="-66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fr-FR" sz="900" spc="-52" strike="noStrike">
                          <a:solidFill>
                            <a:srgbClr val="000000"/>
                          </a:solidFill>
                          <a:latin typeface="Calibri"/>
                        </a:rPr>
                        <a:t>€</a:t>
                      </a:r>
                      <a:endParaRPr b="0" lang="fr-FR" sz="900" spc="-1" strike="noStrike">
                        <a:latin typeface="Arial"/>
                      </a:endParaRPr>
                    </a:p>
                  </a:txBody>
                  <a:tcPr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cPr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</a:tr>
              <a:tr h="361800">
                <a:tc vMerge="1"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 lIns="0" rIns="0" tIns="7920" bIns="0">
                      <a:noAutofit/>
                    </a:bodyPr>
                    <a:p>
                      <a:pPr marL="25560">
                        <a:lnSpc>
                          <a:spcPct val="100000"/>
                        </a:lnSpc>
                        <a:spcBef>
                          <a:spcPts val="71"/>
                        </a:spcBef>
                      </a:pPr>
                      <a:r>
                        <a:rPr b="0" lang="fr-FR" sz="9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dont</a:t>
                      </a:r>
                      <a:r>
                        <a:rPr b="0" lang="fr-FR" sz="900" spc="24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fr-FR" sz="9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redevance</a:t>
                      </a:r>
                      <a:r>
                        <a:rPr b="0" lang="fr-FR" sz="900" spc="58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fr-FR" sz="9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mensuelle</a:t>
                      </a:r>
                      <a:r>
                        <a:rPr b="0" lang="fr-FR" sz="900" spc="69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fr-FR" sz="9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sur</a:t>
                      </a:r>
                      <a:r>
                        <a:rPr b="0" lang="fr-FR" sz="900" spc="-12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fr-FR" sz="9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le</a:t>
                      </a:r>
                      <a:r>
                        <a:rPr b="0" lang="fr-FR" sz="900" spc="58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fr-FR" sz="9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seul</a:t>
                      </a:r>
                      <a:r>
                        <a:rPr b="0" lang="fr-FR" sz="900" spc="69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fr-FR" sz="900" spc="-12" strike="noStrike">
                          <a:solidFill>
                            <a:srgbClr val="000000"/>
                          </a:solidFill>
                          <a:latin typeface="Calibri"/>
                        </a:rPr>
                        <a:t>foncier</a:t>
                      </a:r>
                      <a:endParaRPr b="0" lang="fr-FR" sz="900" spc="-1" strike="noStrike">
                        <a:latin typeface="Arial"/>
                      </a:endParaRPr>
                    </a:p>
                  </a:txBody>
                  <a:tcPr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 lIns="0" rIns="0" tIns="7920" bIns="0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spcBef>
                          <a:spcPts val="71"/>
                        </a:spcBef>
                      </a:pPr>
                      <a:r>
                        <a:rPr b="0" lang="fr-FR" sz="900" spc="-60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111,67 </a:t>
                      </a:r>
                      <a:r>
                        <a:rPr b="0" lang="fr-FR" sz="900" spc="-52" strike="noStrike">
                          <a:solidFill>
                            <a:srgbClr val="000000"/>
                          </a:solidFill>
                          <a:latin typeface="Calibri"/>
                        </a:rPr>
                        <a:t>€</a:t>
                      </a:r>
                      <a:endParaRPr b="0" lang="fr-FR" sz="900" spc="-1" strike="noStrike">
                        <a:latin typeface="Arial"/>
                      </a:endParaRPr>
                    </a:p>
                  </a:txBody>
                  <a:tcPr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 lIns="0" rIns="0" tIns="7920" bIns="0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spcBef>
                          <a:spcPts val="71"/>
                        </a:spcBef>
                      </a:pPr>
                      <a:r>
                        <a:rPr b="0" lang="fr-FR" sz="900" spc="-21" strike="noStrike">
                          <a:solidFill>
                            <a:srgbClr val="000000"/>
                          </a:solidFill>
                          <a:latin typeface="Calibri"/>
                        </a:rPr>
                        <a:t>1,40</a:t>
                      </a:r>
                      <a:r>
                        <a:rPr b="0" lang="fr-FR" sz="900" spc="-66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fr-FR" sz="900" spc="-52" strike="noStrike">
                          <a:solidFill>
                            <a:srgbClr val="000000"/>
                          </a:solidFill>
                          <a:latin typeface="Calibri"/>
                        </a:rPr>
                        <a:t>€</a:t>
                      </a:r>
                      <a:endParaRPr b="0" lang="fr-FR" sz="900" spc="-1" strike="noStrike">
                        <a:latin typeface="Arial"/>
                      </a:endParaRPr>
                    </a:p>
                  </a:txBody>
                  <a:tcPr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cPr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</a:tr>
              <a:tr h="208080">
                <a:tc vMerge="1"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 lIns="0" rIns="0" tIns="43560" bIns="0">
                      <a:noAutofit/>
                    </a:bodyPr>
                    <a:p>
                      <a:pPr marL="25560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b="0" lang="fr-FR" sz="9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Redevance</a:t>
                      </a:r>
                      <a:r>
                        <a:rPr b="0" lang="fr-FR" sz="900" spc="72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fr-FR" sz="9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annuelle</a:t>
                      </a:r>
                      <a:r>
                        <a:rPr b="0" lang="fr-FR" sz="900" spc="69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fr-FR" sz="9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foncière</a:t>
                      </a:r>
                      <a:r>
                        <a:rPr b="0" lang="fr-FR" sz="900" spc="77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fr-FR" sz="9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cible</a:t>
                      </a:r>
                      <a:r>
                        <a:rPr b="0" lang="fr-FR" sz="900" spc="77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fr-FR" sz="9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(hors</a:t>
                      </a:r>
                      <a:r>
                        <a:rPr b="0" lang="fr-FR" sz="900" spc="29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fr-FR" sz="900" spc="-12" strike="noStrike">
                          <a:solidFill>
                            <a:srgbClr val="000000"/>
                          </a:solidFill>
                          <a:latin typeface="Calibri"/>
                        </a:rPr>
                        <a:t>fonctionnement)</a:t>
                      </a:r>
                      <a:endParaRPr b="0" lang="fr-FR" sz="900" spc="-1" strike="noStrike">
                        <a:latin typeface="Arial"/>
                      </a:endParaRPr>
                    </a:p>
                  </a:txBody>
                  <a:tcPr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 lIns="0" rIns="0" tIns="43560" bIns="0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b="0" lang="fr-FR" sz="900" spc="-32" strike="noStrike">
                          <a:solidFill>
                            <a:srgbClr val="000000"/>
                          </a:solidFill>
                          <a:latin typeface="Calibri"/>
                        </a:rPr>
                        <a:t>1340,00</a:t>
                      </a:r>
                      <a:r>
                        <a:rPr b="0" lang="fr-FR" sz="900" spc="-4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fr-FR" sz="900" spc="-52" strike="noStrike">
                          <a:solidFill>
                            <a:srgbClr val="000000"/>
                          </a:solidFill>
                          <a:latin typeface="Calibri"/>
                        </a:rPr>
                        <a:t>€</a:t>
                      </a:r>
                      <a:endParaRPr b="0" lang="fr-FR" sz="900" spc="-1" strike="noStrike">
                        <a:latin typeface="Arial"/>
                      </a:endParaRPr>
                    </a:p>
                  </a:txBody>
                  <a:tcPr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 lIns="0" rIns="0" tIns="43560" bIns="0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b="0" lang="fr-FR" sz="900" spc="-26" strike="noStrike">
                          <a:solidFill>
                            <a:srgbClr val="000000"/>
                          </a:solidFill>
                          <a:latin typeface="Calibri"/>
                        </a:rPr>
                        <a:t>16,75</a:t>
                      </a:r>
                      <a:r>
                        <a:rPr b="0" lang="fr-FR" sz="900" spc="-55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fr-FR" sz="900" spc="-52" strike="noStrike">
                          <a:solidFill>
                            <a:srgbClr val="000000"/>
                          </a:solidFill>
                          <a:latin typeface="Calibri"/>
                        </a:rPr>
                        <a:t>€</a:t>
                      </a:r>
                      <a:endParaRPr b="0" lang="fr-FR" sz="900" spc="-1" strike="noStrike">
                        <a:latin typeface="Arial"/>
                      </a:endParaRPr>
                    </a:p>
                  </a:txBody>
                  <a:tcPr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solidFill>
                      <a:srgbClr val="dce6f0"/>
                    </a:solidFill>
                  </a:tcPr>
                </a:tc>
                <a:tc>
                  <a:tcPr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</a:tr>
              <a:tr h="158400">
                <a:tc vMerge="1">
                  <a:tcPr marL="90000" marR="90000">
                    <a:solidFill>
                      <a:srgbClr val="729fcf"/>
                    </a:solidFill>
                  </a:tcPr>
                </a:tc>
                <a:tc>
                  <a:tcPr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cPr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cPr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cPr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</a:tr>
              <a:tr h="174240">
                <a:tc vMerge="1"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 lIns="0" rIns="0" tIns="11520" bIns="0">
                      <a:noAutofit/>
                    </a:bodyPr>
                    <a:p>
                      <a:pPr marL="25560">
                        <a:lnSpc>
                          <a:spcPct val="100000"/>
                        </a:lnSpc>
                        <a:spcBef>
                          <a:spcPts val="99"/>
                        </a:spcBef>
                      </a:pPr>
                      <a:r>
                        <a:rPr b="0" lang="fr-FR" sz="9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Résultat</a:t>
                      </a:r>
                      <a:r>
                        <a:rPr b="0" lang="fr-FR" sz="900" spc="9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 </a:t>
                      </a:r>
                      <a:r>
                        <a:rPr b="0" lang="fr-FR" sz="9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/</a:t>
                      </a:r>
                      <a:r>
                        <a:rPr b="0" lang="fr-FR" sz="900" spc="43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 </a:t>
                      </a:r>
                      <a:r>
                        <a:rPr b="0" lang="fr-FR" sz="9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déficit</a:t>
                      </a:r>
                      <a:r>
                        <a:rPr b="0" lang="fr-FR" sz="900" spc="12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 </a:t>
                      </a:r>
                      <a:r>
                        <a:rPr b="0" lang="fr-FR" sz="9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foncier</a:t>
                      </a:r>
                      <a:r>
                        <a:rPr b="0" lang="fr-FR" sz="900" spc="-7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 </a:t>
                      </a:r>
                      <a:r>
                        <a:rPr b="0" lang="fr-FR" sz="9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par</a:t>
                      </a:r>
                      <a:r>
                        <a:rPr b="0" lang="fr-FR" sz="900" spc="-12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 </a:t>
                      </a:r>
                      <a:r>
                        <a:rPr b="0" lang="fr-FR" sz="900" spc="-35" strike="noStrike">
                          <a:solidFill>
                            <a:srgbClr val="ffffff"/>
                          </a:solidFill>
                          <a:latin typeface="Calibri"/>
                        </a:rPr>
                        <a:t>an</a:t>
                      </a:r>
                      <a:endParaRPr b="0" lang="fr-FR" sz="900" spc="-1" strike="noStrike">
                        <a:latin typeface="Arial"/>
                      </a:endParaRPr>
                    </a:p>
                  </a:txBody>
                  <a:tcPr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solidFill>
                      <a:srgbClr val="4f82bc"/>
                    </a:solidFill>
                  </a:tcPr>
                </a:tc>
                <a:tc>
                  <a:txBody>
                    <a:bodyPr lIns="0" rIns="0" tIns="11520" bIns="0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spcBef>
                          <a:spcPts val="99"/>
                        </a:spcBef>
                      </a:pPr>
                      <a:r>
                        <a:rPr b="0" lang="fr-FR" sz="900" spc="-26" strike="noStrike">
                          <a:solidFill>
                            <a:srgbClr val="ffffff"/>
                          </a:solidFill>
                          <a:latin typeface="Calibri"/>
                        </a:rPr>
                        <a:t>42,85</a:t>
                      </a:r>
                      <a:r>
                        <a:rPr b="0" lang="fr-FR" sz="900" spc="-60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 </a:t>
                      </a:r>
                      <a:r>
                        <a:rPr b="0" lang="fr-FR" sz="900" spc="-52" strike="noStrike">
                          <a:solidFill>
                            <a:srgbClr val="ffffff"/>
                          </a:solidFill>
                          <a:latin typeface="Calibri"/>
                        </a:rPr>
                        <a:t>€</a:t>
                      </a:r>
                      <a:endParaRPr b="0" lang="fr-FR" sz="900" spc="-1" strike="noStrike">
                        <a:latin typeface="Arial"/>
                      </a:endParaRPr>
                    </a:p>
                  </a:txBody>
                  <a:tcPr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solidFill>
                      <a:srgbClr val="4f82bc"/>
                    </a:solidFill>
                  </a:tcPr>
                </a:tc>
                <a:tc>
                  <a:txBody>
                    <a:bodyPr lIns="0" rIns="0" tIns="11520" bIns="0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spcBef>
                          <a:spcPts val="99"/>
                        </a:spcBef>
                      </a:pPr>
                      <a:r>
                        <a:rPr b="0" lang="fr-FR" sz="900" spc="-21" strike="noStrike">
                          <a:solidFill>
                            <a:srgbClr val="ffffff"/>
                          </a:solidFill>
                          <a:latin typeface="Calibri"/>
                        </a:rPr>
                        <a:t>0,54</a:t>
                      </a:r>
                      <a:r>
                        <a:rPr b="0" lang="fr-FR" sz="900" spc="-66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 </a:t>
                      </a:r>
                      <a:r>
                        <a:rPr b="0" lang="fr-FR" sz="900" spc="-52" strike="noStrike">
                          <a:solidFill>
                            <a:srgbClr val="ffffff"/>
                          </a:solidFill>
                          <a:latin typeface="Calibri"/>
                        </a:rPr>
                        <a:t>€</a:t>
                      </a:r>
                      <a:endParaRPr b="0" lang="fr-FR" sz="900" spc="-1" strike="noStrike">
                        <a:latin typeface="Arial"/>
                      </a:endParaRPr>
                    </a:p>
                  </a:txBody>
                  <a:tcPr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solidFill>
                      <a:srgbClr val="4f82bc"/>
                    </a:solidFill>
                  </a:tcPr>
                </a:tc>
                <a:tc>
                  <a:tcPr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</a:tr>
              <a:tr h="263160">
                <a:tc vMerge="1">
                  <a:tcPr marL="90000" marR="90000">
                    <a:solidFill>
                      <a:srgbClr val="729fcf"/>
                    </a:solidFill>
                  </a:tcPr>
                </a:tc>
                <a:tc>
                  <a:tcPr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 lIns="0" rIns="0" tIns="4320" bIns="0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b="0" i="1" lang="fr-FR" sz="900" spc="-26" strike="noStrike">
                          <a:solidFill>
                            <a:srgbClr val="4f82bc"/>
                          </a:solidFill>
                          <a:latin typeface="Calibri"/>
                        </a:rPr>
                        <a:t>3%</a:t>
                      </a:r>
                      <a:endParaRPr b="0" lang="fr-FR" sz="900" spc="-1" strike="noStrike">
                        <a:latin typeface="Arial"/>
                      </a:endParaRPr>
                    </a:p>
                  </a:txBody>
                  <a:tcPr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 lIns="0" rIns="0" tIns="4320" bIns="0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b="0" i="1" lang="fr-FR" sz="900" spc="-26" strike="noStrike">
                          <a:solidFill>
                            <a:srgbClr val="4f82bc"/>
                          </a:solidFill>
                          <a:latin typeface="Calibri"/>
                        </a:rPr>
                        <a:t>3%</a:t>
                      </a:r>
                      <a:endParaRPr b="0" lang="fr-FR" sz="900" spc="-1" strike="noStrike">
                        <a:latin typeface="Arial"/>
                      </a:endParaRPr>
                    </a:p>
                  </a:txBody>
                  <a:tcPr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cPr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</a:tr>
              <a:tr h="249120">
                <a:tc vMerge="1">
                  <a:tcPr marL="90000" marR="90000">
                    <a:solidFill>
                      <a:srgbClr val="729fcf"/>
                    </a:solidFill>
                  </a:tcPr>
                </a:tc>
                <a:tc>
                  <a:tcPr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 gridSpan="3" rowSpan="10">
                  <a:tcPr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 hMerge="1" rowSpan="1">
                  <a:tcPr marL="90000" marR="90000">
                    <a:solidFill>
                      <a:srgbClr val="729fcf"/>
                    </a:solidFill>
                  </a:tcPr>
                </a:tc>
                <a:tc hMerge="1" rowSpan="1">
                  <a:tcPr marL="90000" marR="90000">
                    <a:solidFill>
                      <a:srgbClr val="729fcf"/>
                    </a:solidFill>
                  </a:tcPr>
                </a:tc>
              </a:tr>
              <a:tr h="166320">
                <a:tc vMerge="1">
                  <a:tcPr marL="90000" marR="90000">
                    <a:solidFill>
                      <a:srgbClr val="729fcf"/>
                    </a:solidFill>
                  </a:tcPr>
                </a:tc>
                <a:tc>
                  <a:tcPr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 vMerge="1" gridSpan="1">
                  <a:tcPr marL="90000" marR="90000">
                    <a:solidFill>
                      <a:srgbClr val="729fcf"/>
                    </a:solidFill>
                  </a:tcPr>
                </a:tc>
                <a:tc vMerge="1" hMerge="1">
                  <a:tcPr marL="90000" marR="90000">
                    <a:solidFill>
                      <a:srgbClr val="729fcf"/>
                    </a:solidFill>
                  </a:tcPr>
                </a:tc>
                <a:tc vMerge="1" hMerge="1">
                  <a:tcPr marL="90000" marR="90000">
                    <a:solidFill>
                      <a:srgbClr val="729fcf"/>
                    </a:solidFill>
                  </a:tcPr>
                </a:tc>
              </a:tr>
              <a:tr h="166320">
                <a:tc vMerge="1">
                  <a:tcPr marL="90000" marR="90000">
                    <a:solidFill>
                      <a:srgbClr val="729fcf"/>
                    </a:solidFill>
                  </a:tcPr>
                </a:tc>
                <a:tc>
                  <a:tcPr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 vMerge="1" gridSpan="1">
                  <a:tcPr marL="90000" marR="90000">
                    <a:solidFill>
                      <a:srgbClr val="729fcf"/>
                    </a:solidFill>
                  </a:tcPr>
                </a:tc>
                <a:tc vMerge="1" hMerge="1">
                  <a:tcPr marL="90000" marR="90000">
                    <a:solidFill>
                      <a:srgbClr val="729fcf"/>
                    </a:solidFill>
                  </a:tcPr>
                </a:tc>
                <a:tc vMerge="1" hMerge="1">
                  <a:tcPr marL="90000" marR="90000">
                    <a:solidFill>
                      <a:srgbClr val="729fcf"/>
                    </a:solidFill>
                  </a:tcPr>
                </a:tc>
              </a:tr>
              <a:tr h="166320">
                <a:tc vMerge="1">
                  <a:tcPr marL="90000" marR="90000">
                    <a:solidFill>
                      <a:srgbClr val="729fcf"/>
                    </a:solidFill>
                  </a:tcPr>
                </a:tc>
                <a:tc>
                  <a:tcPr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 vMerge="1" gridSpan="1">
                  <a:tcPr marL="90000" marR="90000">
                    <a:solidFill>
                      <a:srgbClr val="729fcf"/>
                    </a:solidFill>
                  </a:tcPr>
                </a:tc>
                <a:tc vMerge="1" hMerge="1">
                  <a:tcPr marL="90000" marR="90000">
                    <a:solidFill>
                      <a:srgbClr val="729fcf"/>
                    </a:solidFill>
                  </a:tcPr>
                </a:tc>
                <a:tc vMerge="1" hMerge="1">
                  <a:tcPr marL="90000" marR="90000">
                    <a:solidFill>
                      <a:srgbClr val="729fcf"/>
                    </a:solidFill>
                  </a:tcPr>
                </a:tc>
              </a:tr>
              <a:tr h="274680">
                <a:tc vMerge="1">
                  <a:tcPr marL="90000" marR="90000">
                    <a:solidFill>
                      <a:srgbClr val="729fcf"/>
                    </a:solidFill>
                  </a:tcPr>
                </a:tc>
                <a:tc>
                  <a:tcPr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 vMerge="1" gridSpan="1">
                  <a:tcPr marL="90000" marR="90000">
                    <a:solidFill>
                      <a:srgbClr val="729fcf"/>
                    </a:solidFill>
                  </a:tcPr>
                </a:tc>
                <a:tc vMerge="1" hMerge="1">
                  <a:tcPr marL="90000" marR="90000">
                    <a:solidFill>
                      <a:srgbClr val="729fcf"/>
                    </a:solidFill>
                  </a:tcPr>
                </a:tc>
                <a:tc vMerge="1" hMerge="1">
                  <a:tcPr marL="90000" marR="90000">
                    <a:solidFill>
                      <a:srgbClr val="729fcf"/>
                    </a:solidFill>
                  </a:tcPr>
                </a:tc>
              </a:tr>
              <a:tr h="252720">
                <a:tc>
                  <a:tcPr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cPr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 vMerge="1" gridSpan="1">
                  <a:tcPr marL="90000" marR="90000">
                    <a:solidFill>
                      <a:srgbClr val="729fcf"/>
                    </a:solidFill>
                  </a:tcPr>
                </a:tc>
                <a:tc vMerge="1" hMerge="1">
                  <a:tcPr marL="90000" marR="90000">
                    <a:solidFill>
                      <a:srgbClr val="729fcf"/>
                    </a:solidFill>
                  </a:tcPr>
                </a:tc>
                <a:tc vMerge="1" hMerge="1">
                  <a:tcPr marL="90000" marR="90000">
                    <a:solidFill>
                      <a:srgbClr val="729fcf"/>
                    </a:solidFill>
                  </a:tcPr>
                </a:tc>
              </a:tr>
              <a:tr h="174240">
                <a:tc>
                  <a:tcPr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cPr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 vMerge="1" gridSpan="1">
                  <a:tcPr marL="90000" marR="90000">
                    <a:solidFill>
                      <a:srgbClr val="729fcf"/>
                    </a:solidFill>
                  </a:tcPr>
                </a:tc>
                <a:tc vMerge="1" hMerge="1">
                  <a:tcPr marL="90000" marR="90000">
                    <a:solidFill>
                      <a:srgbClr val="729fcf"/>
                    </a:solidFill>
                  </a:tcPr>
                </a:tc>
                <a:tc vMerge="1" hMerge="1">
                  <a:tcPr marL="90000" marR="90000">
                    <a:solidFill>
                      <a:srgbClr val="729fcf"/>
                    </a:solidFill>
                  </a:tcPr>
                </a:tc>
              </a:tr>
              <a:tr h="174240">
                <a:tc>
                  <a:tcPr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cPr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 vMerge="1" gridSpan="1">
                  <a:tcPr marL="90000" marR="90000">
                    <a:solidFill>
                      <a:srgbClr val="729fcf"/>
                    </a:solidFill>
                  </a:tcPr>
                </a:tc>
                <a:tc vMerge="1" hMerge="1">
                  <a:tcPr marL="90000" marR="90000">
                    <a:solidFill>
                      <a:srgbClr val="729fcf"/>
                    </a:solidFill>
                  </a:tcPr>
                </a:tc>
                <a:tc vMerge="1" hMerge="1">
                  <a:tcPr marL="90000" marR="90000">
                    <a:solidFill>
                      <a:srgbClr val="729fcf"/>
                    </a:solidFill>
                  </a:tcPr>
                </a:tc>
              </a:tr>
              <a:tr h="174960">
                <a:tc>
                  <a:tcPr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cPr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 vMerge="1" gridSpan="1">
                  <a:tcPr marL="90000" marR="90000">
                    <a:solidFill>
                      <a:srgbClr val="729fcf"/>
                    </a:solidFill>
                  </a:tcPr>
                </a:tc>
                <a:tc vMerge="1" hMerge="1">
                  <a:tcPr marL="90000" marR="90000">
                    <a:solidFill>
                      <a:srgbClr val="729fcf"/>
                    </a:solidFill>
                  </a:tcPr>
                </a:tc>
                <a:tc vMerge="1" hMerge="1">
                  <a:tcPr marL="90000" marR="90000">
                    <a:solidFill>
                      <a:srgbClr val="729fcf"/>
                    </a:solidFill>
                  </a:tcPr>
                </a:tc>
              </a:tr>
              <a:tr h="165240">
                <a:tc>
                  <a:tcPr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cPr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 vMerge="1" gridSpan="1">
                  <a:tcPr marL="90000" marR="90000">
                    <a:solidFill>
                      <a:srgbClr val="729fcf"/>
                    </a:solidFill>
                  </a:tcPr>
                </a:tc>
                <a:tc vMerge="1" hMerge="1">
                  <a:tcPr marL="90000" marR="90000">
                    <a:solidFill>
                      <a:srgbClr val="729fcf"/>
                    </a:solidFill>
                  </a:tcPr>
                </a:tc>
                <a:tc vMerge="1" hMerge="1">
                  <a:tcPr marL="90000" marR="90000">
                    <a:solidFill>
                      <a:srgbClr val="729fcf"/>
                    </a:solidFill>
                  </a:tcPr>
                </a:tc>
              </a:tr>
            </a:tbl>
          </a:graphicData>
        </a:graphic>
      </p:graphicFrame>
      <p:sp>
        <p:nvSpPr>
          <p:cNvPr id="310" name="TextShape 5"/>
          <p:cNvSpPr txBox="1"/>
          <p:nvPr/>
        </p:nvSpPr>
        <p:spPr>
          <a:xfrm>
            <a:off x="9988200" y="5273640"/>
            <a:ext cx="285480" cy="3977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marL="130320" algn="r">
              <a:lnSpc>
                <a:spcPct val="100000"/>
              </a:lnSpc>
              <a:spcBef>
                <a:spcPts val="269"/>
              </a:spcBef>
            </a:pPr>
            <a:fld id="{408B6026-A40D-4E0D-A747-01A2877698A3}" type="slidenum">
              <a:rPr b="1" lang="fr-FR" sz="1300" spc="-7" strike="noStrike">
                <a:solidFill>
                  <a:srgbClr val="ffffff"/>
                </a:solidFill>
                <a:latin typeface="Palatino Linotype"/>
              </a:rPr>
              <a:t>&lt;numéro&gt;</a:t>
            </a:fld>
            <a:endParaRPr b="0" lang="fr-FR" sz="1300" spc="-1" strike="noStrike">
              <a:latin typeface="Times New Roman"/>
            </a:endParaRPr>
          </a:p>
        </p:txBody>
      </p:sp>
      <p:sp>
        <p:nvSpPr>
          <p:cNvPr id="311" name="CustomShape 6"/>
          <p:cNvSpPr/>
          <p:nvPr/>
        </p:nvSpPr>
        <p:spPr>
          <a:xfrm>
            <a:off x="7278840" y="1864080"/>
            <a:ext cx="898560" cy="228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fr-FR" sz="910" spc="-1" strike="noStrike">
                <a:solidFill>
                  <a:srgbClr val="000000"/>
                </a:solidFill>
                <a:latin typeface="Calibri"/>
              </a:rPr>
              <a:t>Par logement</a:t>
            </a:r>
            <a:endParaRPr b="0" lang="fr-FR" sz="910" spc="-1" strike="noStrike">
              <a:latin typeface="Arial"/>
            </a:endParaRPr>
          </a:p>
        </p:txBody>
      </p:sp>
      <p:sp>
        <p:nvSpPr>
          <p:cNvPr id="312" name="CustomShape 7"/>
          <p:cNvSpPr/>
          <p:nvPr/>
        </p:nvSpPr>
        <p:spPr>
          <a:xfrm>
            <a:off x="8322480" y="1864080"/>
            <a:ext cx="898560" cy="228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fr-FR" sz="910" spc="-1" strike="noStrike">
                <a:solidFill>
                  <a:srgbClr val="000000"/>
                </a:solidFill>
                <a:latin typeface="Calibri"/>
              </a:rPr>
              <a:t>Par m²</a:t>
            </a:r>
            <a:endParaRPr b="0" lang="fr-FR" sz="910" spc="-1" strike="noStrike">
              <a:latin typeface="Arial"/>
            </a:endParaRPr>
          </a:p>
        </p:txBody>
      </p:sp>
      <p:sp>
        <p:nvSpPr>
          <p:cNvPr id="313" name="CustomShape 8"/>
          <p:cNvSpPr/>
          <p:nvPr/>
        </p:nvSpPr>
        <p:spPr>
          <a:xfrm>
            <a:off x="10206000" y="219600"/>
            <a:ext cx="1680840" cy="51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r">
              <a:lnSpc>
                <a:spcPct val="100000"/>
              </a:lnSpc>
            </a:pPr>
            <a:r>
              <a:rPr b="0" lang="fr-FR" sz="1400" spc="-1" strike="noStrike">
                <a:solidFill>
                  <a:srgbClr val="a6a6a6"/>
                </a:solidFill>
                <a:latin typeface="Calibri"/>
              </a:rPr>
              <a:t>Modèle économique</a:t>
            </a:r>
            <a:endParaRPr b="0" lang="fr-FR" sz="1400" spc="-1" strike="noStrike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0" lang="fr-FR" sz="1400" spc="-1" strike="noStrike">
                <a:solidFill>
                  <a:srgbClr val="a6a6a6"/>
                </a:solidFill>
                <a:latin typeface="Calibri"/>
              </a:rPr>
              <a:t>Villa abordable</a:t>
            </a:r>
            <a:endParaRPr b="0" lang="fr-FR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CustomShape 1"/>
          <p:cNvSpPr/>
          <p:nvPr/>
        </p:nvSpPr>
        <p:spPr>
          <a:xfrm>
            <a:off x="10419840" y="6471360"/>
            <a:ext cx="97560" cy="190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0800" bIns="0">
            <a:spAutoFit/>
          </a:bodyPr>
          <a:p>
            <a:pPr marL="11520">
              <a:lnSpc>
                <a:spcPct val="100000"/>
              </a:lnSpc>
              <a:spcBef>
                <a:spcPts val="85"/>
              </a:spcBef>
            </a:pPr>
            <a:r>
              <a:rPr b="1" lang="fr-FR" sz="1180" spc="-7" strike="noStrike">
                <a:solidFill>
                  <a:srgbClr val="ffffff"/>
                </a:solidFill>
                <a:latin typeface="Palatino Linotype"/>
              </a:rPr>
              <a:t>5</a:t>
            </a:r>
            <a:endParaRPr b="0" lang="fr-FR" sz="1180" spc="-1" strike="noStrike">
              <a:latin typeface="Arial"/>
            </a:endParaRPr>
          </a:p>
        </p:txBody>
      </p:sp>
      <p:grpSp>
        <p:nvGrpSpPr>
          <p:cNvPr id="315" name="Group 2"/>
          <p:cNvGrpSpPr/>
          <p:nvPr/>
        </p:nvGrpSpPr>
        <p:grpSpPr>
          <a:xfrm>
            <a:off x="5401080" y="3484800"/>
            <a:ext cx="5948640" cy="1014840"/>
            <a:chOff x="5401080" y="3484800"/>
            <a:chExt cx="5948640" cy="1014840"/>
          </a:xfrm>
        </p:grpSpPr>
        <p:sp>
          <p:nvSpPr>
            <p:cNvPr id="316" name="CustomShape 3"/>
            <p:cNvSpPr/>
            <p:nvPr/>
          </p:nvSpPr>
          <p:spPr>
            <a:xfrm>
              <a:off x="5915520" y="4168080"/>
              <a:ext cx="5434200" cy="331560"/>
            </a:xfrm>
            <a:custGeom>
              <a:avLst/>
              <a:gdLst/>
              <a:ahLst/>
              <a:rect l="l" t="t" r="r" b="b"/>
              <a:pathLst>
                <a:path w="5988050" h="365760">
                  <a:moveTo>
                    <a:pt x="5987795" y="365759"/>
                  </a:moveTo>
                  <a:lnTo>
                    <a:pt x="5987795" y="0"/>
                  </a:lnTo>
                  <a:lnTo>
                    <a:pt x="0" y="0"/>
                  </a:lnTo>
                  <a:lnTo>
                    <a:pt x="0" y="365759"/>
                  </a:lnTo>
                  <a:lnTo>
                    <a:pt x="5987795" y="365759"/>
                  </a:lnTo>
                  <a:close/>
                </a:path>
              </a:pathLst>
            </a:custGeom>
            <a:solidFill>
              <a:srgbClr val="00406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317" name="object 6" descr=""/>
            <p:cNvPicPr/>
            <p:nvPr/>
          </p:nvPicPr>
          <p:blipFill>
            <a:blip r:embed="rId1"/>
            <a:stretch/>
          </p:blipFill>
          <p:spPr>
            <a:xfrm>
              <a:off x="5401080" y="3484800"/>
              <a:ext cx="833760" cy="72576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318" name="CustomShape 4"/>
          <p:cNvSpPr/>
          <p:nvPr/>
        </p:nvSpPr>
        <p:spPr>
          <a:xfrm>
            <a:off x="5916960" y="4567680"/>
            <a:ext cx="5434200" cy="331560"/>
          </a:xfrm>
          <a:custGeom>
            <a:avLst/>
            <a:gdLst/>
            <a:ahLst/>
            <a:rect l="l" t="t" r="r" b="b"/>
            <a:pathLst>
              <a:path w="5988050" h="365760">
                <a:moveTo>
                  <a:pt x="5987795" y="365759"/>
                </a:moveTo>
                <a:lnTo>
                  <a:pt x="5987795" y="0"/>
                </a:lnTo>
                <a:lnTo>
                  <a:pt x="0" y="0"/>
                </a:lnTo>
                <a:lnTo>
                  <a:pt x="0" y="365759"/>
                </a:lnTo>
                <a:lnTo>
                  <a:pt x="5987795" y="365759"/>
                </a:lnTo>
                <a:close/>
              </a:path>
            </a:pathLst>
          </a:custGeom>
          <a:solidFill>
            <a:srgbClr val="00406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19" name="CustomShape 5"/>
          <p:cNvSpPr/>
          <p:nvPr/>
        </p:nvSpPr>
        <p:spPr>
          <a:xfrm>
            <a:off x="5916960" y="5643000"/>
            <a:ext cx="5433120" cy="331560"/>
          </a:xfrm>
          <a:custGeom>
            <a:avLst/>
            <a:gdLst/>
            <a:ahLst/>
            <a:rect l="l" t="t" r="r" b="b"/>
            <a:pathLst>
              <a:path w="5986780" h="365759">
                <a:moveTo>
                  <a:pt x="5986271" y="365759"/>
                </a:moveTo>
                <a:lnTo>
                  <a:pt x="5986271" y="0"/>
                </a:lnTo>
                <a:lnTo>
                  <a:pt x="0" y="0"/>
                </a:lnTo>
                <a:lnTo>
                  <a:pt x="0" y="365759"/>
                </a:lnTo>
                <a:lnTo>
                  <a:pt x="5986271" y="365759"/>
                </a:lnTo>
                <a:close/>
              </a:path>
            </a:pathLst>
          </a:custGeom>
          <a:solidFill>
            <a:srgbClr val="00406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20" name="CustomShape 6"/>
          <p:cNvSpPr/>
          <p:nvPr/>
        </p:nvSpPr>
        <p:spPr>
          <a:xfrm>
            <a:off x="5916960" y="5014080"/>
            <a:ext cx="5433120" cy="572400"/>
          </a:xfrm>
          <a:custGeom>
            <a:avLst/>
            <a:gdLst/>
            <a:ahLst/>
            <a:rect l="l" t="t" r="r" b="b"/>
            <a:pathLst>
              <a:path w="5986780" h="631190">
                <a:moveTo>
                  <a:pt x="5986271" y="630935"/>
                </a:moveTo>
                <a:lnTo>
                  <a:pt x="5986271" y="0"/>
                </a:lnTo>
                <a:lnTo>
                  <a:pt x="0" y="0"/>
                </a:lnTo>
                <a:lnTo>
                  <a:pt x="0" y="630935"/>
                </a:lnTo>
                <a:lnTo>
                  <a:pt x="5986271" y="630935"/>
                </a:lnTo>
                <a:close/>
              </a:path>
            </a:pathLst>
          </a:custGeom>
          <a:solidFill>
            <a:srgbClr val="00406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21" name="CustomShape 7"/>
          <p:cNvSpPr/>
          <p:nvPr/>
        </p:nvSpPr>
        <p:spPr>
          <a:xfrm>
            <a:off x="6036120" y="4240440"/>
            <a:ext cx="5132160" cy="1680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4400" bIns="0">
            <a:spAutoFit/>
          </a:bodyPr>
          <a:p>
            <a:pPr marL="309960" indent="-280800">
              <a:lnSpc>
                <a:spcPct val="100000"/>
              </a:lnSpc>
              <a:spcBef>
                <a:spcPts val="113"/>
              </a:spcBef>
              <a:buClr>
                <a:srgbClr val="ffffff"/>
              </a:buClr>
              <a:buFont typeface="Wingdings" charset="2"/>
              <a:buChar char=""/>
              <a:tabLst>
                <a:tab algn="l" pos="309960"/>
                <a:tab algn="l" pos="310680"/>
              </a:tabLst>
            </a:pPr>
            <a:r>
              <a:rPr b="0" lang="fr-FR" sz="1550" spc="-1" strike="noStrike">
                <a:solidFill>
                  <a:srgbClr val="ffffff"/>
                </a:solidFill>
                <a:latin typeface="Lucida Sans"/>
              </a:rPr>
              <a:t>Charge</a:t>
            </a:r>
            <a:r>
              <a:rPr b="0" lang="fr-FR" sz="1550" spc="162" strike="noStrike">
                <a:solidFill>
                  <a:srgbClr val="ffffff"/>
                </a:solidFill>
                <a:latin typeface="Times New Roman"/>
              </a:rPr>
              <a:t> </a:t>
            </a:r>
            <a:r>
              <a:rPr b="0" lang="fr-FR" sz="1550" spc="-1" strike="noStrike">
                <a:solidFill>
                  <a:srgbClr val="ffffff"/>
                </a:solidFill>
                <a:latin typeface="Lucida Sans"/>
              </a:rPr>
              <a:t>foncière</a:t>
            </a:r>
            <a:r>
              <a:rPr b="0" lang="fr-FR" sz="1550" spc="162" strike="noStrike">
                <a:solidFill>
                  <a:srgbClr val="ffffff"/>
                </a:solidFill>
                <a:latin typeface="Times New Roman"/>
              </a:rPr>
              <a:t> </a:t>
            </a:r>
            <a:r>
              <a:rPr b="0" lang="fr-FR" sz="1550" spc="-1" strike="noStrike">
                <a:solidFill>
                  <a:srgbClr val="ffffff"/>
                </a:solidFill>
                <a:latin typeface="Lucida Sans"/>
              </a:rPr>
              <a:t>par</a:t>
            </a:r>
            <a:r>
              <a:rPr b="0" lang="fr-FR" sz="1550" spc="171" strike="noStrike">
                <a:solidFill>
                  <a:srgbClr val="ffffff"/>
                </a:solidFill>
                <a:latin typeface="Times New Roman"/>
              </a:rPr>
              <a:t> </a:t>
            </a:r>
            <a:r>
              <a:rPr b="0" lang="fr-FR" sz="1550" spc="-1" strike="noStrike">
                <a:solidFill>
                  <a:srgbClr val="ffffff"/>
                </a:solidFill>
                <a:latin typeface="Lucida Sans"/>
              </a:rPr>
              <a:t>logement</a:t>
            </a:r>
            <a:r>
              <a:rPr b="0" lang="fr-FR" sz="1550" spc="165" strike="noStrike">
                <a:solidFill>
                  <a:srgbClr val="ffffff"/>
                </a:solidFill>
                <a:latin typeface="Times New Roman"/>
              </a:rPr>
              <a:t> </a:t>
            </a:r>
            <a:r>
              <a:rPr b="0" lang="fr-FR" sz="1550" spc="-1" strike="noStrike">
                <a:solidFill>
                  <a:srgbClr val="ffffff"/>
                </a:solidFill>
                <a:latin typeface="Lucida Sans"/>
              </a:rPr>
              <a:t>:</a:t>
            </a:r>
            <a:r>
              <a:rPr b="0" lang="fr-FR" sz="1550" spc="188" strike="noStrike">
                <a:solidFill>
                  <a:srgbClr val="ffffff"/>
                </a:solidFill>
                <a:latin typeface="Times New Roman"/>
              </a:rPr>
              <a:t> </a:t>
            </a:r>
            <a:r>
              <a:rPr b="0" lang="fr-FR" sz="1550" spc="-41" strike="noStrike">
                <a:solidFill>
                  <a:srgbClr val="ffffff"/>
                </a:solidFill>
                <a:latin typeface="Lucida Sans"/>
              </a:rPr>
              <a:t>37,5</a:t>
            </a:r>
            <a:r>
              <a:rPr b="0" lang="fr-FR" sz="1550" spc="194" strike="noStrike">
                <a:solidFill>
                  <a:srgbClr val="ffffff"/>
                </a:solidFill>
                <a:latin typeface="Times New Roman"/>
              </a:rPr>
              <a:t> </a:t>
            </a:r>
            <a:r>
              <a:rPr b="0" lang="fr-FR" sz="1550" spc="21" strike="noStrike">
                <a:solidFill>
                  <a:srgbClr val="ffffff"/>
                </a:solidFill>
                <a:latin typeface="Lucida Sans"/>
              </a:rPr>
              <a:t>k€</a:t>
            </a:r>
            <a:endParaRPr b="0" lang="fr-FR" sz="1550" spc="-1" strike="noStrike">
              <a:latin typeface="Arial"/>
            </a:endParaRPr>
          </a:p>
          <a:p>
            <a:pPr marL="309960" indent="-280800">
              <a:lnSpc>
                <a:spcPct val="100000"/>
              </a:lnSpc>
              <a:spcBef>
                <a:spcPts val="1213"/>
              </a:spcBef>
              <a:buClr>
                <a:srgbClr val="ffffff"/>
              </a:buClr>
              <a:buFont typeface="Wingdings" charset="2"/>
              <a:buChar char=""/>
              <a:tabLst>
                <a:tab algn="l" pos="309960"/>
                <a:tab algn="l" pos="310680"/>
              </a:tabLst>
            </a:pPr>
            <a:r>
              <a:rPr b="0" lang="fr-FR" sz="1550" spc="-1" strike="noStrike">
                <a:solidFill>
                  <a:srgbClr val="ffffff"/>
                </a:solidFill>
                <a:latin typeface="Lucida Sans"/>
              </a:rPr>
              <a:t>Mise</a:t>
            </a:r>
            <a:r>
              <a:rPr b="0" lang="fr-FR" sz="1550" spc="205" strike="noStrike">
                <a:solidFill>
                  <a:srgbClr val="ffffff"/>
                </a:solidFill>
                <a:latin typeface="Times New Roman"/>
              </a:rPr>
              <a:t> </a:t>
            </a:r>
            <a:r>
              <a:rPr b="0" lang="fr-FR" sz="1550" spc="-1" strike="noStrike">
                <a:solidFill>
                  <a:srgbClr val="ffffff"/>
                </a:solidFill>
                <a:latin typeface="Lucida Sans"/>
              </a:rPr>
              <a:t>de</a:t>
            </a:r>
            <a:r>
              <a:rPr b="0" lang="fr-FR" sz="1550" spc="216" strike="noStrike">
                <a:solidFill>
                  <a:srgbClr val="ffffff"/>
                </a:solidFill>
                <a:latin typeface="Times New Roman"/>
              </a:rPr>
              <a:t> </a:t>
            </a:r>
            <a:r>
              <a:rPr b="0" lang="fr-FR" sz="1550" spc="-1" strike="noStrike">
                <a:solidFill>
                  <a:srgbClr val="ffffff"/>
                </a:solidFill>
                <a:latin typeface="Lucida Sans"/>
              </a:rPr>
              <a:t>fonds</a:t>
            </a:r>
            <a:r>
              <a:rPr b="0" lang="fr-FR" sz="1550" spc="205" strike="noStrike">
                <a:solidFill>
                  <a:srgbClr val="ffffff"/>
                </a:solidFill>
                <a:latin typeface="Times New Roman"/>
              </a:rPr>
              <a:t> </a:t>
            </a:r>
            <a:r>
              <a:rPr b="0" lang="fr-FR" sz="1550" spc="-1" strike="noStrike">
                <a:solidFill>
                  <a:srgbClr val="ffffff"/>
                </a:solidFill>
                <a:latin typeface="Lucida Sans"/>
              </a:rPr>
              <a:t>propres</a:t>
            </a:r>
            <a:r>
              <a:rPr b="0" lang="fr-FR" sz="1550" spc="188" strike="noStrike">
                <a:solidFill>
                  <a:srgbClr val="ffffff"/>
                </a:solidFill>
                <a:latin typeface="Times New Roman"/>
              </a:rPr>
              <a:t> </a:t>
            </a:r>
            <a:r>
              <a:rPr b="0" lang="fr-FR" sz="1550" spc="-1" strike="noStrike">
                <a:solidFill>
                  <a:srgbClr val="ffffff"/>
                </a:solidFill>
                <a:latin typeface="Lucida Sans"/>
              </a:rPr>
              <a:t>nécessaire</a:t>
            </a:r>
            <a:r>
              <a:rPr b="0" lang="fr-FR" sz="1550" spc="211" strike="noStrike">
                <a:solidFill>
                  <a:srgbClr val="ffffff"/>
                </a:solidFill>
                <a:latin typeface="Times New Roman"/>
              </a:rPr>
              <a:t> </a:t>
            </a:r>
            <a:r>
              <a:rPr b="0" lang="fr-FR" sz="1550" spc="-1" strike="noStrike">
                <a:solidFill>
                  <a:srgbClr val="ffffff"/>
                </a:solidFill>
                <a:latin typeface="Lucida Sans"/>
              </a:rPr>
              <a:t>par</a:t>
            </a:r>
            <a:r>
              <a:rPr b="0" lang="fr-FR" sz="1550" spc="202" strike="noStrike">
                <a:solidFill>
                  <a:srgbClr val="ffffff"/>
                </a:solidFill>
                <a:latin typeface="Times New Roman"/>
              </a:rPr>
              <a:t> </a:t>
            </a:r>
            <a:r>
              <a:rPr b="0" lang="fr-FR" sz="1550" spc="-1" strike="noStrike">
                <a:solidFill>
                  <a:srgbClr val="ffffff"/>
                </a:solidFill>
                <a:latin typeface="Lucida Sans"/>
              </a:rPr>
              <a:t>logt</a:t>
            </a:r>
            <a:r>
              <a:rPr b="0" lang="fr-FR" sz="1550" spc="188" strike="noStrike">
                <a:solidFill>
                  <a:srgbClr val="ffffff"/>
                </a:solidFill>
                <a:latin typeface="Times New Roman"/>
              </a:rPr>
              <a:t> </a:t>
            </a:r>
            <a:r>
              <a:rPr b="0" lang="fr-FR" sz="1550" spc="-1" strike="noStrike">
                <a:solidFill>
                  <a:srgbClr val="ffffff"/>
                </a:solidFill>
                <a:latin typeface="Lucida Sans"/>
              </a:rPr>
              <a:t>:</a:t>
            </a:r>
            <a:r>
              <a:rPr b="0" lang="fr-FR" sz="1550" spc="225" strike="noStrike">
                <a:solidFill>
                  <a:srgbClr val="ffffff"/>
                </a:solidFill>
                <a:latin typeface="Times New Roman"/>
              </a:rPr>
              <a:t> </a:t>
            </a:r>
            <a:r>
              <a:rPr b="0" lang="fr-FR" sz="1550" spc="-1" strike="noStrike">
                <a:solidFill>
                  <a:srgbClr val="ffffff"/>
                </a:solidFill>
                <a:latin typeface="Lucida Sans"/>
              </a:rPr>
              <a:t>3</a:t>
            </a:r>
            <a:r>
              <a:rPr b="0" lang="fr-FR" sz="1550" spc="216" strike="noStrike">
                <a:solidFill>
                  <a:srgbClr val="ffffff"/>
                </a:solidFill>
                <a:latin typeface="Times New Roman"/>
              </a:rPr>
              <a:t> </a:t>
            </a:r>
            <a:r>
              <a:rPr b="0" lang="fr-FR" sz="1550" spc="21" strike="noStrike">
                <a:solidFill>
                  <a:srgbClr val="ffffff"/>
                </a:solidFill>
                <a:latin typeface="Lucida Sans"/>
              </a:rPr>
              <a:t>k€</a:t>
            </a:r>
            <a:endParaRPr b="0" lang="fr-FR" sz="1550" spc="-1" strike="noStrike">
              <a:latin typeface="Arial"/>
            </a:endParaRPr>
          </a:p>
          <a:p>
            <a:pPr marL="292320" indent="-280800">
              <a:lnSpc>
                <a:spcPct val="101000"/>
              </a:lnSpc>
              <a:spcBef>
                <a:spcPts val="1324"/>
              </a:spcBef>
              <a:buClr>
                <a:srgbClr val="ffffff"/>
              </a:buClr>
              <a:buFont typeface="Wingdings" charset="2"/>
              <a:buChar char=""/>
              <a:tabLst>
                <a:tab algn="l" pos="292320"/>
                <a:tab algn="l" pos="292680"/>
              </a:tabLst>
            </a:pPr>
            <a:r>
              <a:rPr b="0" lang="fr-FR" sz="1550" spc="-1" strike="noStrike">
                <a:solidFill>
                  <a:srgbClr val="ffffff"/>
                </a:solidFill>
                <a:latin typeface="Lucida Sans"/>
              </a:rPr>
              <a:t>Mise</a:t>
            </a:r>
            <a:r>
              <a:rPr b="0" lang="fr-FR" sz="1550" spc="202" strike="noStrike">
                <a:solidFill>
                  <a:srgbClr val="ffffff"/>
                </a:solidFill>
                <a:latin typeface="Times New Roman"/>
              </a:rPr>
              <a:t> </a:t>
            </a:r>
            <a:r>
              <a:rPr b="0" lang="fr-FR" sz="1550" spc="-1" strike="noStrike">
                <a:solidFill>
                  <a:srgbClr val="ffffff"/>
                </a:solidFill>
                <a:latin typeface="Lucida Sans"/>
              </a:rPr>
              <a:t>de</a:t>
            </a:r>
            <a:r>
              <a:rPr b="0" lang="fr-FR" sz="1550" spc="219" strike="noStrike">
                <a:solidFill>
                  <a:srgbClr val="ffffff"/>
                </a:solidFill>
                <a:latin typeface="Times New Roman"/>
              </a:rPr>
              <a:t> </a:t>
            </a:r>
            <a:r>
              <a:rPr b="0" lang="fr-FR" sz="1550" spc="-1" strike="noStrike">
                <a:solidFill>
                  <a:srgbClr val="ffffff"/>
                </a:solidFill>
                <a:latin typeface="Lucida Sans"/>
              </a:rPr>
              <a:t>fonds</a:t>
            </a:r>
            <a:r>
              <a:rPr b="0" lang="fr-FR" sz="1550" spc="199" strike="noStrike">
                <a:solidFill>
                  <a:srgbClr val="ffffff"/>
                </a:solidFill>
                <a:latin typeface="Times New Roman"/>
              </a:rPr>
              <a:t> </a:t>
            </a:r>
            <a:r>
              <a:rPr b="0" lang="fr-FR" sz="1550" spc="-1" strike="noStrike">
                <a:solidFill>
                  <a:srgbClr val="ffffff"/>
                </a:solidFill>
                <a:latin typeface="Lucida Sans"/>
              </a:rPr>
              <a:t>propres</a:t>
            </a:r>
            <a:r>
              <a:rPr b="0" lang="fr-FR" sz="1550" spc="194" strike="noStrike">
                <a:solidFill>
                  <a:srgbClr val="ffffff"/>
                </a:solidFill>
                <a:latin typeface="Times New Roman"/>
              </a:rPr>
              <a:t> </a:t>
            </a:r>
            <a:r>
              <a:rPr b="0" lang="fr-FR" sz="1550" spc="-1" strike="noStrike">
                <a:solidFill>
                  <a:srgbClr val="ffffff"/>
                </a:solidFill>
                <a:latin typeface="Lucida Sans"/>
              </a:rPr>
              <a:t>nécessaire</a:t>
            </a:r>
            <a:r>
              <a:rPr b="0" lang="fr-FR" sz="1550" spc="205" strike="noStrike">
                <a:solidFill>
                  <a:srgbClr val="ffffff"/>
                </a:solidFill>
                <a:latin typeface="Times New Roman"/>
              </a:rPr>
              <a:t> </a:t>
            </a:r>
            <a:r>
              <a:rPr b="0" lang="fr-FR" sz="1550" spc="-1" strike="noStrike">
                <a:solidFill>
                  <a:srgbClr val="ffffff"/>
                </a:solidFill>
                <a:latin typeface="Lucida Sans"/>
              </a:rPr>
              <a:t>par</a:t>
            </a:r>
            <a:r>
              <a:rPr b="0" lang="fr-FR" sz="1550" spc="199" strike="noStrike">
                <a:solidFill>
                  <a:srgbClr val="ffffff"/>
                </a:solidFill>
                <a:latin typeface="Times New Roman"/>
              </a:rPr>
              <a:t> </a:t>
            </a:r>
            <a:r>
              <a:rPr b="0" lang="fr-FR" sz="1550" spc="-1" strike="noStrike">
                <a:solidFill>
                  <a:srgbClr val="ffffff"/>
                </a:solidFill>
                <a:latin typeface="Lucida Sans"/>
              </a:rPr>
              <a:t>an</a:t>
            </a:r>
            <a:r>
              <a:rPr b="0" lang="fr-FR" sz="1550" spc="180" strike="noStrike">
                <a:solidFill>
                  <a:srgbClr val="ffffff"/>
                </a:solidFill>
                <a:latin typeface="Times New Roman"/>
              </a:rPr>
              <a:t> </a:t>
            </a:r>
            <a:r>
              <a:rPr b="0" lang="fr-FR" sz="1550" spc="-1" strike="noStrike">
                <a:solidFill>
                  <a:srgbClr val="ffffff"/>
                </a:solidFill>
                <a:latin typeface="Lucida Sans"/>
              </a:rPr>
              <a:t>:</a:t>
            </a:r>
            <a:r>
              <a:rPr b="0" lang="fr-FR" sz="1550" spc="216" strike="noStrike">
                <a:solidFill>
                  <a:srgbClr val="ffffff"/>
                </a:solidFill>
                <a:latin typeface="Times New Roman"/>
              </a:rPr>
              <a:t> </a:t>
            </a:r>
            <a:r>
              <a:rPr b="0" lang="fr-FR" sz="1550" spc="-97" strike="noStrike">
                <a:solidFill>
                  <a:srgbClr val="ffffff"/>
                </a:solidFill>
                <a:latin typeface="Lucida Sans"/>
              </a:rPr>
              <a:t>150</a:t>
            </a:r>
            <a:r>
              <a:rPr b="0" lang="fr-FR" sz="1550" spc="216" strike="noStrike">
                <a:solidFill>
                  <a:srgbClr val="ffffff"/>
                </a:solidFill>
                <a:latin typeface="Times New Roman"/>
              </a:rPr>
              <a:t> </a:t>
            </a:r>
            <a:r>
              <a:rPr b="0" lang="fr-FR" sz="1550" spc="21" strike="noStrike">
                <a:solidFill>
                  <a:srgbClr val="ffffff"/>
                </a:solidFill>
                <a:latin typeface="Lucida Sans"/>
              </a:rPr>
              <a:t>k€</a:t>
            </a:r>
            <a:r>
              <a:rPr b="0" lang="fr-FR" sz="1550" spc="21" strike="noStrike">
                <a:solidFill>
                  <a:srgbClr val="ffffff"/>
                </a:solidFill>
                <a:latin typeface="Times New Roman"/>
              </a:rPr>
              <a:t> </a:t>
            </a:r>
            <a:r>
              <a:rPr b="0" lang="fr-FR" sz="1550" spc="-1" strike="noStrike">
                <a:solidFill>
                  <a:srgbClr val="ffffff"/>
                </a:solidFill>
                <a:latin typeface="Lucida Sans"/>
              </a:rPr>
              <a:t>pour</a:t>
            </a:r>
            <a:r>
              <a:rPr b="0" lang="fr-FR" sz="1550" spc="120" strike="noStrike">
                <a:solidFill>
                  <a:srgbClr val="ffffff"/>
                </a:solidFill>
                <a:latin typeface="Times New Roman"/>
              </a:rPr>
              <a:t> </a:t>
            </a:r>
            <a:r>
              <a:rPr b="0" lang="fr-FR" sz="1550" spc="-1" strike="noStrike">
                <a:solidFill>
                  <a:srgbClr val="ffffff"/>
                </a:solidFill>
                <a:latin typeface="Lucida Sans"/>
              </a:rPr>
              <a:t>50</a:t>
            </a:r>
            <a:r>
              <a:rPr b="0" lang="fr-FR" sz="1550" spc="120" strike="noStrike">
                <a:solidFill>
                  <a:srgbClr val="ffffff"/>
                </a:solidFill>
                <a:latin typeface="Times New Roman"/>
              </a:rPr>
              <a:t> </a:t>
            </a:r>
            <a:r>
              <a:rPr b="0" lang="fr-FR" sz="1550" spc="-9" strike="noStrike">
                <a:solidFill>
                  <a:srgbClr val="ffffff"/>
                </a:solidFill>
                <a:latin typeface="Lucida Sans"/>
              </a:rPr>
              <a:t>logements</a:t>
            </a:r>
            <a:endParaRPr b="0" lang="fr-FR" sz="1550" spc="-1" strike="noStrike">
              <a:latin typeface="Arial"/>
            </a:endParaRPr>
          </a:p>
          <a:p>
            <a:pPr marL="292320" indent="-280800">
              <a:lnSpc>
                <a:spcPct val="100000"/>
              </a:lnSpc>
              <a:spcBef>
                <a:spcPts val="1276"/>
              </a:spcBef>
              <a:buClr>
                <a:srgbClr val="ffffff"/>
              </a:buClr>
              <a:buFont typeface="Wingdings" charset="2"/>
              <a:buChar char=""/>
              <a:tabLst>
                <a:tab algn="l" pos="292320"/>
                <a:tab algn="l" pos="292680"/>
              </a:tabLst>
            </a:pPr>
            <a:r>
              <a:rPr b="0" lang="fr-FR" sz="1550" spc="52" strike="noStrike">
                <a:solidFill>
                  <a:srgbClr val="ffffff"/>
                </a:solidFill>
                <a:latin typeface="Lucida Sans"/>
              </a:rPr>
              <a:t>Effort</a:t>
            </a:r>
            <a:r>
              <a:rPr b="0" lang="fr-FR" sz="1550" spc="171" strike="noStrike">
                <a:solidFill>
                  <a:srgbClr val="ffffff"/>
                </a:solidFill>
                <a:latin typeface="Times New Roman"/>
              </a:rPr>
              <a:t> </a:t>
            </a:r>
            <a:r>
              <a:rPr b="0" lang="fr-FR" sz="1550" spc="-1" strike="noStrike">
                <a:solidFill>
                  <a:srgbClr val="ffffff"/>
                </a:solidFill>
                <a:latin typeface="Lucida Sans"/>
              </a:rPr>
              <a:t>mensuel</a:t>
            </a:r>
            <a:r>
              <a:rPr b="0" lang="fr-FR" sz="1550" spc="174" strike="noStrike">
                <a:solidFill>
                  <a:srgbClr val="ffffff"/>
                </a:solidFill>
                <a:latin typeface="Times New Roman"/>
              </a:rPr>
              <a:t> </a:t>
            </a:r>
            <a:r>
              <a:rPr b="0" lang="fr-FR" sz="1550" spc="-1" strike="noStrike">
                <a:solidFill>
                  <a:srgbClr val="ffffff"/>
                </a:solidFill>
                <a:latin typeface="Lucida Sans"/>
              </a:rPr>
              <a:t>pour</a:t>
            </a:r>
            <a:r>
              <a:rPr b="0" lang="fr-FR" sz="1550" spc="174" strike="noStrike">
                <a:solidFill>
                  <a:srgbClr val="ffffff"/>
                </a:solidFill>
                <a:latin typeface="Times New Roman"/>
              </a:rPr>
              <a:t> </a:t>
            </a:r>
            <a:r>
              <a:rPr b="0" lang="fr-FR" sz="1550" spc="-1" strike="noStrike">
                <a:solidFill>
                  <a:srgbClr val="ffffff"/>
                </a:solidFill>
                <a:latin typeface="Lucida Sans"/>
              </a:rPr>
              <a:t>l’accédant</a:t>
            </a:r>
            <a:r>
              <a:rPr b="0" lang="fr-FR" sz="1550" spc="174" strike="noStrike">
                <a:solidFill>
                  <a:srgbClr val="ffffff"/>
                </a:solidFill>
                <a:latin typeface="Times New Roman"/>
              </a:rPr>
              <a:t> </a:t>
            </a:r>
            <a:r>
              <a:rPr b="0" lang="fr-FR" sz="1550" spc="-1" strike="noStrike">
                <a:solidFill>
                  <a:srgbClr val="ffffff"/>
                </a:solidFill>
                <a:latin typeface="Lucida Sans"/>
              </a:rPr>
              <a:t>:</a:t>
            </a:r>
            <a:r>
              <a:rPr b="0" lang="fr-FR" sz="1550" spc="188" strike="noStrike">
                <a:solidFill>
                  <a:srgbClr val="ffffff"/>
                </a:solidFill>
                <a:latin typeface="Times New Roman"/>
              </a:rPr>
              <a:t> </a:t>
            </a:r>
            <a:r>
              <a:rPr b="0" lang="fr-FR" sz="1550" spc="-1" strike="noStrike">
                <a:solidFill>
                  <a:srgbClr val="ffffff"/>
                </a:solidFill>
                <a:latin typeface="Lucida Sans"/>
              </a:rPr>
              <a:t>450</a:t>
            </a:r>
            <a:r>
              <a:rPr b="0" lang="fr-FR" sz="1550" spc="194" strike="noStrike">
                <a:solidFill>
                  <a:srgbClr val="ffffff"/>
                </a:solidFill>
                <a:latin typeface="Times New Roman"/>
              </a:rPr>
              <a:t> </a:t>
            </a:r>
            <a:r>
              <a:rPr b="0" lang="fr-FR" sz="1550" spc="-1" strike="noStrike">
                <a:solidFill>
                  <a:srgbClr val="ffffff"/>
                </a:solidFill>
                <a:latin typeface="Lucida Sans"/>
              </a:rPr>
              <a:t>à</a:t>
            </a:r>
            <a:r>
              <a:rPr b="0" lang="fr-FR" sz="1550" spc="180" strike="noStrike">
                <a:solidFill>
                  <a:srgbClr val="ffffff"/>
                </a:solidFill>
                <a:latin typeface="Times New Roman"/>
              </a:rPr>
              <a:t> </a:t>
            </a:r>
            <a:r>
              <a:rPr b="0" lang="fr-FR" sz="1550" spc="-1" strike="noStrike">
                <a:solidFill>
                  <a:srgbClr val="ffffff"/>
                </a:solidFill>
                <a:latin typeface="Lucida Sans"/>
              </a:rPr>
              <a:t>520</a:t>
            </a:r>
            <a:r>
              <a:rPr b="0" lang="fr-FR" sz="1550" spc="188" strike="noStrike">
                <a:solidFill>
                  <a:srgbClr val="ffffff"/>
                </a:solidFill>
                <a:latin typeface="Times New Roman"/>
              </a:rPr>
              <a:t> </a:t>
            </a:r>
            <a:r>
              <a:rPr b="0" lang="fr-FR" sz="1550" spc="66" strike="noStrike">
                <a:solidFill>
                  <a:srgbClr val="ffffff"/>
                </a:solidFill>
                <a:latin typeface="Lucida Sans"/>
              </a:rPr>
              <a:t>€</a:t>
            </a:r>
            <a:endParaRPr b="0" lang="fr-FR" sz="1550" spc="-1" strike="noStrike">
              <a:latin typeface="Arial"/>
            </a:endParaRPr>
          </a:p>
        </p:txBody>
      </p:sp>
      <p:sp>
        <p:nvSpPr>
          <p:cNvPr id="322" name="CustomShape 8"/>
          <p:cNvSpPr/>
          <p:nvPr/>
        </p:nvSpPr>
        <p:spPr>
          <a:xfrm>
            <a:off x="6219360" y="1265400"/>
            <a:ext cx="4453200" cy="370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0440" bIns="0">
            <a:spAutoFit/>
          </a:bodyPr>
          <a:p>
            <a:pPr marL="11520">
              <a:lnSpc>
                <a:spcPct val="100000"/>
              </a:lnSpc>
              <a:spcBef>
                <a:spcPts val="82"/>
              </a:spcBef>
            </a:pPr>
            <a:r>
              <a:rPr b="1" lang="fr-FR" sz="2360" spc="-1" strike="noStrike">
                <a:solidFill>
                  <a:srgbClr val="ee7b11"/>
                </a:solidFill>
                <a:latin typeface="Gill Sans MT"/>
              </a:rPr>
              <a:t>Opération</a:t>
            </a:r>
            <a:r>
              <a:rPr b="0" lang="fr-FR" sz="2360" spc="134" strike="noStrike">
                <a:solidFill>
                  <a:srgbClr val="ee7b11"/>
                </a:solidFill>
                <a:latin typeface="Times New Roman"/>
              </a:rPr>
              <a:t> </a:t>
            </a:r>
            <a:r>
              <a:rPr b="1" lang="fr-FR" sz="2360" spc="83" strike="noStrike">
                <a:solidFill>
                  <a:srgbClr val="ee7b11"/>
                </a:solidFill>
                <a:latin typeface="Gill Sans MT"/>
              </a:rPr>
              <a:t>type</a:t>
            </a:r>
            <a:r>
              <a:rPr b="0" lang="fr-FR" sz="2360" spc="97" strike="noStrike">
                <a:solidFill>
                  <a:srgbClr val="ee7b11"/>
                </a:solidFill>
                <a:latin typeface="Times New Roman"/>
              </a:rPr>
              <a:t> </a:t>
            </a:r>
            <a:r>
              <a:rPr b="1" lang="fr-FR" sz="2360" spc="66" strike="noStrike" u="sng">
                <a:solidFill>
                  <a:srgbClr val="ee7b11"/>
                </a:solidFill>
                <a:uFillTx/>
                <a:latin typeface="Gill Sans MT"/>
              </a:rPr>
              <a:t>VENTE</a:t>
            </a:r>
            <a:r>
              <a:rPr b="0" lang="fr-FR" sz="2360" spc="111" strike="noStrike" u="sng">
                <a:solidFill>
                  <a:srgbClr val="ee7b11"/>
                </a:solidFill>
                <a:uFillTx/>
                <a:latin typeface="Times New Roman"/>
              </a:rPr>
              <a:t> </a:t>
            </a:r>
            <a:r>
              <a:rPr b="1" lang="fr-FR" sz="2360" spc="-24" strike="noStrike" u="sng">
                <a:solidFill>
                  <a:srgbClr val="ee7b11"/>
                </a:solidFill>
                <a:uFillTx/>
                <a:latin typeface="Gill Sans MT"/>
              </a:rPr>
              <a:t>HLM</a:t>
            </a:r>
            <a:endParaRPr b="0" lang="fr-FR" sz="2360" spc="-1" strike="noStrike">
              <a:latin typeface="Arial"/>
            </a:endParaRPr>
          </a:p>
        </p:txBody>
      </p:sp>
      <p:sp>
        <p:nvSpPr>
          <p:cNvPr id="323" name="CustomShape 9"/>
          <p:cNvSpPr/>
          <p:nvPr/>
        </p:nvSpPr>
        <p:spPr>
          <a:xfrm>
            <a:off x="5626800" y="1998720"/>
            <a:ext cx="5137920" cy="1134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32400" bIns="0">
            <a:spAutoFit/>
          </a:bodyPr>
          <a:p>
            <a:pPr marL="11520" algn="ctr">
              <a:lnSpc>
                <a:spcPts val="1261"/>
              </a:lnSpc>
              <a:spcBef>
                <a:spcPts val="255"/>
              </a:spcBef>
            </a:pPr>
            <a:r>
              <a:rPr b="0" lang="fr-FR" sz="1180" spc="-1" strike="noStrike">
                <a:solidFill>
                  <a:srgbClr val="585f64"/>
                </a:solidFill>
                <a:latin typeface="Lucida Sans"/>
              </a:rPr>
              <a:t>L’OFS</a:t>
            </a:r>
            <a:r>
              <a:rPr b="0" lang="fr-FR" sz="1180" spc="100" strike="noStrike">
                <a:solidFill>
                  <a:srgbClr val="585f64"/>
                </a:solidFill>
                <a:latin typeface="Times New Roman"/>
              </a:rPr>
              <a:t>  </a:t>
            </a:r>
            <a:r>
              <a:rPr b="0" lang="fr-FR" sz="1180" spc="-1" strike="noStrike">
                <a:solidFill>
                  <a:srgbClr val="585f64"/>
                </a:solidFill>
                <a:latin typeface="Lucida Sans"/>
              </a:rPr>
              <a:t>acquiert</a:t>
            </a:r>
            <a:r>
              <a:rPr b="0" lang="fr-FR" sz="1180" spc="106" strike="noStrike">
                <a:solidFill>
                  <a:srgbClr val="585f64"/>
                </a:solidFill>
                <a:latin typeface="Times New Roman"/>
              </a:rPr>
              <a:t>  </a:t>
            </a:r>
            <a:r>
              <a:rPr b="0" lang="fr-FR" sz="1180" spc="-1" strike="noStrike">
                <a:solidFill>
                  <a:srgbClr val="585f64"/>
                </a:solidFill>
                <a:latin typeface="Lucida Sans"/>
              </a:rPr>
              <a:t>auprès</a:t>
            </a:r>
            <a:r>
              <a:rPr b="0" lang="fr-FR" sz="1180" spc="106" strike="noStrike">
                <a:solidFill>
                  <a:srgbClr val="585f64"/>
                </a:solidFill>
                <a:latin typeface="Times New Roman"/>
              </a:rPr>
              <a:t>  </a:t>
            </a:r>
            <a:r>
              <a:rPr b="0" lang="fr-FR" sz="1180" spc="-1" strike="noStrike">
                <a:solidFill>
                  <a:srgbClr val="585f64"/>
                </a:solidFill>
                <a:latin typeface="Lucida Sans"/>
              </a:rPr>
              <a:t>d’un</a:t>
            </a:r>
            <a:r>
              <a:rPr b="0" lang="fr-FR" sz="1180" spc="111" strike="noStrike">
                <a:solidFill>
                  <a:srgbClr val="585f64"/>
                </a:solidFill>
                <a:latin typeface="Times New Roman"/>
              </a:rPr>
              <a:t>  </a:t>
            </a:r>
            <a:r>
              <a:rPr b="0" lang="fr-FR" sz="1180" spc="-1" strike="noStrike">
                <a:solidFill>
                  <a:srgbClr val="585f64"/>
                </a:solidFill>
                <a:latin typeface="Lucida Sans"/>
              </a:rPr>
              <a:t>bailleur</a:t>
            </a:r>
            <a:r>
              <a:rPr b="0" lang="fr-FR" sz="1180" spc="97" strike="noStrike">
                <a:solidFill>
                  <a:srgbClr val="585f64"/>
                </a:solidFill>
                <a:latin typeface="Times New Roman"/>
              </a:rPr>
              <a:t>  </a:t>
            </a:r>
            <a:r>
              <a:rPr b="0" lang="fr-FR" sz="1180" spc="-1" strike="noStrike">
                <a:solidFill>
                  <a:srgbClr val="585f64"/>
                </a:solidFill>
                <a:latin typeface="Lucida Sans"/>
              </a:rPr>
              <a:t>social</a:t>
            </a:r>
            <a:r>
              <a:rPr b="0" lang="fr-FR" sz="1180" spc="111" strike="noStrike">
                <a:solidFill>
                  <a:srgbClr val="585f64"/>
                </a:solidFill>
                <a:latin typeface="Times New Roman"/>
              </a:rPr>
              <a:t>  </a:t>
            </a:r>
            <a:r>
              <a:rPr b="0" lang="fr-FR" sz="1180" spc="-1" strike="noStrike">
                <a:solidFill>
                  <a:srgbClr val="585f64"/>
                </a:solidFill>
                <a:latin typeface="Lucida Sans"/>
              </a:rPr>
              <a:t>(membre</a:t>
            </a:r>
            <a:r>
              <a:rPr b="0" lang="fr-FR" sz="1180" spc="100" strike="noStrike">
                <a:solidFill>
                  <a:srgbClr val="585f64"/>
                </a:solidFill>
                <a:latin typeface="Times New Roman"/>
              </a:rPr>
              <a:t>  </a:t>
            </a:r>
            <a:r>
              <a:rPr b="0" lang="fr-FR" sz="1180" spc="-1" strike="noStrike">
                <a:solidFill>
                  <a:srgbClr val="585f64"/>
                </a:solidFill>
                <a:latin typeface="Lucida Sans"/>
              </a:rPr>
              <a:t>de</a:t>
            </a:r>
            <a:r>
              <a:rPr b="0" lang="fr-FR" sz="1180" spc="111" strike="noStrike">
                <a:solidFill>
                  <a:srgbClr val="585f64"/>
                </a:solidFill>
                <a:latin typeface="Times New Roman"/>
              </a:rPr>
              <a:t>  </a:t>
            </a:r>
            <a:r>
              <a:rPr b="0" lang="fr-FR" sz="1180" spc="-1" strike="noStrike">
                <a:solidFill>
                  <a:srgbClr val="585f64"/>
                </a:solidFill>
                <a:latin typeface="Lucida Sans"/>
              </a:rPr>
              <a:t>l’OFS)</a:t>
            </a:r>
            <a:r>
              <a:rPr b="0" lang="fr-FR" sz="1180" spc="106" strike="noStrike">
                <a:solidFill>
                  <a:srgbClr val="585f64"/>
                </a:solidFill>
                <a:latin typeface="Times New Roman"/>
              </a:rPr>
              <a:t>  </a:t>
            </a:r>
            <a:r>
              <a:rPr b="0" lang="fr-FR" sz="1180" spc="-24" strike="noStrike">
                <a:solidFill>
                  <a:srgbClr val="585f64"/>
                </a:solidFill>
                <a:latin typeface="Lucida Sans"/>
              </a:rPr>
              <a:t>le</a:t>
            </a:r>
            <a:r>
              <a:rPr b="0" lang="fr-FR" sz="1180" spc="-24" strike="noStrike">
                <a:solidFill>
                  <a:srgbClr val="585f64"/>
                </a:solidFill>
                <a:latin typeface="Times New Roman"/>
              </a:rPr>
              <a:t> </a:t>
            </a:r>
            <a:r>
              <a:rPr b="0" lang="fr-FR" sz="1180" spc="-1" strike="noStrike">
                <a:solidFill>
                  <a:srgbClr val="585f64"/>
                </a:solidFill>
                <a:latin typeface="Lucida Sans"/>
              </a:rPr>
              <a:t>foncier</a:t>
            </a:r>
            <a:r>
              <a:rPr b="0" lang="fr-FR" sz="1180" spc="120" strike="noStrike">
                <a:solidFill>
                  <a:srgbClr val="585f64"/>
                </a:solidFill>
                <a:latin typeface="Times New Roman"/>
              </a:rPr>
              <a:t> </a:t>
            </a:r>
            <a:r>
              <a:rPr b="0" lang="fr-FR" sz="1180" spc="-1" strike="noStrike">
                <a:solidFill>
                  <a:srgbClr val="585f64"/>
                </a:solidFill>
                <a:latin typeface="Lucida Sans"/>
              </a:rPr>
              <a:t>des</a:t>
            </a:r>
            <a:r>
              <a:rPr b="0" lang="fr-FR" sz="1180" spc="134" strike="noStrike">
                <a:solidFill>
                  <a:srgbClr val="585f64"/>
                </a:solidFill>
                <a:latin typeface="Times New Roman"/>
              </a:rPr>
              <a:t> </a:t>
            </a:r>
            <a:r>
              <a:rPr b="0" lang="fr-FR" sz="1180" spc="-1" strike="noStrike">
                <a:solidFill>
                  <a:srgbClr val="585f64"/>
                </a:solidFill>
                <a:latin typeface="Lucida Sans"/>
              </a:rPr>
              <a:t>logements</a:t>
            </a:r>
            <a:r>
              <a:rPr b="0" lang="fr-FR" sz="1180" spc="120" strike="noStrike">
                <a:solidFill>
                  <a:srgbClr val="585f64"/>
                </a:solidFill>
                <a:latin typeface="Times New Roman"/>
              </a:rPr>
              <a:t> </a:t>
            </a:r>
            <a:r>
              <a:rPr b="0" lang="fr-FR" sz="1180" spc="-1" strike="noStrike">
                <a:solidFill>
                  <a:srgbClr val="585f64"/>
                </a:solidFill>
                <a:latin typeface="Lucida Sans"/>
              </a:rPr>
              <a:t>dans</a:t>
            </a:r>
            <a:r>
              <a:rPr b="0" lang="fr-FR" sz="1180" spc="120" strike="noStrike">
                <a:solidFill>
                  <a:srgbClr val="585f64"/>
                </a:solidFill>
                <a:latin typeface="Times New Roman"/>
              </a:rPr>
              <a:t> </a:t>
            </a:r>
            <a:r>
              <a:rPr b="0" lang="fr-FR" sz="1180" spc="-1" strike="noStrike">
                <a:solidFill>
                  <a:srgbClr val="585f64"/>
                </a:solidFill>
                <a:latin typeface="Lucida Sans"/>
              </a:rPr>
              <a:t>le</a:t>
            </a:r>
            <a:r>
              <a:rPr b="0" lang="fr-FR" sz="1180" spc="134" strike="noStrike">
                <a:solidFill>
                  <a:srgbClr val="585f64"/>
                </a:solidFill>
                <a:latin typeface="Times New Roman"/>
              </a:rPr>
              <a:t> </a:t>
            </a:r>
            <a:r>
              <a:rPr b="0" lang="fr-FR" sz="1180" spc="-1" strike="noStrike">
                <a:solidFill>
                  <a:srgbClr val="585f64"/>
                </a:solidFill>
                <a:latin typeface="Lucida Sans"/>
              </a:rPr>
              <a:t>cadre</a:t>
            </a:r>
            <a:r>
              <a:rPr b="0" lang="fr-FR" sz="1180" spc="126" strike="noStrike">
                <a:solidFill>
                  <a:srgbClr val="585f64"/>
                </a:solidFill>
                <a:latin typeface="Times New Roman"/>
              </a:rPr>
              <a:t> </a:t>
            </a:r>
            <a:r>
              <a:rPr b="0" lang="fr-FR" sz="1180" spc="-1" strike="noStrike">
                <a:solidFill>
                  <a:srgbClr val="585f64"/>
                </a:solidFill>
                <a:latin typeface="Lucida Sans"/>
              </a:rPr>
              <a:t>de</a:t>
            </a:r>
            <a:r>
              <a:rPr b="0" lang="fr-FR" sz="1180" spc="134" strike="noStrike">
                <a:solidFill>
                  <a:srgbClr val="585f64"/>
                </a:solidFill>
                <a:latin typeface="Times New Roman"/>
              </a:rPr>
              <a:t> </a:t>
            </a:r>
            <a:r>
              <a:rPr b="0" lang="fr-FR" sz="1180" spc="-1" strike="noStrike">
                <a:solidFill>
                  <a:srgbClr val="585f64"/>
                </a:solidFill>
                <a:latin typeface="Lucida Sans"/>
              </a:rPr>
              <a:t>la</a:t>
            </a:r>
            <a:r>
              <a:rPr b="0" lang="fr-FR" sz="1180" spc="120" strike="noStrike">
                <a:solidFill>
                  <a:srgbClr val="585f64"/>
                </a:solidFill>
                <a:latin typeface="Times New Roman"/>
              </a:rPr>
              <a:t> </a:t>
            </a:r>
            <a:r>
              <a:rPr b="0" lang="fr-FR" sz="1180" spc="-1" strike="noStrike">
                <a:solidFill>
                  <a:srgbClr val="585f64"/>
                </a:solidFill>
                <a:latin typeface="Lucida Sans"/>
              </a:rPr>
              <a:t>vente</a:t>
            </a:r>
            <a:r>
              <a:rPr b="0" lang="fr-FR" sz="1180" spc="134" strike="noStrike">
                <a:solidFill>
                  <a:srgbClr val="585f64"/>
                </a:solidFill>
                <a:latin typeface="Times New Roman"/>
              </a:rPr>
              <a:t> </a:t>
            </a:r>
            <a:r>
              <a:rPr b="0" lang="fr-FR" sz="1180" spc="-1" strike="noStrike">
                <a:solidFill>
                  <a:srgbClr val="585f64"/>
                </a:solidFill>
                <a:latin typeface="Lucida Sans"/>
              </a:rPr>
              <a:t>de</a:t>
            </a:r>
            <a:r>
              <a:rPr b="0" lang="fr-FR" sz="1180" spc="140" strike="noStrike">
                <a:solidFill>
                  <a:srgbClr val="585f64"/>
                </a:solidFill>
                <a:latin typeface="Times New Roman"/>
              </a:rPr>
              <a:t> </a:t>
            </a:r>
            <a:r>
              <a:rPr b="0" lang="fr-FR" sz="1180" spc="-1" strike="noStrike">
                <a:solidFill>
                  <a:srgbClr val="585f64"/>
                </a:solidFill>
                <a:latin typeface="Lucida Sans"/>
              </a:rPr>
              <a:t>logement</a:t>
            </a:r>
            <a:r>
              <a:rPr b="0" lang="fr-FR" sz="1180" spc="100" strike="noStrike">
                <a:solidFill>
                  <a:srgbClr val="585f64"/>
                </a:solidFill>
                <a:latin typeface="Times New Roman"/>
              </a:rPr>
              <a:t> </a:t>
            </a:r>
            <a:r>
              <a:rPr b="0" lang="fr-FR" sz="1180" spc="-24" strike="noStrike">
                <a:solidFill>
                  <a:srgbClr val="585f64"/>
                </a:solidFill>
                <a:latin typeface="Lucida Sans"/>
              </a:rPr>
              <a:t>HLM</a:t>
            </a:r>
            <a:endParaRPr b="0" lang="fr-FR" sz="1180" spc="-1" strike="noStrike">
              <a:latin typeface="Arial"/>
            </a:endParaRPr>
          </a:p>
          <a:p>
            <a:pPr marL="11520" algn="ctr">
              <a:lnSpc>
                <a:spcPts val="1270"/>
              </a:lnSpc>
              <a:spcBef>
                <a:spcPts val="1185"/>
              </a:spcBef>
            </a:pPr>
            <a:r>
              <a:rPr b="0" lang="fr-FR" sz="1180" spc="-1" strike="noStrike">
                <a:solidFill>
                  <a:srgbClr val="585f64"/>
                </a:solidFill>
                <a:latin typeface="Lucida Sans"/>
              </a:rPr>
              <a:t>Dans</a:t>
            </a:r>
            <a:r>
              <a:rPr b="0" lang="fr-FR" sz="1180" spc="239" strike="noStrike">
                <a:solidFill>
                  <a:srgbClr val="585f64"/>
                </a:solidFill>
                <a:latin typeface="Times New Roman"/>
              </a:rPr>
              <a:t> </a:t>
            </a:r>
            <a:r>
              <a:rPr b="0" lang="fr-FR" sz="1180" spc="-1" strike="noStrike">
                <a:solidFill>
                  <a:srgbClr val="585f64"/>
                </a:solidFill>
                <a:latin typeface="Lucida Sans"/>
              </a:rPr>
              <a:t>ce</a:t>
            </a:r>
            <a:r>
              <a:rPr b="0" lang="fr-FR" sz="1180" spc="242" strike="noStrike">
                <a:solidFill>
                  <a:srgbClr val="585f64"/>
                </a:solidFill>
                <a:latin typeface="Times New Roman"/>
              </a:rPr>
              <a:t> </a:t>
            </a:r>
            <a:r>
              <a:rPr b="0" lang="fr-FR" sz="1180" spc="-1" strike="noStrike">
                <a:solidFill>
                  <a:srgbClr val="585f64"/>
                </a:solidFill>
                <a:latin typeface="Lucida Sans"/>
              </a:rPr>
              <a:t>modèle,</a:t>
            </a:r>
            <a:r>
              <a:rPr b="0" lang="fr-FR" sz="1180" spc="239" strike="noStrike">
                <a:solidFill>
                  <a:srgbClr val="585f64"/>
                </a:solidFill>
                <a:latin typeface="Times New Roman"/>
              </a:rPr>
              <a:t> </a:t>
            </a:r>
            <a:r>
              <a:rPr b="0" lang="fr-FR" sz="1180" spc="-1" strike="noStrike">
                <a:solidFill>
                  <a:srgbClr val="585f64"/>
                </a:solidFill>
                <a:latin typeface="Lucida Sans"/>
              </a:rPr>
              <a:t>la</a:t>
            </a:r>
            <a:r>
              <a:rPr b="0" lang="fr-FR" sz="1180" spc="239" strike="noStrike">
                <a:solidFill>
                  <a:srgbClr val="585f64"/>
                </a:solidFill>
                <a:latin typeface="Times New Roman"/>
              </a:rPr>
              <a:t> </a:t>
            </a:r>
            <a:r>
              <a:rPr b="0" lang="fr-FR" sz="1180" spc="-1" strike="noStrike">
                <a:solidFill>
                  <a:srgbClr val="585f64"/>
                </a:solidFill>
                <a:latin typeface="Lucida Sans"/>
              </a:rPr>
              <a:t>charge</a:t>
            </a:r>
            <a:r>
              <a:rPr b="0" lang="fr-FR" sz="1180" spc="239" strike="noStrike">
                <a:solidFill>
                  <a:srgbClr val="585f64"/>
                </a:solidFill>
                <a:latin typeface="Times New Roman"/>
              </a:rPr>
              <a:t> </a:t>
            </a:r>
            <a:r>
              <a:rPr b="0" lang="fr-FR" sz="1180" spc="-1" strike="noStrike">
                <a:solidFill>
                  <a:srgbClr val="585f64"/>
                </a:solidFill>
                <a:latin typeface="Lucida Sans"/>
              </a:rPr>
              <a:t>foncière</a:t>
            </a:r>
            <a:r>
              <a:rPr b="0" lang="fr-FR" sz="1180" spc="242" strike="noStrike">
                <a:solidFill>
                  <a:srgbClr val="585f64"/>
                </a:solidFill>
                <a:latin typeface="Times New Roman"/>
              </a:rPr>
              <a:t> </a:t>
            </a:r>
            <a:r>
              <a:rPr b="0" lang="fr-FR" sz="1180" spc="-1" strike="noStrike">
                <a:solidFill>
                  <a:srgbClr val="585f64"/>
                </a:solidFill>
                <a:latin typeface="Lucida Sans"/>
              </a:rPr>
              <a:t>/m²</a:t>
            </a:r>
            <a:r>
              <a:rPr b="0" lang="fr-FR" sz="1180" spc="239" strike="noStrike">
                <a:solidFill>
                  <a:srgbClr val="585f64"/>
                </a:solidFill>
                <a:latin typeface="Times New Roman"/>
              </a:rPr>
              <a:t> </a:t>
            </a:r>
            <a:r>
              <a:rPr b="0" lang="fr-FR" sz="1180" spc="-1" strike="noStrike">
                <a:solidFill>
                  <a:srgbClr val="585f64"/>
                </a:solidFill>
                <a:latin typeface="Lucida Sans"/>
              </a:rPr>
              <a:t>est</a:t>
            </a:r>
            <a:r>
              <a:rPr b="0" lang="fr-FR" sz="1180" spc="233" strike="noStrike">
                <a:solidFill>
                  <a:srgbClr val="585f64"/>
                </a:solidFill>
                <a:latin typeface="Times New Roman"/>
              </a:rPr>
              <a:t> </a:t>
            </a:r>
            <a:r>
              <a:rPr b="0" lang="fr-FR" sz="1180" spc="-1" strike="noStrike">
                <a:solidFill>
                  <a:srgbClr val="585f64"/>
                </a:solidFill>
                <a:latin typeface="Lucida Sans"/>
              </a:rPr>
              <a:t>modérée</a:t>
            </a:r>
            <a:r>
              <a:rPr b="0" lang="fr-FR" sz="1180" spc="242" strike="noStrike">
                <a:solidFill>
                  <a:srgbClr val="585f64"/>
                </a:solidFill>
                <a:latin typeface="Times New Roman"/>
              </a:rPr>
              <a:t> </a:t>
            </a:r>
            <a:r>
              <a:rPr b="0" lang="fr-FR" sz="1180" spc="-1" strike="noStrike">
                <a:solidFill>
                  <a:srgbClr val="585f64"/>
                </a:solidFill>
                <a:latin typeface="Lucida Sans"/>
              </a:rPr>
              <a:t>(encadrée</a:t>
            </a:r>
            <a:r>
              <a:rPr b="0" lang="fr-FR" sz="1180" spc="239" strike="noStrike">
                <a:solidFill>
                  <a:srgbClr val="585f64"/>
                </a:solidFill>
                <a:latin typeface="Times New Roman"/>
              </a:rPr>
              <a:t> </a:t>
            </a:r>
            <a:r>
              <a:rPr b="0" lang="fr-FR" sz="1180" spc="-24" strike="noStrike">
                <a:solidFill>
                  <a:srgbClr val="585f64"/>
                </a:solidFill>
                <a:latin typeface="Lucida Sans"/>
              </a:rPr>
              <a:t>par</a:t>
            </a:r>
            <a:r>
              <a:rPr b="0" lang="fr-FR" sz="1180" spc="-24" strike="noStrike">
                <a:solidFill>
                  <a:srgbClr val="585f64"/>
                </a:solidFill>
                <a:latin typeface="Times New Roman"/>
              </a:rPr>
              <a:t> </a:t>
            </a:r>
            <a:r>
              <a:rPr b="0" lang="fr-FR" sz="1180" spc="-1" strike="noStrike">
                <a:solidFill>
                  <a:srgbClr val="585f64"/>
                </a:solidFill>
                <a:latin typeface="Lucida Sans"/>
              </a:rPr>
              <a:t>la</a:t>
            </a:r>
            <a:r>
              <a:rPr b="0" lang="fr-FR" sz="1180" spc="126" strike="noStrike">
                <a:solidFill>
                  <a:srgbClr val="585f64"/>
                </a:solidFill>
                <a:latin typeface="Times New Roman"/>
              </a:rPr>
              <a:t> </a:t>
            </a:r>
            <a:r>
              <a:rPr b="0" lang="fr-FR" sz="1180" spc="-1" strike="noStrike">
                <a:solidFill>
                  <a:srgbClr val="585f64"/>
                </a:solidFill>
                <a:latin typeface="Lucida Sans"/>
              </a:rPr>
              <a:t>loi</a:t>
            </a:r>
            <a:r>
              <a:rPr b="0" lang="fr-FR" sz="1180" spc="126" strike="noStrike">
                <a:solidFill>
                  <a:srgbClr val="585f64"/>
                </a:solidFill>
                <a:latin typeface="Times New Roman"/>
              </a:rPr>
              <a:t> </a:t>
            </a:r>
            <a:r>
              <a:rPr b="0" lang="fr-FR" sz="1180" spc="-1" strike="noStrike">
                <a:solidFill>
                  <a:srgbClr val="585f64"/>
                </a:solidFill>
                <a:latin typeface="Lucida Sans"/>
              </a:rPr>
              <a:t>avec</a:t>
            </a:r>
            <a:r>
              <a:rPr b="0" lang="fr-FR" sz="1180" spc="134" strike="noStrike">
                <a:solidFill>
                  <a:srgbClr val="585f64"/>
                </a:solidFill>
                <a:latin typeface="Times New Roman"/>
              </a:rPr>
              <a:t> </a:t>
            </a:r>
            <a:r>
              <a:rPr b="0" lang="fr-FR" sz="1180" spc="-9" strike="noStrike">
                <a:solidFill>
                  <a:srgbClr val="585f64"/>
                </a:solidFill>
                <a:latin typeface="Lucida Sans"/>
              </a:rPr>
              <a:t>décote)</a:t>
            </a:r>
            <a:endParaRPr b="0" lang="fr-FR" sz="1180" spc="-1" strike="noStrike">
              <a:latin typeface="Arial"/>
            </a:endParaRPr>
          </a:p>
          <a:p>
            <a:pPr marL="11520" algn="ctr">
              <a:lnSpc>
                <a:spcPct val="100000"/>
              </a:lnSpc>
              <a:spcBef>
                <a:spcPts val="1012"/>
              </a:spcBef>
            </a:pPr>
            <a:r>
              <a:rPr b="0" lang="fr-FR" sz="1180" spc="-1" strike="noStrike">
                <a:solidFill>
                  <a:srgbClr val="585f64"/>
                </a:solidFill>
                <a:latin typeface="Lucida Sans"/>
              </a:rPr>
              <a:t>L’OFS</a:t>
            </a:r>
            <a:r>
              <a:rPr b="0" lang="fr-FR" sz="1180" spc="131" strike="noStrike">
                <a:solidFill>
                  <a:srgbClr val="585f64"/>
                </a:solidFill>
                <a:latin typeface="Times New Roman"/>
              </a:rPr>
              <a:t> </a:t>
            </a:r>
            <a:r>
              <a:rPr b="0" lang="fr-FR" sz="1180" spc="-1" strike="noStrike">
                <a:solidFill>
                  <a:srgbClr val="585f64"/>
                </a:solidFill>
                <a:latin typeface="Lucida Sans"/>
              </a:rPr>
              <a:t>loue</a:t>
            </a:r>
            <a:r>
              <a:rPr b="0" lang="fr-FR" sz="1180" spc="143" strike="noStrike">
                <a:solidFill>
                  <a:srgbClr val="585f64"/>
                </a:solidFill>
                <a:latin typeface="Times New Roman"/>
              </a:rPr>
              <a:t> </a:t>
            </a:r>
            <a:r>
              <a:rPr b="0" lang="fr-FR" sz="1180" spc="-1" strike="noStrike">
                <a:solidFill>
                  <a:srgbClr val="585f64"/>
                </a:solidFill>
                <a:latin typeface="Lucida Sans"/>
              </a:rPr>
              <a:t>le</a:t>
            </a:r>
            <a:r>
              <a:rPr b="0" lang="fr-FR" sz="1180" spc="151" strike="noStrike">
                <a:solidFill>
                  <a:srgbClr val="585f64"/>
                </a:solidFill>
                <a:latin typeface="Times New Roman"/>
              </a:rPr>
              <a:t> </a:t>
            </a:r>
            <a:r>
              <a:rPr b="0" lang="fr-FR" sz="1180" spc="-1" strike="noStrike">
                <a:solidFill>
                  <a:srgbClr val="585f64"/>
                </a:solidFill>
                <a:latin typeface="Lucida Sans"/>
              </a:rPr>
              <a:t>foncier</a:t>
            </a:r>
            <a:r>
              <a:rPr b="0" lang="fr-FR" sz="1180" spc="134" strike="noStrike">
                <a:solidFill>
                  <a:srgbClr val="585f64"/>
                </a:solidFill>
                <a:latin typeface="Times New Roman"/>
              </a:rPr>
              <a:t> </a:t>
            </a:r>
            <a:r>
              <a:rPr b="0" lang="fr-FR" sz="1180" spc="52" strike="noStrike">
                <a:solidFill>
                  <a:srgbClr val="585f64"/>
                </a:solidFill>
                <a:latin typeface="Lucida Sans"/>
              </a:rPr>
              <a:t>(BRS)</a:t>
            </a:r>
            <a:r>
              <a:rPr b="0" lang="fr-FR" sz="1180" spc="165" strike="noStrike">
                <a:solidFill>
                  <a:srgbClr val="585f64"/>
                </a:solidFill>
                <a:latin typeface="Times New Roman"/>
              </a:rPr>
              <a:t> </a:t>
            </a:r>
            <a:r>
              <a:rPr b="0" lang="fr-FR" sz="1180" spc="-1" strike="noStrike">
                <a:solidFill>
                  <a:srgbClr val="585f64"/>
                </a:solidFill>
                <a:latin typeface="Lucida Sans"/>
              </a:rPr>
              <a:t>à</a:t>
            </a:r>
            <a:r>
              <a:rPr b="0" lang="fr-FR" sz="1180" spc="143" strike="noStrike">
                <a:solidFill>
                  <a:srgbClr val="585f64"/>
                </a:solidFill>
                <a:latin typeface="Times New Roman"/>
              </a:rPr>
              <a:t> </a:t>
            </a:r>
            <a:r>
              <a:rPr b="0" lang="fr-FR" sz="1180" spc="-9" strike="noStrike">
                <a:solidFill>
                  <a:srgbClr val="585f64"/>
                </a:solidFill>
                <a:latin typeface="Lucida Sans"/>
              </a:rPr>
              <a:t>l’accédant</a:t>
            </a:r>
            <a:endParaRPr b="0" lang="fr-FR" sz="1180" spc="-1" strike="noStrike">
              <a:latin typeface="Arial"/>
            </a:endParaRPr>
          </a:p>
        </p:txBody>
      </p:sp>
      <p:graphicFrame>
        <p:nvGraphicFramePr>
          <p:cNvPr id="324" name="Table 10"/>
          <p:cNvGraphicFramePr/>
          <p:nvPr/>
        </p:nvGraphicFramePr>
        <p:xfrm>
          <a:off x="1362960" y="881640"/>
          <a:ext cx="3572280" cy="5052600"/>
        </p:xfrm>
        <a:graphic>
          <a:graphicData uri="http://schemas.openxmlformats.org/drawingml/2006/table">
            <a:tbl>
              <a:tblPr/>
              <a:tblGrid>
                <a:gridCol w="2251440"/>
                <a:gridCol w="1320840"/>
              </a:tblGrid>
              <a:tr h="496080">
                <a:tc gridSpan="2">
                  <a:txBody>
                    <a:bodyPr lIns="0" rIns="0" tIns="37800" bIns="0">
                      <a:noAutofit/>
                    </a:bodyPr>
                    <a:p>
                      <a:pPr marL="98280">
                        <a:lnSpc>
                          <a:spcPct val="100000"/>
                        </a:lnSpc>
                        <a:spcBef>
                          <a:spcPts val="329"/>
                        </a:spcBef>
                      </a:pPr>
                      <a:r>
                        <a:rPr b="1" lang="fr-FR" sz="1200" spc="-1" strike="noStrike">
                          <a:solidFill>
                            <a:srgbClr val="ffffff"/>
                          </a:solidFill>
                          <a:latin typeface="Gill Sans MT"/>
                        </a:rPr>
                        <a:t>Hypothèse</a:t>
                      </a:r>
                      <a:r>
                        <a:rPr b="0" lang="fr-FR" sz="1200" spc="137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 </a:t>
                      </a:r>
                      <a:r>
                        <a:rPr b="1" lang="fr-FR" sz="1200" spc="-1" strike="noStrike">
                          <a:solidFill>
                            <a:srgbClr val="ffffff"/>
                          </a:solidFill>
                          <a:latin typeface="Gill Sans MT"/>
                        </a:rPr>
                        <a:t>retenue</a:t>
                      </a:r>
                      <a:r>
                        <a:rPr b="0" lang="fr-FR" sz="1200" spc="168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 </a:t>
                      </a:r>
                      <a:r>
                        <a:rPr b="1" lang="fr-FR" sz="1200" spc="-1" strike="noStrike">
                          <a:solidFill>
                            <a:srgbClr val="ffffff"/>
                          </a:solidFill>
                          <a:latin typeface="Gill Sans MT"/>
                        </a:rPr>
                        <a:t>pour</a:t>
                      </a:r>
                      <a:r>
                        <a:rPr b="0" lang="fr-FR" sz="1200" spc="148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 </a:t>
                      </a:r>
                      <a:r>
                        <a:rPr b="1" lang="fr-FR" sz="1200" spc="-160" strike="noStrike">
                          <a:solidFill>
                            <a:srgbClr val="ffffff"/>
                          </a:solidFill>
                          <a:latin typeface="Gill Sans MT"/>
                        </a:rPr>
                        <a:t>1</a:t>
                      </a:r>
                      <a:r>
                        <a:rPr b="0" lang="fr-FR" sz="1200" spc="128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 </a:t>
                      </a:r>
                      <a:r>
                        <a:rPr b="1" lang="fr-FR" sz="1200" spc="-1" strike="noStrike">
                          <a:solidFill>
                            <a:srgbClr val="ffffff"/>
                          </a:solidFill>
                          <a:latin typeface="Gill Sans MT"/>
                        </a:rPr>
                        <a:t>Logement</a:t>
                      </a:r>
                      <a:r>
                        <a:rPr b="0" lang="fr-FR" sz="1200" spc="154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 </a:t>
                      </a:r>
                      <a:r>
                        <a:rPr b="1" lang="fr-FR" sz="1200" spc="49" strike="noStrike">
                          <a:solidFill>
                            <a:srgbClr val="ffffff"/>
                          </a:solidFill>
                          <a:latin typeface="Gill Sans MT"/>
                        </a:rPr>
                        <a:t>type</a:t>
                      </a:r>
                      <a:r>
                        <a:rPr b="0" lang="fr-FR" sz="1200" spc="137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 </a:t>
                      </a:r>
                      <a:r>
                        <a:rPr b="1" lang="fr-FR" sz="1200" spc="-52" strike="noStrike">
                          <a:solidFill>
                            <a:srgbClr val="ffffff"/>
                          </a:solidFill>
                          <a:latin typeface="Gill Sans MT"/>
                        </a:rPr>
                        <a:t>:</a:t>
                      </a:r>
                      <a:endParaRPr b="0" lang="fr-FR" sz="1200" spc="-1" strike="noStrike">
                        <a:latin typeface="Arial"/>
                      </a:endParaRPr>
                    </a:p>
                  </a:txBody>
                  <a:tcPr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6880">
                      <a:solidFill>
                        <a:srgbClr val="ffffff"/>
                      </a:solidFill>
                    </a:lnB>
                    <a:solidFill>
                      <a:srgbClr val="0084b8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</a:tr>
              <a:tr h="456120">
                <a:tc>
                  <a:txBody>
                    <a:bodyPr lIns="0" rIns="0" tIns="42480" bIns="0">
                      <a:noAutofit/>
                    </a:bodyPr>
                    <a:p>
                      <a:pPr marL="98280">
                        <a:lnSpc>
                          <a:spcPct val="100000"/>
                        </a:lnSpc>
                        <a:spcBef>
                          <a:spcPts val="371"/>
                        </a:spcBef>
                      </a:pPr>
                      <a:r>
                        <a:rPr b="1" lang="fr-FR" sz="900" spc="32" strike="noStrike">
                          <a:solidFill>
                            <a:srgbClr val="585f64"/>
                          </a:solidFill>
                          <a:latin typeface="Gill Sans MT"/>
                        </a:rPr>
                        <a:t>Shab/logement</a:t>
                      </a:r>
                      <a:endParaRPr b="0" lang="fr-FR" sz="900" spc="-1" strike="noStrike">
                        <a:latin typeface="Arial"/>
                      </a:endParaRPr>
                    </a:p>
                  </a:txBody>
                  <a:tcPr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5688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cbd9e6"/>
                    </a:solidFill>
                  </a:tcPr>
                </a:tc>
                <a:tc>
                  <a:txBody>
                    <a:bodyPr lIns="0" rIns="0" tIns="42480" bIns="0">
                      <a:noAutofit/>
                    </a:bodyPr>
                    <a:p>
                      <a:pPr marL="99000">
                        <a:lnSpc>
                          <a:spcPct val="100000"/>
                        </a:lnSpc>
                        <a:spcBef>
                          <a:spcPts val="371"/>
                        </a:spcBef>
                      </a:pPr>
                      <a:r>
                        <a:rPr b="1" lang="fr-FR" sz="900" spc="52" strike="noStrike">
                          <a:solidFill>
                            <a:srgbClr val="585f64"/>
                          </a:solidFill>
                          <a:latin typeface="Gill Sans MT"/>
                        </a:rPr>
                        <a:t>65</a:t>
                      </a:r>
                      <a:r>
                        <a:rPr b="0" lang="fr-FR" sz="900" spc="38" strike="noStrike">
                          <a:solidFill>
                            <a:srgbClr val="585f64"/>
                          </a:solidFill>
                          <a:latin typeface="Times New Roman"/>
                        </a:rPr>
                        <a:t> </a:t>
                      </a:r>
                      <a:r>
                        <a:rPr b="1" lang="fr-FR" sz="900" spc="-26" strike="noStrike">
                          <a:solidFill>
                            <a:srgbClr val="585f64"/>
                          </a:solidFill>
                          <a:latin typeface="Gill Sans MT"/>
                        </a:rPr>
                        <a:t>m²</a:t>
                      </a:r>
                      <a:endParaRPr b="0" lang="fr-FR" sz="900" spc="-1" strike="noStrike">
                        <a:latin typeface="Arial"/>
                      </a:endParaRPr>
                    </a:p>
                  </a:txBody>
                  <a:tcPr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5688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cbd9e6"/>
                    </a:solidFill>
                  </a:tcPr>
                </a:tc>
              </a:tr>
              <a:tr h="454680">
                <a:tc>
                  <a:txBody>
                    <a:bodyPr lIns="0" rIns="0" tIns="42480" bIns="0">
                      <a:noAutofit/>
                    </a:bodyPr>
                    <a:p>
                      <a:pPr marL="98280">
                        <a:lnSpc>
                          <a:spcPct val="100000"/>
                        </a:lnSpc>
                        <a:spcBef>
                          <a:spcPts val="371"/>
                        </a:spcBef>
                      </a:pPr>
                      <a:r>
                        <a:rPr b="1" lang="fr-FR" sz="900" spc="-1" strike="noStrike">
                          <a:solidFill>
                            <a:srgbClr val="585f64"/>
                          </a:solidFill>
                          <a:latin typeface="Gill Sans MT"/>
                        </a:rPr>
                        <a:t>Charge</a:t>
                      </a:r>
                      <a:r>
                        <a:rPr b="0" lang="fr-FR" sz="900" spc="143" strike="noStrike">
                          <a:solidFill>
                            <a:srgbClr val="585f64"/>
                          </a:solidFill>
                          <a:latin typeface="Times New Roman"/>
                        </a:rPr>
                        <a:t> </a:t>
                      </a:r>
                      <a:r>
                        <a:rPr b="1" lang="fr-FR" sz="900" spc="-1" strike="noStrike">
                          <a:solidFill>
                            <a:srgbClr val="585f64"/>
                          </a:solidFill>
                          <a:latin typeface="Gill Sans MT"/>
                        </a:rPr>
                        <a:t>foncière</a:t>
                      </a:r>
                      <a:r>
                        <a:rPr b="0" lang="fr-FR" sz="900" spc="111" strike="noStrike">
                          <a:solidFill>
                            <a:srgbClr val="585f64"/>
                          </a:solidFill>
                          <a:latin typeface="Times New Roman"/>
                        </a:rPr>
                        <a:t> </a:t>
                      </a:r>
                      <a:r>
                        <a:rPr b="1" lang="fr-FR" sz="900" spc="-26" strike="noStrike">
                          <a:solidFill>
                            <a:srgbClr val="585f64"/>
                          </a:solidFill>
                          <a:latin typeface="Gill Sans MT"/>
                        </a:rPr>
                        <a:t>HT</a:t>
                      </a:r>
                      <a:r>
                        <a:rPr b="0" lang="fr-FR" sz="900" spc="128" strike="noStrike">
                          <a:solidFill>
                            <a:srgbClr val="585f64"/>
                          </a:solidFill>
                          <a:latin typeface="Times New Roman"/>
                        </a:rPr>
                        <a:t> </a:t>
                      </a:r>
                      <a:r>
                        <a:rPr b="1" lang="fr-FR" sz="900" spc="77" strike="noStrike">
                          <a:solidFill>
                            <a:srgbClr val="585f64"/>
                          </a:solidFill>
                          <a:latin typeface="Gill Sans MT"/>
                        </a:rPr>
                        <a:t>/m²</a:t>
                      </a:r>
                      <a:r>
                        <a:rPr b="0" lang="fr-FR" sz="900" spc="117" strike="noStrike">
                          <a:solidFill>
                            <a:srgbClr val="585f64"/>
                          </a:solidFill>
                          <a:latin typeface="Times New Roman"/>
                        </a:rPr>
                        <a:t> </a:t>
                      </a:r>
                      <a:r>
                        <a:rPr b="1" lang="fr-FR" sz="900" spc="38" strike="noStrike">
                          <a:solidFill>
                            <a:srgbClr val="585f64"/>
                          </a:solidFill>
                          <a:latin typeface="Gill Sans MT"/>
                        </a:rPr>
                        <a:t>shab</a:t>
                      </a:r>
                      <a:endParaRPr b="0" lang="fr-FR" sz="900" spc="-1" strike="noStrike">
                        <a:latin typeface="Arial"/>
                      </a:endParaRPr>
                    </a:p>
                  </a:txBody>
                  <a:tcPr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e7edf3"/>
                    </a:solidFill>
                  </a:tcPr>
                </a:tc>
                <a:tc>
                  <a:txBody>
                    <a:bodyPr lIns="0" rIns="0" tIns="42480" bIns="0">
                      <a:noAutofit/>
                    </a:bodyPr>
                    <a:p>
                      <a:pPr marL="99000">
                        <a:lnSpc>
                          <a:spcPct val="100000"/>
                        </a:lnSpc>
                        <a:spcBef>
                          <a:spcPts val="371"/>
                        </a:spcBef>
                      </a:pPr>
                      <a:r>
                        <a:rPr b="1" lang="fr-FR" sz="900" spc="52" strike="noStrike">
                          <a:solidFill>
                            <a:srgbClr val="585f64"/>
                          </a:solidFill>
                          <a:latin typeface="Gill Sans MT"/>
                        </a:rPr>
                        <a:t>538,46</a:t>
                      </a:r>
                      <a:r>
                        <a:rPr b="0" lang="fr-FR" sz="900" spc="69" strike="noStrike">
                          <a:solidFill>
                            <a:srgbClr val="585f64"/>
                          </a:solidFill>
                          <a:latin typeface="Times New Roman"/>
                        </a:rPr>
                        <a:t> </a:t>
                      </a:r>
                      <a:r>
                        <a:rPr b="1" lang="fr-FR" sz="900" spc="77" strike="noStrike">
                          <a:solidFill>
                            <a:srgbClr val="585f64"/>
                          </a:solidFill>
                          <a:latin typeface="Gill Sans MT"/>
                        </a:rPr>
                        <a:t>€</a:t>
                      </a:r>
                      <a:r>
                        <a:rPr b="0" lang="fr-FR" sz="900" spc="63" strike="noStrike">
                          <a:solidFill>
                            <a:srgbClr val="585f64"/>
                          </a:solidFill>
                          <a:latin typeface="Times New Roman"/>
                        </a:rPr>
                        <a:t> </a:t>
                      </a:r>
                      <a:r>
                        <a:rPr b="1" lang="fr-FR" sz="900" spc="52" strike="noStrike">
                          <a:solidFill>
                            <a:srgbClr val="585f64"/>
                          </a:solidFill>
                          <a:latin typeface="Gill Sans MT"/>
                        </a:rPr>
                        <a:t>/m²</a:t>
                      </a:r>
                      <a:endParaRPr b="0" lang="fr-FR" sz="900" spc="-1" strike="noStrike">
                        <a:latin typeface="Arial"/>
                      </a:endParaRPr>
                    </a:p>
                  </a:txBody>
                  <a:tcPr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e7edf3"/>
                    </a:solidFill>
                  </a:tcPr>
                </a:tc>
              </a:tr>
              <a:tr h="456120">
                <a:tc>
                  <a:txBody>
                    <a:bodyPr lIns="0" rIns="0" tIns="42480" bIns="0">
                      <a:noAutofit/>
                    </a:bodyPr>
                    <a:p>
                      <a:pPr marL="98280">
                        <a:lnSpc>
                          <a:spcPct val="100000"/>
                        </a:lnSpc>
                        <a:spcBef>
                          <a:spcPts val="371"/>
                        </a:spcBef>
                      </a:pPr>
                      <a:r>
                        <a:rPr b="1" lang="fr-FR" sz="900" spc="-1" strike="noStrike">
                          <a:solidFill>
                            <a:srgbClr val="585f64"/>
                          </a:solidFill>
                          <a:latin typeface="Gill Sans MT"/>
                        </a:rPr>
                        <a:t>Charge</a:t>
                      </a:r>
                      <a:r>
                        <a:rPr b="0" lang="fr-FR" sz="900" spc="267" strike="noStrike">
                          <a:solidFill>
                            <a:srgbClr val="585f64"/>
                          </a:solidFill>
                          <a:latin typeface="Times New Roman"/>
                        </a:rPr>
                        <a:t> </a:t>
                      </a:r>
                      <a:r>
                        <a:rPr b="1" lang="fr-FR" sz="900" spc="-1" strike="noStrike">
                          <a:solidFill>
                            <a:srgbClr val="585f64"/>
                          </a:solidFill>
                          <a:latin typeface="Gill Sans MT"/>
                        </a:rPr>
                        <a:t>foncière</a:t>
                      </a:r>
                      <a:r>
                        <a:rPr b="0" lang="fr-FR" sz="900" spc="228" strike="noStrike">
                          <a:solidFill>
                            <a:srgbClr val="585f64"/>
                          </a:solidFill>
                          <a:latin typeface="Times New Roman"/>
                        </a:rPr>
                        <a:t> </a:t>
                      </a:r>
                      <a:r>
                        <a:rPr b="1" lang="fr-FR" sz="900" spc="-12" strike="noStrike">
                          <a:solidFill>
                            <a:srgbClr val="585f64"/>
                          </a:solidFill>
                          <a:latin typeface="Gill Sans MT"/>
                        </a:rPr>
                        <a:t>HT/logement</a:t>
                      </a:r>
                      <a:endParaRPr b="0" lang="fr-FR" sz="900" spc="-1" strike="noStrike">
                        <a:latin typeface="Arial"/>
                      </a:endParaRPr>
                    </a:p>
                  </a:txBody>
                  <a:tcPr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cbd9e6"/>
                    </a:solidFill>
                  </a:tcPr>
                </a:tc>
                <a:tc>
                  <a:txBody>
                    <a:bodyPr lIns="0" rIns="0" tIns="42480" bIns="0">
                      <a:noAutofit/>
                    </a:bodyPr>
                    <a:p>
                      <a:pPr marL="99000">
                        <a:lnSpc>
                          <a:spcPct val="100000"/>
                        </a:lnSpc>
                        <a:spcBef>
                          <a:spcPts val="371"/>
                        </a:spcBef>
                      </a:pPr>
                      <a:r>
                        <a:rPr b="1" lang="fr-FR" sz="900" spc="-1" strike="noStrike">
                          <a:solidFill>
                            <a:srgbClr val="585f64"/>
                          </a:solidFill>
                          <a:latin typeface="Gill Sans MT"/>
                        </a:rPr>
                        <a:t>35</a:t>
                      </a:r>
                      <a:r>
                        <a:rPr b="0" lang="fr-FR" sz="900" spc="89" strike="noStrike">
                          <a:solidFill>
                            <a:srgbClr val="585f64"/>
                          </a:solidFill>
                          <a:latin typeface="Times New Roman"/>
                        </a:rPr>
                        <a:t> </a:t>
                      </a:r>
                      <a:r>
                        <a:rPr b="1" lang="fr-FR" sz="900" spc="94" strike="noStrike">
                          <a:solidFill>
                            <a:srgbClr val="585f64"/>
                          </a:solidFill>
                          <a:latin typeface="Gill Sans MT"/>
                        </a:rPr>
                        <a:t>000</a:t>
                      </a:r>
                      <a:r>
                        <a:rPr b="0" lang="fr-FR" sz="900" spc="83" strike="noStrike">
                          <a:solidFill>
                            <a:srgbClr val="585f64"/>
                          </a:solidFill>
                          <a:latin typeface="Times New Roman"/>
                        </a:rPr>
                        <a:t> </a:t>
                      </a:r>
                      <a:r>
                        <a:rPr b="1" lang="fr-FR" sz="900" spc="29" strike="noStrike">
                          <a:solidFill>
                            <a:srgbClr val="585f64"/>
                          </a:solidFill>
                          <a:latin typeface="Gill Sans MT"/>
                        </a:rPr>
                        <a:t>€</a:t>
                      </a:r>
                      <a:endParaRPr b="0" lang="fr-FR" sz="900" spc="-1" strike="noStrike">
                        <a:latin typeface="Arial"/>
                      </a:endParaRPr>
                    </a:p>
                  </a:txBody>
                  <a:tcPr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cbd9e6"/>
                    </a:solidFill>
                  </a:tcPr>
                </a:tc>
              </a:tr>
              <a:tr h="454680">
                <a:tc>
                  <a:txBody>
                    <a:bodyPr lIns="0" rIns="0" tIns="42480" bIns="0">
                      <a:noAutofit/>
                    </a:bodyPr>
                    <a:p>
                      <a:pPr marL="98280">
                        <a:lnSpc>
                          <a:spcPct val="100000"/>
                        </a:lnSpc>
                        <a:spcBef>
                          <a:spcPts val="371"/>
                        </a:spcBef>
                      </a:pPr>
                      <a:r>
                        <a:rPr b="1" lang="fr-FR" sz="900" spc="-32" strike="noStrike">
                          <a:solidFill>
                            <a:srgbClr val="585f64"/>
                          </a:solidFill>
                          <a:latin typeface="Gill Sans MT"/>
                        </a:rPr>
                        <a:t>TVA</a:t>
                      </a:r>
                      <a:r>
                        <a:rPr b="0" lang="fr-FR" sz="900" spc="49" strike="noStrike">
                          <a:solidFill>
                            <a:srgbClr val="585f64"/>
                          </a:solidFill>
                          <a:latin typeface="Times New Roman"/>
                        </a:rPr>
                        <a:t> </a:t>
                      </a:r>
                      <a:r>
                        <a:rPr b="1" lang="fr-FR" sz="900" spc="58" strike="noStrike">
                          <a:solidFill>
                            <a:srgbClr val="585f64"/>
                          </a:solidFill>
                          <a:latin typeface="Gill Sans MT"/>
                        </a:rPr>
                        <a:t>à</a:t>
                      </a:r>
                      <a:r>
                        <a:rPr b="0" lang="fr-FR" sz="900" spc="49" strike="noStrike">
                          <a:solidFill>
                            <a:srgbClr val="585f64"/>
                          </a:solidFill>
                          <a:latin typeface="Times New Roman"/>
                        </a:rPr>
                        <a:t> </a:t>
                      </a:r>
                      <a:r>
                        <a:rPr b="1" lang="fr-FR" sz="900" spc="-1" strike="noStrike">
                          <a:solidFill>
                            <a:srgbClr val="585f64"/>
                          </a:solidFill>
                          <a:latin typeface="Gill Sans MT"/>
                        </a:rPr>
                        <a:t>5,5</a:t>
                      </a:r>
                      <a:r>
                        <a:rPr b="0" lang="fr-FR" sz="900" spc="49" strike="noStrike">
                          <a:solidFill>
                            <a:srgbClr val="585f64"/>
                          </a:solidFill>
                          <a:latin typeface="Times New Roman"/>
                        </a:rPr>
                        <a:t> </a:t>
                      </a:r>
                      <a:r>
                        <a:rPr b="1" lang="fr-FR" sz="900" spc="49" strike="noStrike">
                          <a:solidFill>
                            <a:srgbClr val="585f64"/>
                          </a:solidFill>
                          <a:latin typeface="Gill Sans MT"/>
                        </a:rPr>
                        <a:t>%/logement</a:t>
                      </a:r>
                      <a:endParaRPr b="0" lang="fr-FR" sz="900" spc="-1" strike="noStrike">
                        <a:latin typeface="Arial"/>
                      </a:endParaRPr>
                    </a:p>
                  </a:txBody>
                  <a:tcPr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e7edf3"/>
                    </a:solidFill>
                  </a:tcPr>
                </a:tc>
                <a:tc>
                  <a:txBody>
                    <a:bodyPr lIns="0" rIns="0" tIns="42480" bIns="0">
                      <a:noAutofit/>
                    </a:bodyPr>
                    <a:p>
                      <a:pPr marL="99000">
                        <a:lnSpc>
                          <a:spcPct val="100000"/>
                        </a:lnSpc>
                        <a:spcBef>
                          <a:spcPts val="371"/>
                        </a:spcBef>
                      </a:pPr>
                      <a:r>
                        <a:rPr b="1" lang="fr-FR" sz="900" spc="-26" strike="noStrike">
                          <a:solidFill>
                            <a:srgbClr val="585f64"/>
                          </a:solidFill>
                          <a:latin typeface="Gill Sans MT"/>
                        </a:rPr>
                        <a:t>NA</a:t>
                      </a:r>
                      <a:endParaRPr b="0" lang="fr-FR" sz="900" spc="-1" strike="noStrike">
                        <a:latin typeface="Arial"/>
                      </a:endParaRPr>
                    </a:p>
                  </a:txBody>
                  <a:tcPr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e7edf3"/>
                    </a:solidFill>
                  </a:tcPr>
                </a:tc>
              </a:tr>
              <a:tr h="456120">
                <a:tc>
                  <a:txBody>
                    <a:bodyPr lIns="0" rIns="0" tIns="42480" bIns="0">
                      <a:noAutofit/>
                    </a:bodyPr>
                    <a:p>
                      <a:pPr marL="98280">
                        <a:lnSpc>
                          <a:spcPct val="100000"/>
                        </a:lnSpc>
                        <a:spcBef>
                          <a:spcPts val="371"/>
                        </a:spcBef>
                      </a:pPr>
                      <a:r>
                        <a:rPr b="1" lang="fr-FR" sz="900" spc="-1" strike="noStrike">
                          <a:solidFill>
                            <a:srgbClr val="585f64"/>
                          </a:solidFill>
                          <a:latin typeface="Gill Sans MT"/>
                        </a:rPr>
                        <a:t>Frais</a:t>
                      </a:r>
                      <a:r>
                        <a:rPr b="0" lang="fr-FR" sz="900" spc="188" strike="noStrike">
                          <a:solidFill>
                            <a:srgbClr val="585f64"/>
                          </a:solidFill>
                          <a:latin typeface="Times New Roman"/>
                        </a:rPr>
                        <a:t> </a:t>
                      </a:r>
                      <a:r>
                        <a:rPr b="1" lang="fr-FR" sz="900" spc="-1" strike="noStrike">
                          <a:solidFill>
                            <a:srgbClr val="585f64"/>
                          </a:solidFill>
                          <a:latin typeface="Gill Sans MT"/>
                        </a:rPr>
                        <a:t>de</a:t>
                      </a:r>
                      <a:r>
                        <a:rPr b="0" lang="fr-FR" sz="900" spc="194" strike="noStrike">
                          <a:solidFill>
                            <a:srgbClr val="585f64"/>
                          </a:solidFill>
                          <a:latin typeface="Times New Roman"/>
                        </a:rPr>
                        <a:t> </a:t>
                      </a:r>
                      <a:r>
                        <a:rPr b="1" lang="fr-FR" sz="900" spc="-1" strike="noStrike">
                          <a:solidFill>
                            <a:srgbClr val="585f64"/>
                          </a:solidFill>
                          <a:latin typeface="Gill Sans MT"/>
                        </a:rPr>
                        <a:t>notaire</a:t>
                      </a:r>
                      <a:r>
                        <a:rPr b="0" lang="fr-FR" sz="900" spc="208" strike="noStrike">
                          <a:solidFill>
                            <a:srgbClr val="585f64"/>
                          </a:solidFill>
                          <a:latin typeface="Times New Roman"/>
                        </a:rPr>
                        <a:t> </a:t>
                      </a:r>
                      <a:r>
                        <a:rPr b="1" lang="fr-FR" sz="900" spc="-1" strike="noStrike">
                          <a:solidFill>
                            <a:srgbClr val="585f64"/>
                          </a:solidFill>
                          <a:latin typeface="Gill Sans MT"/>
                        </a:rPr>
                        <a:t>et</a:t>
                      </a:r>
                      <a:r>
                        <a:rPr b="0" lang="fr-FR" sz="900" spc="194" strike="noStrike">
                          <a:solidFill>
                            <a:srgbClr val="585f64"/>
                          </a:solidFill>
                          <a:latin typeface="Times New Roman"/>
                        </a:rPr>
                        <a:t> </a:t>
                      </a:r>
                      <a:r>
                        <a:rPr b="1" lang="fr-FR" sz="900" spc="-1" strike="noStrike">
                          <a:solidFill>
                            <a:srgbClr val="585f64"/>
                          </a:solidFill>
                          <a:latin typeface="Gill Sans MT"/>
                        </a:rPr>
                        <a:t>droits</a:t>
                      </a:r>
                      <a:r>
                        <a:rPr b="0" lang="fr-FR" sz="900" spc="168" strike="noStrike">
                          <a:solidFill>
                            <a:srgbClr val="585f64"/>
                          </a:solidFill>
                          <a:latin typeface="Times New Roman"/>
                        </a:rPr>
                        <a:t> </a:t>
                      </a:r>
                      <a:r>
                        <a:rPr b="1" lang="fr-FR" sz="900" spc="-12" strike="noStrike">
                          <a:solidFill>
                            <a:srgbClr val="585f64"/>
                          </a:solidFill>
                          <a:latin typeface="Gill Sans MT"/>
                        </a:rPr>
                        <a:t>d’enregist.</a:t>
                      </a:r>
                      <a:endParaRPr b="0" lang="fr-FR" sz="900" spc="-1" strike="noStrike">
                        <a:latin typeface="Arial"/>
                      </a:endParaRPr>
                    </a:p>
                    <a:p>
                      <a:pPr marL="9828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b="1" lang="fr-FR" sz="900" spc="182" strike="noStrike">
                          <a:solidFill>
                            <a:srgbClr val="585f64"/>
                          </a:solidFill>
                          <a:latin typeface="Gill Sans MT"/>
                        </a:rPr>
                        <a:t>/</a:t>
                      </a:r>
                      <a:r>
                        <a:rPr b="0" lang="fr-FR" sz="900" spc="49" strike="noStrike">
                          <a:solidFill>
                            <a:srgbClr val="585f64"/>
                          </a:solidFill>
                          <a:latin typeface="Times New Roman"/>
                        </a:rPr>
                        <a:t> </a:t>
                      </a:r>
                      <a:r>
                        <a:rPr b="1" lang="fr-FR" sz="900" spc="-12" strike="noStrike">
                          <a:solidFill>
                            <a:srgbClr val="585f64"/>
                          </a:solidFill>
                          <a:latin typeface="Gill Sans MT"/>
                        </a:rPr>
                        <a:t>logement</a:t>
                      </a:r>
                      <a:endParaRPr b="0" lang="fr-FR" sz="900" spc="-1" strike="noStrike">
                        <a:latin typeface="Arial"/>
                      </a:endParaRPr>
                    </a:p>
                  </a:txBody>
                  <a:tcPr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cbd9e6"/>
                    </a:solidFill>
                  </a:tcPr>
                </a:tc>
                <a:tc>
                  <a:txBody>
                    <a:bodyPr lIns="0" rIns="0" tIns="42480" bIns="0">
                      <a:noAutofit/>
                    </a:bodyPr>
                    <a:p>
                      <a:pPr marL="99000">
                        <a:lnSpc>
                          <a:spcPct val="100000"/>
                        </a:lnSpc>
                        <a:spcBef>
                          <a:spcPts val="371"/>
                        </a:spcBef>
                      </a:pPr>
                      <a:r>
                        <a:rPr b="1" lang="fr-FR" sz="900" spc="49" strike="noStrike">
                          <a:solidFill>
                            <a:srgbClr val="585f64"/>
                          </a:solidFill>
                          <a:latin typeface="Gill Sans MT"/>
                        </a:rPr>
                        <a:t>2</a:t>
                      </a:r>
                      <a:r>
                        <a:rPr b="0" lang="fr-FR" sz="900" spc="43" strike="noStrike">
                          <a:solidFill>
                            <a:srgbClr val="585f64"/>
                          </a:solidFill>
                          <a:latin typeface="Times New Roman"/>
                        </a:rPr>
                        <a:t> </a:t>
                      </a:r>
                      <a:r>
                        <a:rPr b="1" lang="fr-FR" sz="900" spc="72" strike="noStrike">
                          <a:solidFill>
                            <a:srgbClr val="585f64"/>
                          </a:solidFill>
                          <a:latin typeface="Gill Sans MT"/>
                        </a:rPr>
                        <a:t>450</a:t>
                      </a:r>
                      <a:r>
                        <a:rPr b="0" lang="fr-FR" sz="900" spc="63" strike="noStrike">
                          <a:solidFill>
                            <a:srgbClr val="585f64"/>
                          </a:solidFill>
                          <a:latin typeface="Times New Roman"/>
                        </a:rPr>
                        <a:t> </a:t>
                      </a:r>
                      <a:r>
                        <a:rPr b="1" lang="fr-FR" sz="900" spc="29" strike="noStrike">
                          <a:solidFill>
                            <a:srgbClr val="585f64"/>
                          </a:solidFill>
                          <a:latin typeface="Gill Sans MT"/>
                        </a:rPr>
                        <a:t>€</a:t>
                      </a:r>
                      <a:endParaRPr b="0" lang="fr-FR" sz="900" spc="-1" strike="noStrike">
                        <a:latin typeface="Arial"/>
                      </a:endParaRPr>
                    </a:p>
                  </a:txBody>
                  <a:tcPr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cbd9e6"/>
                    </a:solidFill>
                  </a:tcPr>
                </a:tc>
              </a:tr>
              <a:tr h="456120">
                <a:tc>
                  <a:txBody>
                    <a:bodyPr lIns="0" rIns="0" tIns="39600" bIns="0">
                      <a:noAutofit/>
                    </a:bodyPr>
                    <a:p>
                      <a:pPr marL="98280">
                        <a:lnSpc>
                          <a:spcPct val="102000"/>
                        </a:lnSpc>
                        <a:spcBef>
                          <a:spcPts val="346"/>
                        </a:spcBef>
                      </a:pPr>
                      <a:r>
                        <a:rPr b="1" lang="fr-FR" sz="900" spc="-1" strike="noStrike">
                          <a:solidFill>
                            <a:srgbClr val="585f64"/>
                          </a:solidFill>
                          <a:latin typeface="Gill Sans MT"/>
                        </a:rPr>
                        <a:t>Charge</a:t>
                      </a:r>
                      <a:r>
                        <a:rPr b="0" lang="fr-FR" sz="900" spc="239" strike="noStrike">
                          <a:solidFill>
                            <a:srgbClr val="585f64"/>
                          </a:solidFill>
                          <a:latin typeface="Times New Roman"/>
                        </a:rPr>
                        <a:t> </a:t>
                      </a:r>
                      <a:r>
                        <a:rPr b="1" lang="fr-FR" sz="900" spc="-1" strike="noStrike">
                          <a:solidFill>
                            <a:srgbClr val="585f64"/>
                          </a:solidFill>
                          <a:latin typeface="Gill Sans MT"/>
                        </a:rPr>
                        <a:t>foncière</a:t>
                      </a:r>
                      <a:r>
                        <a:rPr b="0" lang="fr-FR" sz="900" spc="202" strike="noStrike">
                          <a:solidFill>
                            <a:srgbClr val="585f64"/>
                          </a:solidFill>
                          <a:latin typeface="Times New Roman"/>
                        </a:rPr>
                        <a:t> </a:t>
                      </a:r>
                      <a:r>
                        <a:rPr b="1" lang="fr-FR" sz="900" spc="-1" strike="noStrike">
                          <a:solidFill>
                            <a:srgbClr val="585f64"/>
                          </a:solidFill>
                          <a:latin typeface="Gill Sans MT"/>
                        </a:rPr>
                        <a:t>tout</a:t>
                      </a:r>
                      <a:r>
                        <a:rPr b="0" lang="fr-FR" sz="900" spc="219" strike="noStrike">
                          <a:solidFill>
                            <a:srgbClr val="585f64"/>
                          </a:solidFill>
                          <a:latin typeface="Times New Roman"/>
                        </a:rPr>
                        <a:t> </a:t>
                      </a:r>
                      <a:r>
                        <a:rPr b="1" lang="fr-FR" sz="900" spc="32" strike="noStrike">
                          <a:solidFill>
                            <a:srgbClr val="585f64"/>
                          </a:solidFill>
                          <a:latin typeface="Gill Sans MT"/>
                        </a:rPr>
                        <a:t>frais</a:t>
                      </a:r>
                      <a:r>
                        <a:rPr b="0" lang="fr-FR" sz="900" spc="32" strike="noStrike">
                          <a:solidFill>
                            <a:srgbClr val="585f64"/>
                          </a:solidFill>
                          <a:latin typeface="Times New Roman"/>
                        </a:rPr>
                        <a:t> </a:t>
                      </a:r>
                      <a:r>
                        <a:rPr b="1" lang="fr-FR" sz="900" spc="32" strike="noStrike">
                          <a:solidFill>
                            <a:srgbClr val="585f64"/>
                          </a:solidFill>
                          <a:latin typeface="Gill Sans MT"/>
                        </a:rPr>
                        <a:t>inclus/logement</a:t>
                      </a:r>
                      <a:endParaRPr b="0" lang="fr-FR" sz="900" spc="-1" strike="noStrike">
                        <a:latin typeface="Arial"/>
                      </a:endParaRPr>
                    </a:p>
                  </a:txBody>
                  <a:tcPr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e7edf3"/>
                    </a:solidFill>
                  </a:tcPr>
                </a:tc>
                <a:tc>
                  <a:txBody>
                    <a:bodyPr lIns="0" rIns="0" tIns="42480" bIns="0">
                      <a:noAutofit/>
                    </a:bodyPr>
                    <a:p>
                      <a:pPr marL="99000">
                        <a:lnSpc>
                          <a:spcPct val="100000"/>
                        </a:lnSpc>
                        <a:spcBef>
                          <a:spcPts val="371"/>
                        </a:spcBef>
                      </a:pPr>
                      <a:r>
                        <a:rPr b="1" lang="fr-FR" sz="900" spc="52" strike="noStrike">
                          <a:solidFill>
                            <a:srgbClr val="585f64"/>
                          </a:solidFill>
                          <a:latin typeface="Gill Sans MT"/>
                        </a:rPr>
                        <a:t>37</a:t>
                      </a:r>
                      <a:r>
                        <a:rPr b="0" lang="fr-FR" sz="900" spc="52" strike="noStrike">
                          <a:solidFill>
                            <a:srgbClr val="585f64"/>
                          </a:solidFill>
                          <a:latin typeface="Times New Roman"/>
                        </a:rPr>
                        <a:t> </a:t>
                      </a:r>
                      <a:r>
                        <a:rPr b="1" lang="fr-FR" sz="900" spc="72" strike="noStrike">
                          <a:solidFill>
                            <a:srgbClr val="585f64"/>
                          </a:solidFill>
                          <a:latin typeface="Gill Sans MT"/>
                        </a:rPr>
                        <a:t>450</a:t>
                      </a:r>
                      <a:r>
                        <a:rPr b="0" lang="fr-FR" sz="900" spc="49" strike="noStrike">
                          <a:solidFill>
                            <a:srgbClr val="585f64"/>
                          </a:solidFill>
                          <a:latin typeface="Times New Roman"/>
                        </a:rPr>
                        <a:t> </a:t>
                      </a:r>
                      <a:r>
                        <a:rPr b="1" lang="fr-FR" sz="900" spc="29" strike="noStrike">
                          <a:solidFill>
                            <a:srgbClr val="585f64"/>
                          </a:solidFill>
                          <a:latin typeface="Gill Sans MT"/>
                        </a:rPr>
                        <a:t>€</a:t>
                      </a:r>
                      <a:endParaRPr b="0" lang="fr-FR" sz="900" spc="-1" strike="noStrike">
                        <a:latin typeface="Arial"/>
                      </a:endParaRPr>
                    </a:p>
                  </a:txBody>
                  <a:tcPr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e7edf3"/>
                    </a:solidFill>
                  </a:tcPr>
                </a:tc>
              </a:tr>
              <a:tr h="454680">
                <a:tc>
                  <a:txBody>
                    <a:bodyPr lIns="0" rIns="0" tIns="40680" bIns="0">
                      <a:noAutofit/>
                    </a:bodyPr>
                    <a:p>
                      <a:pPr marL="98280">
                        <a:lnSpc>
                          <a:spcPct val="100000"/>
                        </a:lnSpc>
                        <a:spcBef>
                          <a:spcPts val="354"/>
                        </a:spcBef>
                      </a:pPr>
                      <a:r>
                        <a:rPr b="1" lang="fr-FR" sz="900" spc="-1" strike="noStrike">
                          <a:solidFill>
                            <a:srgbClr val="585f64"/>
                          </a:solidFill>
                          <a:latin typeface="Gill Sans MT"/>
                        </a:rPr>
                        <a:t>Redevance</a:t>
                      </a:r>
                      <a:r>
                        <a:rPr b="0" lang="fr-FR" sz="900" spc="457" strike="noStrike">
                          <a:solidFill>
                            <a:srgbClr val="585f64"/>
                          </a:solidFill>
                          <a:latin typeface="Times New Roman"/>
                        </a:rPr>
                        <a:t> </a:t>
                      </a:r>
                      <a:r>
                        <a:rPr b="1" lang="fr-FR" sz="900" spc="-12" strike="noStrike">
                          <a:solidFill>
                            <a:srgbClr val="585f64"/>
                          </a:solidFill>
                          <a:latin typeface="Gill Sans MT"/>
                        </a:rPr>
                        <a:t>Ménage</a:t>
                      </a:r>
                      <a:endParaRPr b="0" lang="fr-FR" sz="900" spc="-1" strike="noStrike">
                        <a:latin typeface="Arial"/>
                      </a:endParaRPr>
                    </a:p>
                  </a:txBody>
                  <a:tcPr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cbd9e6"/>
                    </a:solidFill>
                  </a:tcPr>
                </a:tc>
                <a:tc>
                  <a:txBody>
                    <a:bodyPr lIns="0" rIns="0" tIns="40680" bIns="0">
                      <a:noAutofit/>
                    </a:bodyPr>
                    <a:p>
                      <a:pPr marL="99000">
                        <a:lnSpc>
                          <a:spcPct val="100000"/>
                        </a:lnSpc>
                        <a:spcBef>
                          <a:spcPts val="354"/>
                        </a:spcBef>
                      </a:pPr>
                      <a:r>
                        <a:rPr b="1" lang="fr-FR" sz="900" spc="-1" strike="noStrike">
                          <a:solidFill>
                            <a:srgbClr val="585f64"/>
                          </a:solidFill>
                          <a:latin typeface="Gill Sans MT"/>
                        </a:rPr>
                        <a:t>1,25</a:t>
                      </a:r>
                      <a:r>
                        <a:rPr b="0" lang="fr-FR" sz="900" spc="58" strike="noStrike">
                          <a:solidFill>
                            <a:srgbClr val="585f64"/>
                          </a:solidFill>
                          <a:latin typeface="Times New Roman"/>
                        </a:rPr>
                        <a:t> </a:t>
                      </a:r>
                      <a:r>
                        <a:rPr b="1" lang="fr-FR" sz="900" spc="-12" strike="noStrike">
                          <a:solidFill>
                            <a:srgbClr val="585f64"/>
                          </a:solidFill>
                          <a:latin typeface="Gill Sans MT"/>
                        </a:rPr>
                        <a:t>€</a:t>
                      </a:r>
                      <a:r>
                        <a:rPr b="1" lang="fr-FR" sz="700" spc="-12" strike="noStrike">
                          <a:solidFill>
                            <a:srgbClr val="585f64"/>
                          </a:solidFill>
                          <a:latin typeface="Gill Sans MT"/>
                        </a:rPr>
                        <a:t>/m²SHab/mois</a:t>
                      </a:r>
                      <a:endParaRPr b="0" lang="fr-FR" sz="700" spc="-1" strike="noStrike">
                        <a:latin typeface="Arial"/>
                      </a:endParaRPr>
                    </a:p>
                    <a:p>
                      <a:pPr marL="99000">
                        <a:lnSpc>
                          <a:spcPct val="100000"/>
                        </a:lnSpc>
                        <a:spcBef>
                          <a:spcPts val="31"/>
                        </a:spcBef>
                      </a:pPr>
                      <a:r>
                        <a:rPr b="1" lang="fr-FR" sz="800" spc="-1" strike="noStrike">
                          <a:solidFill>
                            <a:srgbClr val="585f64"/>
                          </a:solidFill>
                          <a:latin typeface="Gill Sans MT"/>
                        </a:rPr>
                        <a:t>81</a:t>
                      </a:r>
                      <a:r>
                        <a:rPr b="0" lang="fr-FR" sz="800" spc="-1" strike="noStrike">
                          <a:solidFill>
                            <a:srgbClr val="585f64"/>
                          </a:solidFill>
                          <a:latin typeface="Times New Roman"/>
                        </a:rPr>
                        <a:t> </a:t>
                      </a:r>
                      <a:r>
                        <a:rPr b="1" lang="fr-FR" sz="600" spc="-12" strike="noStrike">
                          <a:solidFill>
                            <a:srgbClr val="585f64"/>
                          </a:solidFill>
                          <a:latin typeface="Gill Sans MT"/>
                        </a:rPr>
                        <a:t>€/logt/mois</a:t>
                      </a:r>
                      <a:endParaRPr b="0" lang="fr-FR" sz="600" spc="-1" strike="noStrike">
                        <a:latin typeface="Arial"/>
                      </a:endParaRPr>
                    </a:p>
                  </a:txBody>
                  <a:tcPr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cbd9e6"/>
                    </a:solidFill>
                  </a:tcPr>
                </a:tc>
              </a:tr>
              <a:tr h="456120">
                <a:tc>
                  <a:txBody>
                    <a:bodyPr lIns="0" rIns="0" tIns="42480" bIns="0">
                      <a:noAutofit/>
                    </a:bodyPr>
                    <a:p>
                      <a:pPr marL="98280">
                        <a:lnSpc>
                          <a:spcPct val="100000"/>
                        </a:lnSpc>
                        <a:spcBef>
                          <a:spcPts val="371"/>
                        </a:spcBef>
                      </a:pPr>
                      <a:r>
                        <a:rPr b="1" lang="fr-FR" sz="900" spc="-1" strike="noStrike">
                          <a:solidFill>
                            <a:srgbClr val="585f64"/>
                          </a:solidFill>
                          <a:latin typeface="Gill Sans MT"/>
                        </a:rPr>
                        <a:t>Droits</a:t>
                      </a:r>
                      <a:r>
                        <a:rPr b="0" lang="fr-FR" sz="900" spc="239" strike="noStrike">
                          <a:solidFill>
                            <a:srgbClr val="585f64"/>
                          </a:solidFill>
                          <a:latin typeface="Times New Roman"/>
                        </a:rPr>
                        <a:t> </a:t>
                      </a:r>
                      <a:r>
                        <a:rPr b="1" lang="fr-FR" sz="900" spc="-1" strike="noStrike">
                          <a:solidFill>
                            <a:srgbClr val="585f64"/>
                          </a:solidFill>
                          <a:latin typeface="Gill Sans MT"/>
                        </a:rPr>
                        <a:t>d’appui</a:t>
                      </a:r>
                      <a:r>
                        <a:rPr b="0" lang="fr-FR" sz="900" spc="233" strike="noStrike">
                          <a:solidFill>
                            <a:srgbClr val="585f64"/>
                          </a:solidFill>
                          <a:latin typeface="Times New Roman"/>
                        </a:rPr>
                        <a:t> </a:t>
                      </a:r>
                      <a:r>
                        <a:rPr b="1" lang="fr-FR" sz="900" spc="-12" strike="noStrike">
                          <a:solidFill>
                            <a:srgbClr val="585f64"/>
                          </a:solidFill>
                          <a:latin typeface="Gill Sans MT"/>
                        </a:rPr>
                        <a:t>Opérateur/an</a:t>
                      </a:r>
                      <a:endParaRPr b="0" lang="fr-FR" sz="900" spc="-1" strike="noStrike">
                        <a:latin typeface="Arial"/>
                      </a:endParaRPr>
                    </a:p>
                  </a:txBody>
                  <a:tcPr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e7edf3"/>
                    </a:solidFill>
                  </a:tcPr>
                </a:tc>
                <a:tc>
                  <a:txBody>
                    <a:bodyPr lIns="0" rIns="0" tIns="43200" bIns="0">
                      <a:noAutofit/>
                    </a:bodyPr>
                    <a:p>
                      <a:pPr marL="99000">
                        <a:lnSpc>
                          <a:spcPct val="100000"/>
                        </a:lnSpc>
                        <a:spcBef>
                          <a:spcPts val="374"/>
                        </a:spcBef>
                      </a:pPr>
                      <a:r>
                        <a:rPr b="1" lang="fr-FR" sz="1000" spc="111" strike="noStrike">
                          <a:solidFill>
                            <a:srgbClr val="585f64"/>
                          </a:solidFill>
                          <a:latin typeface="Gill Sans MT"/>
                        </a:rPr>
                        <a:t>0</a:t>
                      </a:r>
                      <a:r>
                        <a:rPr b="0" lang="fr-FR" sz="1000" spc="49" strike="noStrike">
                          <a:solidFill>
                            <a:srgbClr val="585f64"/>
                          </a:solidFill>
                          <a:latin typeface="Times New Roman"/>
                        </a:rPr>
                        <a:t> </a:t>
                      </a:r>
                      <a:r>
                        <a:rPr b="1" lang="fr-FR" sz="1000" spc="83" strike="noStrike">
                          <a:solidFill>
                            <a:srgbClr val="585f64"/>
                          </a:solidFill>
                          <a:latin typeface="Gill Sans MT"/>
                        </a:rPr>
                        <a:t>€*</a:t>
                      </a:r>
                      <a:endParaRPr b="0" lang="fr-FR" sz="1000" spc="-1" strike="noStrike">
                        <a:latin typeface="Arial"/>
                      </a:endParaRPr>
                    </a:p>
                  </a:txBody>
                  <a:tcPr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e7edf3"/>
                    </a:solidFill>
                  </a:tcPr>
                </a:tc>
              </a:tr>
              <a:tr h="454680">
                <a:tc>
                  <a:txBody>
                    <a:bodyPr lIns="0" rIns="0" tIns="40680" bIns="0">
                      <a:noAutofit/>
                    </a:bodyPr>
                    <a:p>
                      <a:pPr marL="98280">
                        <a:lnSpc>
                          <a:spcPct val="100000"/>
                        </a:lnSpc>
                        <a:spcBef>
                          <a:spcPts val="354"/>
                        </a:spcBef>
                      </a:pPr>
                      <a:r>
                        <a:rPr b="1" lang="fr-FR" sz="900" spc="-1" strike="noStrike">
                          <a:solidFill>
                            <a:srgbClr val="585f64"/>
                          </a:solidFill>
                          <a:latin typeface="Gill Sans MT"/>
                        </a:rPr>
                        <a:t>Fonds</a:t>
                      </a:r>
                      <a:r>
                        <a:rPr b="0" lang="fr-FR" sz="900" spc="267" strike="noStrike">
                          <a:solidFill>
                            <a:srgbClr val="585f64"/>
                          </a:solidFill>
                          <a:latin typeface="Times New Roman"/>
                        </a:rPr>
                        <a:t> </a:t>
                      </a:r>
                      <a:r>
                        <a:rPr b="1" lang="fr-FR" sz="900" spc="-1" strike="noStrike">
                          <a:solidFill>
                            <a:srgbClr val="585f64"/>
                          </a:solidFill>
                          <a:latin typeface="Gill Sans MT"/>
                        </a:rPr>
                        <a:t>Propres</a:t>
                      </a:r>
                      <a:r>
                        <a:rPr b="0" lang="fr-FR" sz="900" spc="239" strike="noStrike">
                          <a:solidFill>
                            <a:srgbClr val="585f64"/>
                          </a:solidFill>
                          <a:latin typeface="Times New Roman"/>
                        </a:rPr>
                        <a:t> </a:t>
                      </a:r>
                      <a:r>
                        <a:rPr b="1" lang="fr-FR" sz="900" spc="58" strike="noStrike">
                          <a:solidFill>
                            <a:srgbClr val="585f64"/>
                          </a:solidFill>
                          <a:latin typeface="Gill Sans MT"/>
                        </a:rPr>
                        <a:t>(8%)</a:t>
                      </a:r>
                      <a:endParaRPr b="0" lang="fr-FR" sz="900" spc="-1" strike="noStrike">
                        <a:latin typeface="Arial"/>
                      </a:endParaRPr>
                    </a:p>
                  </a:txBody>
                  <a:tcPr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cbd9e6"/>
                    </a:solidFill>
                  </a:tcPr>
                </a:tc>
                <a:tc>
                  <a:txBody>
                    <a:bodyPr lIns="0" rIns="0" tIns="40680" bIns="0">
                      <a:noAutofit/>
                    </a:bodyPr>
                    <a:p>
                      <a:pPr marL="99000">
                        <a:lnSpc>
                          <a:spcPct val="100000"/>
                        </a:lnSpc>
                        <a:spcBef>
                          <a:spcPts val="354"/>
                        </a:spcBef>
                      </a:pPr>
                      <a:r>
                        <a:rPr b="1" lang="fr-FR" sz="900" spc="49" strike="noStrike">
                          <a:solidFill>
                            <a:srgbClr val="585f64"/>
                          </a:solidFill>
                          <a:latin typeface="Gill Sans MT"/>
                        </a:rPr>
                        <a:t>2</a:t>
                      </a:r>
                      <a:r>
                        <a:rPr b="0" lang="fr-FR" sz="900" spc="43" strike="noStrike">
                          <a:solidFill>
                            <a:srgbClr val="585f64"/>
                          </a:solidFill>
                          <a:latin typeface="Times New Roman"/>
                        </a:rPr>
                        <a:t> </a:t>
                      </a:r>
                      <a:r>
                        <a:rPr b="1" lang="fr-FR" sz="900" spc="72" strike="noStrike">
                          <a:solidFill>
                            <a:srgbClr val="585f64"/>
                          </a:solidFill>
                          <a:latin typeface="Gill Sans MT"/>
                        </a:rPr>
                        <a:t>996€</a:t>
                      </a:r>
                      <a:r>
                        <a:rPr b="0" lang="fr-FR" sz="900" spc="43" strike="noStrike">
                          <a:solidFill>
                            <a:srgbClr val="585f64"/>
                          </a:solidFill>
                          <a:latin typeface="Times New Roman"/>
                        </a:rPr>
                        <a:t> </a:t>
                      </a:r>
                      <a:r>
                        <a:rPr b="1" lang="fr-FR" sz="900" spc="32" strike="noStrike">
                          <a:solidFill>
                            <a:srgbClr val="585f64"/>
                          </a:solidFill>
                          <a:latin typeface="Gill Sans MT"/>
                        </a:rPr>
                        <a:t>/logement</a:t>
                      </a:r>
                      <a:endParaRPr b="0" lang="fr-FR" sz="900" spc="-1" strike="noStrike">
                        <a:latin typeface="Arial"/>
                      </a:endParaRPr>
                    </a:p>
                  </a:txBody>
                  <a:tcPr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cbd9e6"/>
                    </a:solidFill>
                  </a:tcPr>
                </a:tc>
              </a:tr>
              <a:tr h="457200">
                <a:tc>
                  <a:txBody>
                    <a:bodyPr lIns="0" rIns="0" tIns="42480" bIns="0">
                      <a:noAutofit/>
                    </a:bodyPr>
                    <a:p>
                      <a:pPr marL="98280">
                        <a:lnSpc>
                          <a:spcPct val="100000"/>
                        </a:lnSpc>
                        <a:spcBef>
                          <a:spcPts val="371"/>
                        </a:spcBef>
                      </a:pPr>
                      <a:r>
                        <a:rPr b="1" lang="fr-FR" sz="900" spc="-1" strike="noStrike">
                          <a:solidFill>
                            <a:srgbClr val="585f64"/>
                          </a:solidFill>
                          <a:latin typeface="Gill Sans MT"/>
                        </a:rPr>
                        <a:t>Prêt</a:t>
                      </a:r>
                      <a:r>
                        <a:rPr b="0" lang="fr-FR" sz="900" spc="69" strike="noStrike">
                          <a:solidFill>
                            <a:srgbClr val="585f64"/>
                          </a:solidFill>
                          <a:latin typeface="Times New Roman"/>
                        </a:rPr>
                        <a:t> </a:t>
                      </a:r>
                      <a:r>
                        <a:rPr b="1" lang="fr-FR" sz="900" spc="-60" strike="noStrike">
                          <a:solidFill>
                            <a:srgbClr val="585f64"/>
                          </a:solidFill>
                          <a:latin typeface="Gill Sans MT"/>
                        </a:rPr>
                        <a:t>GAIA</a:t>
                      </a:r>
                      <a:r>
                        <a:rPr b="0" lang="fr-FR" sz="900" spc="69" strike="noStrike">
                          <a:solidFill>
                            <a:srgbClr val="585f64"/>
                          </a:solidFill>
                          <a:latin typeface="Times New Roman"/>
                        </a:rPr>
                        <a:t> </a:t>
                      </a:r>
                      <a:r>
                        <a:rPr b="1" lang="fr-FR" sz="900" spc="58" strike="noStrike">
                          <a:solidFill>
                            <a:srgbClr val="585f64"/>
                          </a:solidFill>
                          <a:latin typeface="Gill Sans MT"/>
                        </a:rPr>
                        <a:t>(92%)</a:t>
                      </a:r>
                      <a:endParaRPr b="0" lang="fr-FR" sz="900" spc="-1" strike="noStrike">
                        <a:latin typeface="Arial"/>
                      </a:endParaRPr>
                    </a:p>
                  </a:txBody>
                  <a:tcPr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e7edf3"/>
                    </a:solidFill>
                  </a:tcPr>
                </a:tc>
                <a:tc>
                  <a:txBody>
                    <a:bodyPr lIns="0" rIns="0" tIns="42480" bIns="0">
                      <a:noAutofit/>
                    </a:bodyPr>
                    <a:p>
                      <a:pPr marL="99000">
                        <a:lnSpc>
                          <a:spcPct val="100000"/>
                        </a:lnSpc>
                        <a:spcBef>
                          <a:spcPts val="371"/>
                        </a:spcBef>
                      </a:pPr>
                      <a:r>
                        <a:rPr b="1" lang="fr-FR" sz="900" spc="69" strike="noStrike">
                          <a:solidFill>
                            <a:srgbClr val="585f64"/>
                          </a:solidFill>
                          <a:latin typeface="Gill Sans MT"/>
                        </a:rPr>
                        <a:t>34</a:t>
                      </a:r>
                      <a:r>
                        <a:rPr b="0" lang="fr-FR" sz="900" spc="58" strike="noStrike">
                          <a:solidFill>
                            <a:srgbClr val="585f64"/>
                          </a:solidFill>
                          <a:latin typeface="Times New Roman"/>
                        </a:rPr>
                        <a:t> </a:t>
                      </a:r>
                      <a:r>
                        <a:rPr b="1" lang="fr-FR" sz="900" spc="72" strike="noStrike">
                          <a:solidFill>
                            <a:srgbClr val="585f64"/>
                          </a:solidFill>
                          <a:latin typeface="Gill Sans MT"/>
                        </a:rPr>
                        <a:t>454</a:t>
                      </a:r>
                      <a:r>
                        <a:rPr b="0" lang="fr-FR" sz="900" spc="72" strike="noStrike">
                          <a:solidFill>
                            <a:srgbClr val="585f64"/>
                          </a:solidFill>
                          <a:latin typeface="Times New Roman"/>
                        </a:rPr>
                        <a:t> </a:t>
                      </a:r>
                      <a:r>
                        <a:rPr b="1" lang="fr-FR" sz="900" spc="29" strike="noStrike">
                          <a:solidFill>
                            <a:srgbClr val="585f64"/>
                          </a:solidFill>
                          <a:latin typeface="Gill Sans MT"/>
                        </a:rPr>
                        <a:t>€</a:t>
                      </a:r>
                      <a:endParaRPr b="0" lang="fr-FR" sz="900" spc="-1" strike="noStrike">
                        <a:latin typeface="Arial"/>
                      </a:endParaRPr>
                    </a:p>
                    <a:p>
                      <a:pPr marL="9900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b="1" lang="fr-FR" sz="900" spc="32" strike="noStrike">
                          <a:solidFill>
                            <a:srgbClr val="585f64"/>
                          </a:solidFill>
                          <a:latin typeface="Gill Sans MT"/>
                        </a:rPr>
                        <a:t>/logement</a:t>
                      </a:r>
                      <a:endParaRPr b="0" lang="fr-FR" sz="900" spc="-1" strike="noStrike">
                        <a:latin typeface="Arial"/>
                      </a:endParaRPr>
                    </a:p>
                  </a:txBody>
                  <a:tcPr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e7edf3"/>
                    </a:solidFill>
                  </a:tcPr>
                </a:tc>
              </a:tr>
            </a:tbl>
          </a:graphicData>
        </a:graphic>
      </p:graphicFrame>
      <p:sp>
        <p:nvSpPr>
          <p:cNvPr id="325" name="CustomShape 11"/>
          <p:cNvSpPr/>
          <p:nvPr/>
        </p:nvSpPr>
        <p:spPr>
          <a:xfrm>
            <a:off x="3212640" y="6551280"/>
            <a:ext cx="6532560" cy="174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5480" bIns="0">
            <a:spAutoFit/>
          </a:bodyPr>
          <a:p>
            <a:pPr marL="11520">
              <a:lnSpc>
                <a:spcPct val="100000"/>
              </a:lnSpc>
              <a:spcBef>
                <a:spcPts val="122"/>
              </a:spcBef>
            </a:pPr>
            <a:r>
              <a:rPr b="0" lang="fr-FR" sz="1050" spc="106" strike="noStrike">
                <a:solidFill>
                  <a:srgbClr val="ffffff"/>
                </a:solidFill>
                <a:latin typeface="Lucida Sans"/>
              </a:rPr>
              <a:t>*</a:t>
            </a:r>
            <a:r>
              <a:rPr b="0" lang="fr-FR" sz="1050" spc="182" strike="noStrike">
                <a:solidFill>
                  <a:srgbClr val="ffffff"/>
                </a:solidFill>
                <a:latin typeface="Times New Roman"/>
              </a:rPr>
              <a:t> </a:t>
            </a:r>
            <a:r>
              <a:rPr b="0" lang="fr-FR" sz="1050" spc="-1" strike="noStrike">
                <a:solidFill>
                  <a:srgbClr val="ffffff"/>
                </a:solidFill>
                <a:latin typeface="Lucida Sans"/>
              </a:rPr>
              <a:t>Non</a:t>
            </a:r>
            <a:r>
              <a:rPr b="0" lang="fr-FR" sz="1050" spc="194" strike="noStrike">
                <a:solidFill>
                  <a:srgbClr val="ffffff"/>
                </a:solidFill>
                <a:latin typeface="Times New Roman"/>
              </a:rPr>
              <a:t> </a:t>
            </a:r>
            <a:r>
              <a:rPr b="0" lang="fr-FR" sz="1050" spc="-1" strike="noStrike">
                <a:solidFill>
                  <a:srgbClr val="ffffff"/>
                </a:solidFill>
                <a:latin typeface="Lucida Sans"/>
              </a:rPr>
              <a:t>mis</a:t>
            </a:r>
            <a:r>
              <a:rPr b="0" lang="fr-FR" sz="1050" spc="188" strike="noStrike">
                <a:solidFill>
                  <a:srgbClr val="ffffff"/>
                </a:solidFill>
                <a:latin typeface="Times New Roman"/>
              </a:rPr>
              <a:t> </a:t>
            </a:r>
            <a:r>
              <a:rPr b="0" lang="fr-FR" sz="1050" spc="-1" strike="noStrike">
                <a:solidFill>
                  <a:srgbClr val="ffffff"/>
                </a:solidFill>
                <a:latin typeface="Lucida Sans"/>
              </a:rPr>
              <a:t>dans</a:t>
            </a:r>
            <a:r>
              <a:rPr b="0" lang="fr-FR" sz="1050" spc="194" strike="noStrike">
                <a:solidFill>
                  <a:srgbClr val="ffffff"/>
                </a:solidFill>
                <a:latin typeface="Times New Roman"/>
              </a:rPr>
              <a:t> </a:t>
            </a:r>
            <a:r>
              <a:rPr b="0" lang="fr-FR" sz="1050" spc="-1" strike="noStrike">
                <a:solidFill>
                  <a:srgbClr val="ffffff"/>
                </a:solidFill>
                <a:latin typeface="Lucida Sans"/>
              </a:rPr>
              <a:t>le</a:t>
            </a:r>
            <a:r>
              <a:rPr b="0" lang="fr-FR" sz="1050" spc="182" strike="noStrike">
                <a:solidFill>
                  <a:srgbClr val="ffffff"/>
                </a:solidFill>
                <a:latin typeface="Times New Roman"/>
              </a:rPr>
              <a:t> </a:t>
            </a:r>
            <a:r>
              <a:rPr b="0" lang="fr-FR" sz="1050" spc="-1" strike="noStrike">
                <a:solidFill>
                  <a:srgbClr val="ffffff"/>
                </a:solidFill>
                <a:latin typeface="Lucida Sans"/>
              </a:rPr>
              <a:t>modèle</a:t>
            </a:r>
            <a:r>
              <a:rPr b="0" lang="fr-FR" sz="1050" spc="205" strike="noStrike">
                <a:solidFill>
                  <a:srgbClr val="ffffff"/>
                </a:solidFill>
                <a:latin typeface="Times New Roman"/>
              </a:rPr>
              <a:t> </a:t>
            </a:r>
            <a:r>
              <a:rPr b="0" lang="fr-FR" sz="1050" spc="-1" strike="noStrike">
                <a:solidFill>
                  <a:srgbClr val="ffffff"/>
                </a:solidFill>
                <a:latin typeface="Lucida Sans"/>
              </a:rPr>
              <a:t>de</a:t>
            </a:r>
            <a:r>
              <a:rPr b="0" lang="fr-FR" sz="1050" spc="182" strike="noStrike">
                <a:solidFill>
                  <a:srgbClr val="ffffff"/>
                </a:solidFill>
                <a:latin typeface="Times New Roman"/>
              </a:rPr>
              <a:t> </a:t>
            </a:r>
            <a:r>
              <a:rPr b="0" lang="fr-FR" sz="1050" spc="-1" strike="noStrike">
                <a:solidFill>
                  <a:srgbClr val="ffffff"/>
                </a:solidFill>
                <a:latin typeface="Lucida Sans"/>
              </a:rPr>
              <a:t>base,</a:t>
            </a:r>
            <a:r>
              <a:rPr b="0" lang="fr-FR" sz="1050" spc="174" strike="noStrike">
                <a:solidFill>
                  <a:srgbClr val="ffffff"/>
                </a:solidFill>
                <a:latin typeface="Times New Roman"/>
              </a:rPr>
              <a:t> </a:t>
            </a:r>
            <a:r>
              <a:rPr b="0" lang="fr-FR" sz="1050" spc="-1" strike="noStrike">
                <a:solidFill>
                  <a:srgbClr val="ffffff"/>
                </a:solidFill>
                <a:latin typeface="Lucida Sans"/>
              </a:rPr>
              <a:t>mais</a:t>
            </a:r>
            <a:r>
              <a:rPr b="0" lang="fr-FR" sz="1050" spc="194" strike="noStrike">
                <a:solidFill>
                  <a:srgbClr val="ffffff"/>
                </a:solidFill>
                <a:latin typeface="Times New Roman"/>
              </a:rPr>
              <a:t> </a:t>
            </a:r>
            <a:r>
              <a:rPr b="0" lang="fr-FR" sz="1050" spc="-1" strike="noStrike">
                <a:solidFill>
                  <a:srgbClr val="ffffff"/>
                </a:solidFill>
                <a:latin typeface="Lucida Sans"/>
              </a:rPr>
              <a:t>c’est</a:t>
            </a:r>
            <a:r>
              <a:rPr b="0" lang="fr-FR" sz="1050" spc="182" strike="noStrike">
                <a:solidFill>
                  <a:srgbClr val="ffffff"/>
                </a:solidFill>
                <a:latin typeface="Times New Roman"/>
              </a:rPr>
              <a:t> </a:t>
            </a:r>
            <a:r>
              <a:rPr b="0" lang="fr-FR" sz="1050" spc="-1" strike="noStrike">
                <a:solidFill>
                  <a:srgbClr val="ffffff"/>
                </a:solidFill>
                <a:latin typeface="Lucida Sans"/>
              </a:rPr>
              <a:t>un</a:t>
            </a:r>
            <a:r>
              <a:rPr b="0" lang="fr-FR" sz="1050" spc="180" strike="noStrike">
                <a:solidFill>
                  <a:srgbClr val="ffffff"/>
                </a:solidFill>
                <a:latin typeface="Times New Roman"/>
              </a:rPr>
              <a:t> </a:t>
            </a:r>
            <a:r>
              <a:rPr b="0" lang="fr-FR" sz="1050" spc="-1" strike="noStrike">
                <a:solidFill>
                  <a:srgbClr val="ffffff"/>
                </a:solidFill>
                <a:latin typeface="Lucida Sans"/>
              </a:rPr>
              <a:t>levier</a:t>
            </a:r>
            <a:r>
              <a:rPr b="0" lang="fr-FR" sz="1050" spc="194" strike="noStrike">
                <a:solidFill>
                  <a:srgbClr val="ffffff"/>
                </a:solidFill>
                <a:latin typeface="Times New Roman"/>
              </a:rPr>
              <a:t> </a:t>
            </a:r>
            <a:r>
              <a:rPr b="0" lang="fr-FR" sz="1050" spc="-1" strike="noStrike">
                <a:solidFill>
                  <a:srgbClr val="ffffff"/>
                </a:solidFill>
                <a:latin typeface="Lucida Sans"/>
              </a:rPr>
              <a:t>potentiel</a:t>
            </a:r>
            <a:r>
              <a:rPr b="0" lang="fr-FR" sz="1050" spc="194" strike="noStrike">
                <a:solidFill>
                  <a:srgbClr val="ffffff"/>
                </a:solidFill>
                <a:latin typeface="Times New Roman"/>
              </a:rPr>
              <a:t> </a:t>
            </a:r>
            <a:r>
              <a:rPr b="0" lang="fr-FR" sz="1050" spc="-1" strike="noStrike">
                <a:solidFill>
                  <a:srgbClr val="ffffff"/>
                </a:solidFill>
                <a:latin typeface="Lucida Sans"/>
              </a:rPr>
              <a:t>pour</a:t>
            </a:r>
            <a:r>
              <a:rPr b="0" lang="fr-FR" sz="1050" spc="202" strike="noStrike">
                <a:solidFill>
                  <a:srgbClr val="ffffff"/>
                </a:solidFill>
                <a:latin typeface="Times New Roman"/>
              </a:rPr>
              <a:t> </a:t>
            </a:r>
            <a:r>
              <a:rPr b="0" lang="fr-FR" sz="1050" spc="-1" strike="noStrike">
                <a:solidFill>
                  <a:srgbClr val="ffffff"/>
                </a:solidFill>
                <a:latin typeface="Lucida Sans"/>
              </a:rPr>
              <a:t>une</a:t>
            </a:r>
            <a:r>
              <a:rPr b="0" lang="fr-FR" sz="1050" spc="182" strike="noStrike">
                <a:solidFill>
                  <a:srgbClr val="ffffff"/>
                </a:solidFill>
                <a:latin typeface="Times New Roman"/>
              </a:rPr>
              <a:t> </a:t>
            </a:r>
            <a:r>
              <a:rPr b="0" lang="fr-FR" sz="1050" spc="-1" strike="noStrike">
                <a:solidFill>
                  <a:srgbClr val="ffffff"/>
                </a:solidFill>
                <a:latin typeface="Lucida Sans"/>
              </a:rPr>
              <a:t>partie</a:t>
            </a:r>
            <a:r>
              <a:rPr b="0" lang="fr-FR" sz="1050" spc="202" strike="noStrike">
                <a:solidFill>
                  <a:srgbClr val="ffffff"/>
                </a:solidFill>
                <a:latin typeface="Times New Roman"/>
              </a:rPr>
              <a:t> </a:t>
            </a:r>
            <a:r>
              <a:rPr b="0" lang="fr-FR" sz="1050" spc="-1" strike="noStrike">
                <a:solidFill>
                  <a:srgbClr val="ffffff"/>
                </a:solidFill>
                <a:latin typeface="Lucida Sans"/>
              </a:rPr>
              <a:t>des</a:t>
            </a:r>
            <a:r>
              <a:rPr b="0" lang="fr-FR" sz="1050" spc="182" strike="noStrike">
                <a:solidFill>
                  <a:srgbClr val="ffffff"/>
                </a:solidFill>
                <a:latin typeface="Times New Roman"/>
              </a:rPr>
              <a:t> </a:t>
            </a:r>
            <a:r>
              <a:rPr b="0" lang="fr-FR" sz="1050" spc="-9" strike="noStrike">
                <a:solidFill>
                  <a:srgbClr val="ffffff"/>
                </a:solidFill>
                <a:latin typeface="Lucida Sans"/>
              </a:rPr>
              <a:t>opérations</a:t>
            </a:r>
            <a:endParaRPr b="0" lang="fr-FR" sz="1050" spc="-1" strike="noStrike">
              <a:latin typeface="Arial"/>
            </a:endParaRPr>
          </a:p>
        </p:txBody>
      </p:sp>
      <p:sp>
        <p:nvSpPr>
          <p:cNvPr id="326" name="CustomShape 12"/>
          <p:cNvSpPr/>
          <p:nvPr/>
        </p:nvSpPr>
        <p:spPr>
          <a:xfrm>
            <a:off x="10206000" y="219600"/>
            <a:ext cx="1680840" cy="51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r">
              <a:lnSpc>
                <a:spcPct val="100000"/>
              </a:lnSpc>
            </a:pPr>
            <a:r>
              <a:rPr b="0" lang="fr-FR" sz="1400" spc="-1" strike="noStrike">
                <a:solidFill>
                  <a:srgbClr val="a6a6a6"/>
                </a:solidFill>
                <a:latin typeface="Calibri"/>
              </a:rPr>
              <a:t>Modèle économique</a:t>
            </a:r>
            <a:endParaRPr b="0" lang="fr-FR" sz="1400" spc="-1" strike="noStrike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0" lang="fr-FR" sz="1400" spc="-1" strike="noStrike">
                <a:solidFill>
                  <a:srgbClr val="a6a6a6"/>
                </a:solidFill>
                <a:latin typeface="Calibri"/>
              </a:rPr>
              <a:t>Vente HLM</a:t>
            </a:r>
            <a:endParaRPr b="0" lang="fr-FR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CustomShape 1"/>
          <p:cNvSpPr/>
          <p:nvPr/>
        </p:nvSpPr>
        <p:spPr>
          <a:xfrm>
            <a:off x="1792080" y="1165680"/>
            <a:ext cx="5677200" cy="878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68040" bIns="0">
            <a:spAutoFit/>
          </a:bodyPr>
          <a:p>
            <a:pPr marL="11520">
              <a:lnSpc>
                <a:spcPct val="100000"/>
              </a:lnSpc>
              <a:spcBef>
                <a:spcPts val="536"/>
              </a:spcBef>
              <a:tabLst>
                <a:tab algn="l" pos="349920"/>
              </a:tabLst>
            </a:pPr>
            <a:r>
              <a:rPr b="0" lang="fr-FR" sz="1770" spc="-46" strike="noStrike">
                <a:solidFill>
                  <a:srgbClr val="ee7b11"/>
                </a:solidFill>
                <a:latin typeface="Wingdings 2"/>
              </a:rPr>
              <a:t></a:t>
            </a:r>
            <a:r>
              <a:rPr b="0" lang="fr-FR" sz="1770" spc="-1" strike="noStrike">
                <a:solidFill>
                  <a:srgbClr val="ee7b11"/>
                </a:solidFill>
                <a:latin typeface="Times New Roman"/>
              </a:rPr>
              <a:t>	</a:t>
            </a:r>
            <a:r>
              <a:rPr b="0" i="1" lang="fr-FR" sz="1860" spc="-1" strike="noStrike">
                <a:solidFill>
                  <a:srgbClr val="585f64"/>
                </a:solidFill>
                <a:latin typeface="Lucida Sans"/>
              </a:rPr>
              <a:t>Exemple</a:t>
            </a:r>
            <a:r>
              <a:rPr b="0" lang="fr-FR" sz="1860" spc="140" strike="noStrike">
                <a:solidFill>
                  <a:srgbClr val="585f64"/>
                </a:solidFill>
                <a:latin typeface="Times New Roman"/>
              </a:rPr>
              <a:t> </a:t>
            </a:r>
            <a:r>
              <a:rPr b="0" i="1" lang="fr-FR" sz="1860" spc="-9" strike="noStrike">
                <a:solidFill>
                  <a:srgbClr val="585f64"/>
                </a:solidFill>
                <a:latin typeface="Lucida Sans"/>
              </a:rPr>
              <a:t>retenu</a:t>
            </a:r>
            <a:endParaRPr b="0" lang="fr-FR" sz="1860" spc="-1" strike="noStrike">
              <a:latin typeface="Arial"/>
            </a:endParaRPr>
          </a:p>
          <a:p>
            <a:pPr marL="351720">
              <a:lnSpc>
                <a:spcPct val="100000"/>
              </a:lnSpc>
              <a:spcBef>
                <a:spcPts val="346"/>
              </a:spcBef>
              <a:tabLst>
                <a:tab algn="l" pos="631080"/>
                <a:tab algn="l" pos="1066320"/>
              </a:tabLst>
            </a:pPr>
            <a:r>
              <a:rPr b="0" lang="fr-FR" sz="1360" spc="-46" strike="noStrike">
                <a:solidFill>
                  <a:srgbClr val="ee7b11"/>
                </a:solidFill>
                <a:latin typeface="Calibri"/>
              </a:rPr>
              <a:t>‒</a:t>
            </a:r>
            <a:r>
              <a:rPr b="0" lang="fr-FR" sz="1360" spc="-1" strike="noStrike">
                <a:solidFill>
                  <a:srgbClr val="ee7b11"/>
                </a:solidFill>
                <a:latin typeface="Times New Roman"/>
              </a:rPr>
              <a:t>	</a:t>
            </a:r>
            <a:r>
              <a:rPr b="0" i="1" lang="fr-FR" sz="1450" spc="-18" strike="noStrike">
                <a:solidFill>
                  <a:srgbClr val="585f64"/>
                </a:solidFill>
                <a:latin typeface="Lucida Sans"/>
              </a:rPr>
              <a:t>Prix</a:t>
            </a:r>
            <a:r>
              <a:rPr b="0" lang="fr-FR" sz="1450" spc="-1" strike="noStrike">
                <a:solidFill>
                  <a:srgbClr val="585f64"/>
                </a:solidFill>
                <a:latin typeface="Times New Roman"/>
              </a:rPr>
              <a:t>	</a:t>
            </a:r>
            <a:r>
              <a:rPr b="0" i="1" lang="fr-FR" sz="1450" spc="-1" strike="noStrike">
                <a:solidFill>
                  <a:srgbClr val="585f64"/>
                </a:solidFill>
                <a:latin typeface="Lucida Sans"/>
              </a:rPr>
              <a:t>de</a:t>
            </a:r>
            <a:r>
              <a:rPr b="0" lang="fr-FR" sz="1450" spc="26" strike="noStrike">
                <a:solidFill>
                  <a:srgbClr val="585f64"/>
                </a:solidFill>
                <a:latin typeface="Times New Roman"/>
              </a:rPr>
              <a:t> </a:t>
            </a:r>
            <a:r>
              <a:rPr b="0" i="1" lang="fr-FR" sz="1450" spc="-1" strike="noStrike">
                <a:solidFill>
                  <a:srgbClr val="585f64"/>
                </a:solidFill>
                <a:latin typeface="Lucida Sans"/>
              </a:rPr>
              <a:t>cession</a:t>
            </a:r>
            <a:r>
              <a:rPr b="0" lang="fr-FR" sz="1450" spc="26" strike="noStrike">
                <a:solidFill>
                  <a:srgbClr val="585f64"/>
                </a:solidFill>
                <a:latin typeface="Times New Roman"/>
              </a:rPr>
              <a:t> </a:t>
            </a:r>
            <a:r>
              <a:rPr b="0" i="1" lang="fr-FR" sz="1450" spc="-1" strike="noStrike">
                <a:solidFill>
                  <a:srgbClr val="585f64"/>
                </a:solidFill>
                <a:latin typeface="Lucida Sans"/>
              </a:rPr>
              <a:t>de</a:t>
            </a:r>
            <a:r>
              <a:rPr b="0" lang="fr-FR" sz="1450" spc="49" strike="noStrike">
                <a:solidFill>
                  <a:srgbClr val="585f64"/>
                </a:solidFill>
                <a:latin typeface="Times New Roman"/>
              </a:rPr>
              <a:t> </a:t>
            </a:r>
            <a:r>
              <a:rPr b="0" i="1" lang="fr-FR" sz="1450" spc="-154" strike="noStrike">
                <a:solidFill>
                  <a:srgbClr val="585f64"/>
                </a:solidFill>
                <a:latin typeface="Lucida Sans"/>
              </a:rPr>
              <a:t>100</a:t>
            </a:r>
            <a:r>
              <a:rPr b="0" lang="fr-FR" sz="1450" spc="63" strike="noStrike">
                <a:solidFill>
                  <a:srgbClr val="585f64"/>
                </a:solidFill>
                <a:latin typeface="Times New Roman"/>
              </a:rPr>
              <a:t> </a:t>
            </a:r>
            <a:r>
              <a:rPr b="0" i="1" lang="fr-FR" sz="1450" spc="-1" strike="noStrike">
                <a:solidFill>
                  <a:srgbClr val="585f64"/>
                </a:solidFill>
                <a:latin typeface="Lucida Sans"/>
              </a:rPr>
              <a:t>k€</a:t>
            </a:r>
            <a:r>
              <a:rPr b="0" lang="fr-FR" sz="1450" spc="35" strike="noStrike">
                <a:solidFill>
                  <a:srgbClr val="585f64"/>
                </a:solidFill>
                <a:latin typeface="Times New Roman"/>
              </a:rPr>
              <a:t> </a:t>
            </a:r>
            <a:r>
              <a:rPr b="0" i="1" lang="fr-FR" sz="1450" spc="-1" strike="noStrike">
                <a:solidFill>
                  <a:srgbClr val="585f64"/>
                </a:solidFill>
                <a:latin typeface="Lucida Sans"/>
              </a:rPr>
              <a:t>moyen</a:t>
            </a:r>
            <a:r>
              <a:rPr b="0" lang="fr-FR" sz="1450" spc="38" strike="noStrike">
                <a:solidFill>
                  <a:srgbClr val="585f64"/>
                </a:solidFill>
                <a:latin typeface="Times New Roman"/>
              </a:rPr>
              <a:t> </a:t>
            </a:r>
            <a:r>
              <a:rPr b="0" i="1" lang="fr-FR" sz="1450" spc="-46" strike="noStrike">
                <a:solidFill>
                  <a:srgbClr val="585f64"/>
                </a:solidFill>
                <a:latin typeface="Lucida Sans"/>
              </a:rPr>
              <a:t>par</a:t>
            </a:r>
            <a:r>
              <a:rPr b="0" lang="fr-FR" sz="1450" spc="58" strike="noStrike">
                <a:solidFill>
                  <a:srgbClr val="585f64"/>
                </a:solidFill>
                <a:latin typeface="Times New Roman"/>
              </a:rPr>
              <a:t> </a:t>
            </a:r>
            <a:r>
              <a:rPr b="0" i="1" lang="fr-FR" sz="1450" spc="-9" strike="noStrike">
                <a:solidFill>
                  <a:srgbClr val="585f64"/>
                </a:solidFill>
                <a:latin typeface="Lucida Sans"/>
              </a:rPr>
              <a:t>logement</a:t>
            </a:r>
            <a:endParaRPr b="0" lang="fr-FR" sz="1450" spc="-1" strike="noStrike">
              <a:latin typeface="Arial"/>
            </a:endParaRPr>
          </a:p>
          <a:p>
            <a:pPr marL="351720">
              <a:lnSpc>
                <a:spcPct val="100000"/>
              </a:lnSpc>
              <a:spcBef>
                <a:spcPts val="326"/>
              </a:spcBef>
              <a:tabLst>
                <a:tab algn="l" pos="631080"/>
              </a:tabLst>
            </a:pPr>
            <a:r>
              <a:rPr b="0" lang="fr-FR" sz="1360" spc="-46" strike="noStrike">
                <a:solidFill>
                  <a:srgbClr val="ee7b11"/>
                </a:solidFill>
                <a:latin typeface="Calibri"/>
              </a:rPr>
              <a:t>‒</a:t>
            </a:r>
            <a:r>
              <a:rPr b="0" lang="fr-FR" sz="1360" spc="-1" strike="noStrike">
                <a:solidFill>
                  <a:srgbClr val="ee7b11"/>
                </a:solidFill>
                <a:latin typeface="Times New Roman"/>
              </a:rPr>
              <a:t>	</a:t>
            </a:r>
            <a:r>
              <a:rPr b="0" i="1" lang="fr-FR" sz="1450" spc="-29" strike="noStrike">
                <a:solidFill>
                  <a:srgbClr val="585f64"/>
                </a:solidFill>
                <a:latin typeface="Lucida Sans"/>
              </a:rPr>
              <a:t>Répartition</a:t>
            </a:r>
            <a:r>
              <a:rPr b="0" lang="fr-FR" sz="1450" spc="-15" strike="noStrike">
                <a:solidFill>
                  <a:srgbClr val="585f64"/>
                </a:solidFill>
                <a:latin typeface="Times New Roman"/>
              </a:rPr>
              <a:t> </a:t>
            </a:r>
            <a:r>
              <a:rPr b="0" i="1" lang="fr-FR" sz="1450" spc="-9" strike="noStrike">
                <a:solidFill>
                  <a:srgbClr val="585f64"/>
                </a:solidFill>
                <a:latin typeface="Lucida Sans"/>
              </a:rPr>
              <a:t>35%</a:t>
            </a:r>
            <a:r>
              <a:rPr b="0" lang="fr-FR" sz="1450" spc="-1" strike="noStrike">
                <a:solidFill>
                  <a:srgbClr val="585f64"/>
                </a:solidFill>
                <a:latin typeface="Times New Roman"/>
              </a:rPr>
              <a:t> </a:t>
            </a:r>
            <a:r>
              <a:rPr b="0" i="1" lang="fr-FR" sz="1450" spc="-9" strike="noStrike">
                <a:solidFill>
                  <a:srgbClr val="585f64"/>
                </a:solidFill>
                <a:latin typeface="Lucida Sans"/>
              </a:rPr>
              <a:t>foncier</a:t>
            </a:r>
            <a:r>
              <a:rPr b="0" lang="fr-FR" sz="1450" spc="-15" strike="noStrike">
                <a:solidFill>
                  <a:srgbClr val="585f64"/>
                </a:solidFill>
                <a:latin typeface="Times New Roman"/>
              </a:rPr>
              <a:t> </a:t>
            </a:r>
            <a:r>
              <a:rPr b="0" i="1" lang="fr-FR" sz="1450" spc="-1" strike="noStrike">
                <a:solidFill>
                  <a:srgbClr val="585f64"/>
                </a:solidFill>
                <a:latin typeface="Lucida Sans"/>
              </a:rPr>
              <a:t>et</a:t>
            </a:r>
            <a:r>
              <a:rPr b="0" lang="fr-FR" sz="1450" spc="-1" strike="noStrike">
                <a:solidFill>
                  <a:srgbClr val="585f64"/>
                </a:solidFill>
                <a:latin typeface="Times New Roman"/>
              </a:rPr>
              <a:t> </a:t>
            </a:r>
            <a:r>
              <a:rPr b="0" i="1" lang="fr-FR" sz="1450" spc="-1" strike="noStrike">
                <a:solidFill>
                  <a:srgbClr val="585f64"/>
                </a:solidFill>
                <a:latin typeface="Lucida Sans"/>
              </a:rPr>
              <a:t>65%</a:t>
            </a:r>
            <a:r>
              <a:rPr b="0" lang="fr-FR" sz="1450" spc="-9" strike="noStrike">
                <a:solidFill>
                  <a:srgbClr val="585f64"/>
                </a:solidFill>
                <a:latin typeface="Times New Roman"/>
              </a:rPr>
              <a:t> </a:t>
            </a:r>
            <a:r>
              <a:rPr b="0" i="1" lang="fr-FR" sz="1450" spc="-9" strike="noStrike">
                <a:solidFill>
                  <a:srgbClr val="585f64"/>
                </a:solidFill>
                <a:latin typeface="Lucida Sans"/>
              </a:rPr>
              <a:t>constructions</a:t>
            </a:r>
            <a:r>
              <a:rPr b="0" lang="fr-FR" sz="1450" spc="-15" strike="noStrike">
                <a:solidFill>
                  <a:srgbClr val="585f64"/>
                </a:solidFill>
                <a:latin typeface="Times New Roman"/>
              </a:rPr>
              <a:t> </a:t>
            </a:r>
            <a:r>
              <a:rPr b="0" i="1" lang="fr-FR" sz="1450" spc="-9" strike="noStrike">
                <a:solidFill>
                  <a:srgbClr val="585f64"/>
                </a:solidFill>
                <a:latin typeface="Lucida Sans"/>
              </a:rPr>
              <a:t>(bati</a:t>
            </a:r>
            <a:r>
              <a:rPr b="0" lang="fr-FR" sz="1450" spc="4" strike="noStrike">
                <a:solidFill>
                  <a:srgbClr val="585f64"/>
                </a:solidFill>
                <a:latin typeface="Times New Roman"/>
              </a:rPr>
              <a:t> </a:t>
            </a:r>
            <a:r>
              <a:rPr b="0" i="1" lang="fr-FR" sz="1450" spc="-9" strike="noStrike">
                <a:solidFill>
                  <a:srgbClr val="585f64"/>
                </a:solidFill>
                <a:latin typeface="Lucida Sans"/>
              </a:rPr>
              <a:t>ancien)</a:t>
            </a:r>
            <a:endParaRPr b="0" lang="fr-FR" sz="1450" spc="-1" strike="noStrike">
              <a:latin typeface="Arial"/>
            </a:endParaRPr>
          </a:p>
        </p:txBody>
      </p:sp>
      <p:sp>
        <p:nvSpPr>
          <p:cNvPr id="328" name="TextShape 2"/>
          <p:cNvSpPr txBox="1"/>
          <p:nvPr/>
        </p:nvSpPr>
        <p:spPr>
          <a:xfrm>
            <a:off x="3682800" y="-102240"/>
            <a:ext cx="4863600" cy="1240920"/>
          </a:xfrm>
          <a:prstGeom prst="rect">
            <a:avLst/>
          </a:prstGeom>
          <a:noFill/>
          <a:ln w="0">
            <a:noFill/>
          </a:ln>
        </p:spPr>
        <p:txBody>
          <a:bodyPr lIns="0" rIns="0" tIns="95760" bIns="0" anchor="ctr">
            <a:noAutofit/>
          </a:bodyPr>
          <a:p>
            <a:pPr marL="11520" indent="520920">
              <a:lnSpc>
                <a:spcPts val="2724"/>
              </a:lnSpc>
              <a:spcBef>
                <a:spcPts val="754"/>
              </a:spcBef>
              <a:tabLst>
                <a:tab algn="l" pos="0"/>
              </a:tabLst>
            </a:pPr>
            <a:r>
              <a:rPr b="0" lang="fr-FR" sz="2820" spc="-1" strike="noStrike">
                <a:solidFill>
                  <a:srgbClr val="000000"/>
                </a:solidFill>
                <a:latin typeface="Calibri Light"/>
              </a:rPr>
              <a:t>Opération</a:t>
            </a:r>
            <a:r>
              <a:rPr b="0" lang="fr-FR" sz="2820" spc="256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fr-FR" sz="2820" spc="106" strike="noStrike">
                <a:solidFill>
                  <a:srgbClr val="000000"/>
                </a:solidFill>
                <a:latin typeface="Calibri Light"/>
              </a:rPr>
              <a:t>vente</a:t>
            </a:r>
            <a:r>
              <a:rPr b="0" lang="fr-FR" sz="2820" spc="228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fr-FR" sz="2820" spc="-24" strike="noStrike">
                <a:solidFill>
                  <a:srgbClr val="000000"/>
                </a:solidFill>
                <a:latin typeface="Calibri Light"/>
              </a:rPr>
              <a:t>HLM</a:t>
            </a:r>
            <a:r>
              <a:rPr b="0" lang="fr-FR" sz="2820" spc="-24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fr-FR" sz="2820" spc="83" strike="noStrike">
                <a:solidFill>
                  <a:srgbClr val="000000"/>
                </a:solidFill>
                <a:latin typeface="Calibri Light"/>
              </a:rPr>
              <a:t>Estimation</a:t>
            </a:r>
            <a:r>
              <a:rPr b="0" lang="fr-FR" sz="2820" spc="117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fr-FR" sz="2820" spc="171" strike="noStrike">
                <a:solidFill>
                  <a:srgbClr val="000000"/>
                </a:solidFill>
                <a:latin typeface="Calibri Light"/>
              </a:rPr>
              <a:t>des</a:t>
            </a:r>
            <a:r>
              <a:rPr b="0" lang="fr-FR" sz="2820" spc="131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fr-FR" sz="2820" spc="75" strike="noStrike">
                <a:solidFill>
                  <a:srgbClr val="000000"/>
                </a:solidFill>
                <a:latin typeface="Calibri Light"/>
              </a:rPr>
              <a:t>paramètres</a:t>
            </a:r>
            <a:endParaRPr b="0" lang="fr-FR" sz="282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9" name="CustomShape 3"/>
          <p:cNvSpPr/>
          <p:nvPr/>
        </p:nvSpPr>
        <p:spPr>
          <a:xfrm>
            <a:off x="1887480" y="3664800"/>
            <a:ext cx="9075960" cy="405360"/>
          </a:xfrm>
          <a:custGeom>
            <a:avLst/>
            <a:gdLst/>
            <a:ahLst/>
            <a:rect l="l" t="t" r="r" b="b"/>
            <a:pathLst>
              <a:path w="10000615" h="447039">
                <a:moveTo>
                  <a:pt x="13716" y="408432"/>
                </a:moveTo>
                <a:lnTo>
                  <a:pt x="13716" y="38100"/>
                </a:lnTo>
                <a:lnTo>
                  <a:pt x="9144" y="44196"/>
                </a:lnTo>
                <a:lnTo>
                  <a:pt x="3048" y="59436"/>
                </a:lnTo>
                <a:lnTo>
                  <a:pt x="1524" y="68580"/>
                </a:lnTo>
                <a:lnTo>
                  <a:pt x="0" y="76200"/>
                </a:lnTo>
                <a:lnTo>
                  <a:pt x="0" y="371856"/>
                </a:lnTo>
                <a:lnTo>
                  <a:pt x="1524" y="379476"/>
                </a:lnTo>
                <a:lnTo>
                  <a:pt x="4572" y="388620"/>
                </a:lnTo>
                <a:lnTo>
                  <a:pt x="6096" y="396240"/>
                </a:lnTo>
                <a:lnTo>
                  <a:pt x="10668" y="402336"/>
                </a:lnTo>
                <a:lnTo>
                  <a:pt x="13716" y="408432"/>
                </a:lnTo>
                <a:close/>
                <a:moveTo>
                  <a:pt x="24384" y="420624"/>
                </a:moveTo>
                <a:lnTo>
                  <a:pt x="24384" y="25908"/>
                </a:lnTo>
                <a:lnTo>
                  <a:pt x="22860" y="25908"/>
                </a:lnTo>
                <a:lnTo>
                  <a:pt x="15240" y="36576"/>
                </a:lnTo>
                <a:lnTo>
                  <a:pt x="13716" y="36576"/>
                </a:lnTo>
                <a:lnTo>
                  <a:pt x="13716" y="409956"/>
                </a:lnTo>
                <a:lnTo>
                  <a:pt x="15240" y="409956"/>
                </a:lnTo>
                <a:lnTo>
                  <a:pt x="22860" y="420624"/>
                </a:lnTo>
                <a:lnTo>
                  <a:pt x="24384" y="420624"/>
                </a:lnTo>
                <a:close/>
                <a:moveTo>
                  <a:pt x="36576" y="51816"/>
                </a:moveTo>
                <a:lnTo>
                  <a:pt x="36576" y="15240"/>
                </a:lnTo>
                <a:lnTo>
                  <a:pt x="35052" y="15240"/>
                </a:lnTo>
                <a:lnTo>
                  <a:pt x="25908" y="24384"/>
                </a:lnTo>
                <a:lnTo>
                  <a:pt x="24384" y="24384"/>
                </a:lnTo>
                <a:lnTo>
                  <a:pt x="24384" y="422148"/>
                </a:lnTo>
                <a:lnTo>
                  <a:pt x="25908" y="422148"/>
                </a:lnTo>
                <a:lnTo>
                  <a:pt x="27432" y="423454"/>
                </a:lnTo>
                <a:lnTo>
                  <a:pt x="27432" y="77724"/>
                </a:lnTo>
                <a:lnTo>
                  <a:pt x="28956" y="71628"/>
                </a:lnTo>
                <a:lnTo>
                  <a:pt x="30480" y="67056"/>
                </a:lnTo>
                <a:lnTo>
                  <a:pt x="32004" y="60960"/>
                </a:lnTo>
                <a:lnTo>
                  <a:pt x="35052" y="56388"/>
                </a:lnTo>
                <a:lnTo>
                  <a:pt x="36576" y="51816"/>
                </a:lnTo>
                <a:close/>
                <a:moveTo>
                  <a:pt x="43503" y="401504"/>
                </a:moveTo>
                <a:lnTo>
                  <a:pt x="36576" y="393192"/>
                </a:lnTo>
                <a:lnTo>
                  <a:pt x="36576" y="394716"/>
                </a:lnTo>
                <a:lnTo>
                  <a:pt x="33528" y="388620"/>
                </a:lnTo>
                <a:lnTo>
                  <a:pt x="32004" y="384048"/>
                </a:lnTo>
                <a:lnTo>
                  <a:pt x="28956" y="377952"/>
                </a:lnTo>
                <a:lnTo>
                  <a:pt x="28956" y="373380"/>
                </a:lnTo>
                <a:lnTo>
                  <a:pt x="27432" y="367284"/>
                </a:lnTo>
                <a:lnTo>
                  <a:pt x="27432" y="423454"/>
                </a:lnTo>
                <a:lnTo>
                  <a:pt x="36576" y="431292"/>
                </a:lnTo>
                <a:lnTo>
                  <a:pt x="42672" y="434949"/>
                </a:lnTo>
                <a:lnTo>
                  <a:pt x="42672" y="400812"/>
                </a:lnTo>
                <a:lnTo>
                  <a:pt x="43503" y="401504"/>
                </a:lnTo>
                <a:close/>
                <a:moveTo>
                  <a:pt x="10000485" y="362712"/>
                </a:moveTo>
                <a:lnTo>
                  <a:pt x="10000485" y="83820"/>
                </a:lnTo>
                <a:lnTo>
                  <a:pt x="9998961" y="74676"/>
                </a:lnTo>
                <a:lnTo>
                  <a:pt x="9997437" y="67056"/>
                </a:lnTo>
                <a:lnTo>
                  <a:pt x="9995913" y="57912"/>
                </a:lnTo>
                <a:lnTo>
                  <a:pt x="9974577" y="24384"/>
                </a:lnTo>
                <a:lnTo>
                  <a:pt x="9963909" y="15240"/>
                </a:lnTo>
                <a:lnTo>
                  <a:pt x="9962385" y="13716"/>
                </a:lnTo>
                <a:lnTo>
                  <a:pt x="9954765" y="10668"/>
                </a:lnTo>
                <a:lnTo>
                  <a:pt x="9948669" y="6096"/>
                </a:lnTo>
                <a:lnTo>
                  <a:pt x="9941049" y="4572"/>
                </a:lnTo>
                <a:lnTo>
                  <a:pt x="9931905" y="1524"/>
                </a:lnTo>
                <a:lnTo>
                  <a:pt x="9924285" y="1524"/>
                </a:lnTo>
                <a:lnTo>
                  <a:pt x="9916665" y="0"/>
                </a:lnTo>
                <a:lnTo>
                  <a:pt x="82296" y="0"/>
                </a:lnTo>
                <a:lnTo>
                  <a:pt x="74676" y="1524"/>
                </a:lnTo>
                <a:lnTo>
                  <a:pt x="65532" y="3048"/>
                </a:lnTo>
                <a:lnTo>
                  <a:pt x="57912" y="4572"/>
                </a:lnTo>
                <a:lnTo>
                  <a:pt x="42672" y="10668"/>
                </a:lnTo>
                <a:lnTo>
                  <a:pt x="36576" y="13716"/>
                </a:lnTo>
                <a:lnTo>
                  <a:pt x="36576" y="53340"/>
                </a:lnTo>
                <a:lnTo>
                  <a:pt x="42672" y="46024"/>
                </a:lnTo>
                <a:lnTo>
                  <a:pt x="42672" y="45720"/>
                </a:lnTo>
                <a:lnTo>
                  <a:pt x="44196" y="44196"/>
                </a:lnTo>
                <a:lnTo>
                  <a:pt x="44196" y="44413"/>
                </a:lnTo>
                <a:lnTo>
                  <a:pt x="53340" y="36576"/>
                </a:lnTo>
                <a:lnTo>
                  <a:pt x="53340" y="36957"/>
                </a:lnTo>
                <a:lnTo>
                  <a:pt x="57912" y="33528"/>
                </a:lnTo>
                <a:lnTo>
                  <a:pt x="67056" y="30480"/>
                </a:lnTo>
                <a:lnTo>
                  <a:pt x="73152" y="28956"/>
                </a:lnTo>
                <a:lnTo>
                  <a:pt x="77724" y="27432"/>
                </a:lnTo>
                <a:lnTo>
                  <a:pt x="9916665" y="27432"/>
                </a:lnTo>
                <a:lnTo>
                  <a:pt x="9922761" y="28956"/>
                </a:lnTo>
                <a:lnTo>
                  <a:pt x="9928857" y="28956"/>
                </a:lnTo>
                <a:lnTo>
                  <a:pt x="9933429" y="30480"/>
                </a:lnTo>
                <a:lnTo>
                  <a:pt x="9939525" y="32004"/>
                </a:lnTo>
                <a:lnTo>
                  <a:pt x="9947145" y="37084"/>
                </a:lnTo>
                <a:lnTo>
                  <a:pt x="9947145" y="36576"/>
                </a:lnTo>
                <a:lnTo>
                  <a:pt x="9954765" y="44196"/>
                </a:lnTo>
                <a:lnTo>
                  <a:pt x="9954765" y="42672"/>
                </a:lnTo>
                <a:lnTo>
                  <a:pt x="9963909" y="53340"/>
                </a:lnTo>
                <a:lnTo>
                  <a:pt x="9965433" y="57912"/>
                </a:lnTo>
                <a:lnTo>
                  <a:pt x="9968481" y="62484"/>
                </a:lnTo>
                <a:lnTo>
                  <a:pt x="9970005" y="67056"/>
                </a:lnTo>
                <a:lnTo>
                  <a:pt x="9971529" y="73152"/>
                </a:lnTo>
                <a:lnTo>
                  <a:pt x="9971529" y="79248"/>
                </a:lnTo>
                <a:lnTo>
                  <a:pt x="9973053" y="85344"/>
                </a:lnTo>
                <a:lnTo>
                  <a:pt x="9973053" y="423454"/>
                </a:lnTo>
                <a:lnTo>
                  <a:pt x="9974577" y="422148"/>
                </a:lnTo>
                <a:lnTo>
                  <a:pt x="9976101" y="420624"/>
                </a:lnTo>
                <a:lnTo>
                  <a:pt x="9989817" y="402336"/>
                </a:lnTo>
                <a:lnTo>
                  <a:pt x="9995913" y="387096"/>
                </a:lnTo>
                <a:lnTo>
                  <a:pt x="9997437" y="377952"/>
                </a:lnTo>
                <a:lnTo>
                  <a:pt x="10000485" y="362712"/>
                </a:lnTo>
                <a:close/>
                <a:moveTo>
                  <a:pt x="44196" y="44196"/>
                </a:moveTo>
                <a:lnTo>
                  <a:pt x="42672" y="45720"/>
                </a:lnTo>
                <a:lnTo>
                  <a:pt x="43561" y="44958"/>
                </a:lnTo>
                <a:lnTo>
                  <a:pt x="44196" y="44196"/>
                </a:lnTo>
                <a:close/>
                <a:moveTo>
                  <a:pt x="43561" y="44958"/>
                </a:moveTo>
                <a:lnTo>
                  <a:pt x="42672" y="45720"/>
                </a:lnTo>
                <a:lnTo>
                  <a:pt x="42672" y="46024"/>
                </a:lnTo>
                <a:lnTo>
                  <a:pt x="43561" y="44958"/>
                </a:lnTo>
                <a:close/>
                <a:moveTo>
                  <a:pt x="44196" y="402336"/>
                </a:moveTo>
                <a:lnTo>
                  <a:pt x="43503" y="401504"/>
                </a:lnTo>
                <a:lnTo>
                  <a:pt x="42672" y="400812"/>
                </a:lnTo>
                <a:lnTo>
                  <a:pt x="44196" y="402336"/>
                </a:lnTo>
                <a:close/>
                <a:moveTo>
                  <a:pt x="44196" y="435864"/>
                </a:moveTo>
                <a:lnTo>
                  <a:pt x="44196" y="402336"/>
                </a:lnTo>
                <a:lnTo>
                  <a:pt x="42672" y="400812"/>
                </a:lnTo>
                <a:lnTo>
                  <a:pt x="42672" y="434949"/>
                </a:lnTo>
                <a:lnTo>
                  <a:pt x="44196" y="435864"/>
                </a:lnTo>
                <a:close/>
                <a:moveTo>
                  <a:pt x="9973053" y="423454"/>
                </a:moveTo>
                <a:lnTo>
                  <a:pt x="9973053" y="362712"/>
                </a:lnTo>
                <a:lnTo>
                  <a:pt x="9971529" y="368808"/>
                </a:lnTo>
                <a:lnTo>
                  <a:pt x="9971529" y="374904"/>
                </a:lnTo>
                <a:lnTo>
                  <a:pt x="9970005" y="379476"/>
                </a:lnTo>
                <a:lnTo>
                  <a:pt x="9966957" y="385572"/>
                </a:lnTo>
                <a:lnTo>
                  <a:pt x="9965433" y="390144"/>
                </a:lnTo>
                <a:lnTo>
                  <a:pt x="9962385" y="394716"/>
                </a:lnTo>
                <a:lnTo>
                  <a:pt x="9947145" y="409956"/>
                </a:lnTo>
                <a:lnTo>
                  <a:pt x="9942573" y="411480"/>
                </a:lnTo>
                <a:lnTo>
                  <a:pt x="9938001" y="414528"/>
                </a:lnTo>
                <a:lnTo>
                  <a:pt x="9931905" y="416052"/>
                </a:lnTo>
                <a:lnTo>
                  <a:pt x="9927333" y="417576"/>
                </a:lnTo>
                <a:lnTo>
                  <a:pt x="9921237" y="417576"/>
                </a:lnTo>
                <a:lnTo>
                  <a:pt x="9915141" y="419100"/>
                </a:lnTo>
                <a:lnTo>
                  <a:pt x="83820" y="419100"/>
                </a:lnTo>
                <a:lnTo>
                  <a:pt x="76200" y="417576"/>
                </a:lnTo>
                <a:lnTo>
                  <a:pt x="71628" y="417576"/>
                </a:lnTo>
                <a:lnTo>
                  <a:pt x="65532" y="416052"/>
                </a:lnTo>
                <a:lnTo>
                  <a:pt x="60960" y="414528"/>
                </a:lnTo>
                <a:lnTo>
                  <a:pt x="51816" y="408432"/>
                </a:lnTo>
                <a:lnTo>
                  <a:pt x="43503" y="401504"/>
                </a:lnTo>
                <a:lnTo>
                  <a:pt x="44196" y="402336"/>
                </a:lnTo>
                <a:lnTo>
                  <a:pt x="44196" y="435864"/>
                </a:lnTo>
                <a:lnTo>
                  <a:pt x="67056" y="445008"/>
                </a:lnTo>
                <a:lnTo>
                  <a:pt x="74676" y="445008"/>
                </a:lnTo>
                <a:lnTo>
                  <a:pt x="83820" y="446532"/>
                </a:lnTo>
                <a:lnTo>
                  <a:pt x="9916665" y="446532"/>
                </a:lnTo>
                <a:lnTo>
                  <a:pt x="9956289" y="435864"/>
                </a:lnTo>
                <a:lnTo>
                  <a:pt x="9963909" y="431292"/>
                </a:lnTo>
                <a:lnTo>
                  <a:pt x="9973053" y="423454"/>
                </a:lnTo>
                <a:close/>
                <a:moveTo>
                  <a:pt x="44196" y="44413"/>
                </a:moveTo>
                <a:lnTo>
                  <a:pt x="44196" y="44196"/>
                </a:lnTo>
                <a:lnTo>
                  <a:pt x="43561" y="44958"/>
                </a:lnTo>
                <a:lnTo>
                  <a:pt x="44196" y="44413"/>
                </a:lnTo>
                <a:close/>
                <a:moveTo>
                  <a:pt x="53340" y="36957"/>
                </a:moveTo>
                <a:lnTo>
                  <a:pt x="53340" y="36576"/>
                </a:lnTo>
                <a:lnTo>
                  <a:pt x="51816" y="38100"/>
                </a:lnTo>
                <a:lnTo>
                  <a:pt x="53340" y="36957"/>
                </a:lnTo>
                <a:close/>
                <a:moveTo>
                  <a:pt x="9948669" y="38100"/>
                </a:moveTo>
                <a:lnTo>
                  <a:pt x="9947145" y="36576"/>
                </a:lnTo>
                <a:lnTo>
                  <a:pt x="9947145" y="37084"/>
                </a:lnTo>
                <a:lnTo>
                  <a:pt x="9948669" y="38100"/>
                </a:lnTo>
                <a:close/>
                <a:moveTo>
                  <a:pt x="9956289" y="45720"/>
                </a:moveTo>
                <a:lnTo>
                  <a:pt x="9954765" y="42672"/>
                </a:lnTo>
                <a:lnTo>
                  <a:pt x="9954765" y="44196"/>
                </a:lnTo>
                <a:lnTo>
                  <a:pt x="9956289" y="45720"/>
                </a:lnTo>
                <a:close/>
              </a:path>
            </a:pathLst>
          </a:custGeom>
          <a:solidFill>
            <a:srgbClr val="ee7c1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graphicFrame>
        <p:nvGraphicFramePr>
          <p:cNvPr id="330" name="Table 4"/>
          <p:cNvGraphicFramePr/>
          <p:nvPr/>
        </p:nvGraphicFramePr>
        <p:xfrm>
          <a:off x="1913400" y="2419560"/>
          <a:ext cx="8268840" cy="254520"/>
        </p:xfrm>
        <a:graphic>
          <a:graphicData uri="http://schemas.openxmlformats.org/drawingml/2006/table">
            <a:tbl>
              <a:tblPr/>
              <a:tblGrid>
                <a:gridCol w="1692000"/>
                <a:gridCol w="795600"/>
                <a:gridCol w="675720"/>
                <a:gridCol w="1477440"/>
                <a:gridCol w="1751760"/>
                <a:gridCol w="1280520"/>
                <a:gridCol w="595800"/>
              </a:tblGrid>
              <a:tr h="127080">
                <a:tc>
                  <a:txBody>
                    <a:bodyPr lIns="0" rIns="0" tIns="0" bIns="0">
                      <a:noAutofit/>
                    </a:bodyPr>
                    <a:p>
                      <a:pPr marL="31680">
                        <a:lnSpc>
                          <a:spcPts val="901"/>
                        </a:lnSpc>
                      </a:pPr>
                      <a:r>
                        <a:rPr b="0" lang="fr-FR" sz="9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Exemples</a:t>
                      </a:r>
                      <a:r>
                        <a:rPr b="0" lang="fr-FR" sz="900" spc="-7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fr-FR" sz="9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pour</a:t>
                      </a:r>
                      <a:r>
                        <a:rPr b="0" lang="fr-FR" sz="900" spc="-2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fr-FR" sz="900" spc="-12" strike="noStrike">
                          <a:solidFill>
                            <a:srgbClr val="000000"/>
                          </a:solidFill>
                          <a:latin typeface="Calibri"/>
                        </a:rPr>
                        <a:t>modélisations</a:t>
                      </a:r>
                      <a:endParaRPr b="0" lang="fr-FR" sz="900" spc="-1" strike="noStrike">
                        <a:latin typeface="Arial"/>
                      </a:endParaRPr>
                    </a:p>
                  </a:txBody>
                  <a:tcPr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cPr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cPr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cPr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cPr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 lIns="0" rIns="0" tIns="0" bIns="0">
                      <a:noAutofit/>
                    </a:bodyPr>
                    <a:p>
                      <a:pPr algn="r">
                        <a:lnSpc>
                          <a:spcPts val="901"/>
                        </a:lnSpc>
                      </a:pPr>
                      <a:r>
                        <a:rPr b="1" i="1" lang="fr-FR" sz="900" spc="-12" strike="noStrike">
                          <a:solidFill>
                            <a:srgbClr val="5b9ad5"/>
                          </a:solidFill>
                          <a:latin typeface="Calibri"/>
                        </a:rPr>
                        <a:t>Par</a:t>
                      </a:r>
                      <a:r>
                        <a:rPr b="0" lang="fr-FR" sz="900" spc="-60" strike="noStrike">
                          <a:solidFill>
                            <a:srgbClr val="5b9ad5"/>
                          </a:solidFill>
                          <a:latin typeface="Times New Roman"/>
                        </a:rPr>
                        <a:t> </a:t>
                      </a:r>
                      <a:r>
                        <a:rPr b="1" i="1" lang="fr-FR" sz="900" spc="-12" strike="noStrike">
                          <a:solidFill>
                            <a:srgbClr val="5b9ad5"/>
                          </a:solidFill>
                          <a:latin typeface="Calibri"/>
                        </a:rPr>
                        <a:t>m²</a:t>
                      </a:r>
                      <a:r>
                        <a:rPr b="0" lang="fr-FR" sz="900" spc="-32" strike="noStrike">
                          <a:solidFill>
                            <a:srgbClr val="5b9ad5"/>
                          </a:solidFill>
                          <a:latin typeface="Times New Roman"/>
                        </a:rPr>
                        <a:t> </a:t>
                      </a:r>
                      <a:r>
                        <a:rPr b="1" i="1" lang="fr-FR" sz="900" spc="-21" strike="noStrike">
                          <a:solidFill>
                            <a:srgbClr val="5b9ad5"/>
                          </a:solidFill>
                          <a:latin typeface="Calibri"/>
                        </a:rPr>
                        <a:t>SHAB</a:t>
                      </a:r>
                      <a:endParaRPr b="0" lang="fr-FR" sz="900" spc="-1" strike="noStrike">
                        <a:latin typeface="Arial"/>
                      </a:endParaRPr>
                    </a:p>
                  </a:txBody>
                  <a:tcPr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 lIns="0" rIns="0" tIns="0" bIns="0">
                      <a:noAutofit/>
                    </a:bodyPr>
                    <a:p>
                      <a:pPr algn="r">
                        <a:lnSpc>
                          <a:spcPts val="901"/>
                        </a:lnSpc>
                      </a:pPr>
                      <a:r>
                        <a:rPr b="1" i="1" lang="fr-FR" sz="900" spc="-26" strike="noStrike">
                          <a:solidFill>
                            <a:srgbClr val="5b9ad5"/>
                          </a:solidFill>
                          <a:latin typeface="Calibri"/>
                        </a:rPr>
                        <a:t>Prêt</a:t>
                      </a:r>
                      <a:r>
                        <a:rPr b="0" lang="fr-FR" sz="900" spc="-46" strike="noStrike">
                          <a:solidFill>
                            <a:srgbClr val="5b9ad5"/>
                          </a:solidFill>
                          <a:latin typeface="Times New Roman"/>
                        </a:rPr>
                        <a:t> </a:t>
                      </a:r>
                      <a:r>
                        <a:rPr b="1" i="1" lang="fr-FR" sz="900" spc="-32" strike="noStrike">
                          <a:solidFill>
                            <a:srgbClr val="5b9ad5"/>
                          </a:solidFill>
                          <a:latin typeface="Calibri"/>
                        </a:rPr>
                        <a:t>15</a:t>
                      </a:r>
                      <a:r>
                        <a:rPr b="0" lang="fr-FR" sz="900" spc="-72" strike="noStrike">
                          <a:solidFill>
                            <a:srgbClr val="5b9ad5"/>
                          </a:solidFill>
                          <a:latin typeface="Times New Roman"/>
                        </a:rPr>
                        <a:t> </a:t>
                      </a:r>
                      <a:r>
                        <a:rPr b="1" i="1" lang="fr-FR" sz="900" spc="-26" strike="noStrike">
                          <a:solidFill>
                            <a:srgbClr val="5b9ad5"/>
                          </a:solidFill>
                          <a:latin typeface="Calibri"/>
                        </a:rPr>
                        <a:t>ans</a:t>
                      </a:r>
                      <a:endParaRPr b="0" lang="fr-FR" sz="900" spc="-1" strike="noStrike">
                        <a:latin typeface="Arial"/>
                      </a:endParaRPr>
                    </a:p>
                  </a:txBody>
                  <a:tcPr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</a:tr>
              <a:tr h="128160">
                <a:tc>
                  <a:tcPr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 lIns="0" rIns="0" tIns="0" bIns="0">
                      <a:noAutofit/>
                    </a:bodyPr>
                    <a:p>
                      <a:pPr marL="361800">
                        <a:lnSpc>
                          <a:spcPts val="1006"/>
                        </a:lnSpc>
                      </a:pPr>
                      <a:r>
                        <a:rPr b="1" i="1" lang="fr-FR" sz="900" spc="-21" strike="noStrike">
                          <a:solidFill>
                            <a:srgbClr val="5b9ad5"/>
                          </a:solidFill>
                          <a:latin typeface="Calibri"/>
                        </a:rPr>
                        <a:t>100%</a:t>
                      </a:r>
                      <a:endParaRPr b="0" lang="fr-FR" sz="900" spc="-1" strike="noStrike">
                        <a:latin typeface="Arial"/>
                      </a:endParaRPr>
                    </a:p>
                  </a:txBody>
                  <a:tcPr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 lIns="0" rIns="0" tIns="0" bIns="0">
                      <a:noAutofit/>
                    </a:bodyPr>
                    <a:p>
                      <a:pPr algn="ctr">
                        <a:lnSpc>
                          <a:spcPts val="1006"/>
                        </a:lnSpc>
                      </a:pPr>
                      <a:r>
                        <a:rPr b="1" i="1" lang="fr-FR" sz="900" spc="-26" strike="noStrike">
                          <a:solidFill>
                            <a:srgbClr val="5b9ad5"/>
                          </a:solidFill>
                          <a:latin typeface="Calibri"/>
                        </a:rPr>
                        <a:t>35%</a:t>
                      </a:r>
                      <a:endParaRPr b="0" lang="fr-FR" sz="900" spc="-1" strike="noStrike">
                        <a:latin typeface="Arial"/>
                      </a:endParaRPr>
                    </a:p>
                  </a:txBody>
                  <a:tcPr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 lIns="0" rIns="0" tIns="0" bIns="0">
                      <a:noAutofit/>
                    </a:bodyPr>
                    <a:p>
                      <a:pPr marL="285840">
                        <a:lnSpc>
                          <a:spcPts val="1006"/>
                        </a:lnSpc>
                      </a:pPr>
                      <a:r>
                        <a:rPr b="1" i="1" lang="fr-FR" sz="900" spc="-26" strike="noStrike">
                          <a:solidFill>
                            <a:srgbClr val="5b9ad5"/>
                          </a:solidFill>
                          <a:latin typeface="Calibri"/>
                        </a:rPr>
                        <a:t>65%</a:t>
                      </a:r>
                      <a:endParaRPr b="0" lang="fr-FR" sz="900" spc="-1" strike="noStrike">
                        <a:latin typeface="Arial"/>
                      </a:endParaRPr>
                    </a:p>
                  </a:txBody>
                  <a:tcPr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 lIns="0" rIns="0" tIns="0" bIns="0">
                      <a:noAutofit/>
                    </a:bodyPr>
                    <a:p>
                      <a:pPr marL="1142280">
                        <a:lnSpc>
                          <a:spcPts val="1006"/>
                        </a:lnSpc>
                      </a:pPr>
                      <a:r>
                        <a:rPr b="1" i="1" lang="fr-FR" sz="900" spc="-26" strike="noStrike">
                          <a:solidFill>
                            <a:srgbClr val="5b9ad5"/>
                          </a:solidFill>
                          <a:latin typeface="Calibri"/>
                        </a:rPr>
                        <a:t>7%</a:t>
                      </a:r>
                      <a:endParaRPr b="0" lang="fr-FR" sz="900" spc="-1" strike="noStrike">
                        <a:latin typeface="Arial"/>
                      </a:endParaRPr>
                    </a:p>
                  </a:txBody>
                  <a:tcPr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 lIns="0" rIns="0" tIns="0" bIns="0">
                      <a:noAutofit/>
                    </a:bodyPr>
                    <a:p>
                      <a:pPr algn="r">
                        <a:lnSpc>
                          <a:spcPts val="1006"/>
                        </a:lnSpc>
                      </a:pPr>
                      <a:r>
                        <a:rPr b="1" i="1" lang="fr-FR" sz="900" spc="-32" strike="noStrike">
                          <a:solidFill>
                            <a:srgbClr val="5b9ad5"/>
                          </a:solidFill>
                          <a:latin typeface="Calibri"/>
                        </a:rPr>
                        <a:t>1,25</a:t>
                      </a:r>
                      <a:r>
                        <a:rPr b="0" lang="fr-FR" sz="900" spc="-60" strike="noStrike">
                          <a:solidFill>
                            <a:srgbClr val="5b9ad5"/>
                          </a:solidFill>
                          <a:latin typeface="Times New Roman"/>
                        </a:rPr>
                        <a:t> </a:t>
                      </a:r>
                      <a:r>
                        <a:rPr b="1" i="1" lang="fr-FR" sz="900" spc="-52" strike="noStrike">
                          <a:solidFill>
                            <a:srgbClr val="5b9ad5"/>
                          </a:solidFill>
                          <a:latin typeface="Calibri"/>
                        </a:rPr>
                        <a:t>€</a:t>
                      </a:r>
                      <a:endParaRPr b="0" lang="fr-FR" sz="900" spc="-1" strike="noStrike">
                        <a:latin typeface="Arial"/>
                      </a:endParaRPr>
                    </a:p>
                  </a:txBody>
                  <a:tcPr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 lIns="0" rIns="0" tIns="0" bIns="0">
                      <a:noAutofit/>
                    </a:bodyPr>
                    <a:p>
                      <a:pPr algn="r">
                        <a:lnSpc>
                          <a:spcPts val="1006"/>
                        </a:lnSpc>
                      </a:pPr>
                      <a:r>
                        <a:rPr b="1" i="1" lang="fr-FR" sz="900" spc="-12" strike="noStrike">
                          <a:solidFill>
                            <a:srgbClr val="5b9ad5"/>
                          </a:solidFill>
                          <a:latin typeface="Calibri"/>
                        </a:rPr>
                        <a:t>taux</a:t>
                      </a:r>
                      <a:r>
                        <a:rPr b="0" lang="fr-FR" sz="900" spc="-41" strike="noStrike">
                          <a:solidFill>
                            <a:srgbClr val="5b9ad5"/>
                          </a:solidFill>
                          <a:latin typeface="Times New Roman"/>
                        </a:rPr>
                        <a:t> </a:t>
                      </a:r>
                      <a:r>
                        <a:rPr b="1" i="1" lang="fr-FR" sz="900" spc="-21" strike="noStrike">
                          <a:solidFill>
                            <a:srgbClr val="5b9ad5"/>
                          </a:solidFill>
                          <a:latin typeface="Calibri"/>
                        </a:rPr>
                        <a:t>1,2%</a:t>
                      </a:r>
                      <a:endParaRPr b="0" lang="fr-FR" sz="900" spc="-1" strike="noStrike">
                        <a:latin typeface="Arial"/>
                      </a:endParaRPr>
                    </a:p>
                  </a:txBody>
                  <a:tcPr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31" name="CustomShape 5"/>
          <p:cNvSpPr/>
          <p:nvPr/>
        </p:nvSpPr>
        <p:spPr>
          <a:xfrm>
            <a:off x="1917720" y="3748320"/>
            <a:ext cx="385200" cy="142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1520" bIns="0">
            <a:spAutoFit/>
          </a:bodyPr>
          <a:p>
            <a:pPr marL="11520">
              <a:lnSpc>
                <a:spcPct val="100000"/>
              </a:lnSpc>
              <a:spcBef>
                <a:spcPts val="91"/>
              </a:spcBef>
            </a:pPr>
            <a:r>
              <a:rPr b="0" lang="fr-FR" sz="860" spc="-9" strike="noStrike">
                <a:solidFill>
                  <a:srgbClr val="000000"/>
                </a:solidFill>
                <a:latin typeface="Calibri"/>
              </a:rPr>
              <a:t>4</a:t>
            </a:r>
            <a:r>
              <a:rPr b="0" lang="fr-FR" sz="860" spc="-75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fr-FR" sz="860" spc="-9" strike="noStrike">
                <a:solidFill>
                  <a:srgbClr val="000000"/>
                </a:solidFill>
                <a:latin typeface="Calibri"/>
              </a:rPr>
              <a:t>(cible)</a:t>
            </a:r>
            <a:endParaRPr b="0" lang="fr-FR" sz="860" spc="-1" strike="noStrike">
              <a:latin typeface="Arial"/>
            </a:endParaRPr>
          </a:p>
        </p:txBody>
      </p:sp>
      <p:sp>
        <p:nvSpPr>
          <p:cNvPr id="332" name="CustomShape 6"/>
          <p:cNvSpPr/>
          <p:nvPr/>
        </p:nvSpPr>
        <p:spPr>
          <a:xfrm>
            <a:off x="2720520" y="3754800"/>
            <a:ext cx="950400" cy="289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11520">
              <a:lnSpc>
                <a:spcPct val="100000"/>
              </a:lnSpc>
              <a:spcBef>
                <a:spcPts val="99"/>
              </a:spcBef>
              <a:tabLst>
                <a:tab algn="l" pos="471960"/>
              </a:tabLst>
            </a:pPr>
            <a:r>
              <a:rPr b="0" lang="fr-FR" sz="860" spc="-29" strike="noStrike">
                <a:solidFill>
                  <a:srgbClr val="000000"/>
                </a:solidFill>
                <a:latin typeface="Calibri"/>
              </a:rPr>
              <a:t>65,0</a:t>
            </a:r>
            <a:r>
              <a:rPr b="0" lang="fr-FR" sz="860" spc="-46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fr-FR" sz="860" spc="-24" strike="noStrike">
                <a:solidFill>
                  <a:srgbClr val="000000"/>
                </a:solidFill>
                <a:latin typeface="Calibri"/>
              </a:rPr>
              <a:t>m²</a:t>
            </a:r>
            <a:r>
              <a:rPr b="0" lang="fr-FR" sz="860" spc="-1" strike="noStrike">
                <a:solidFill>
                  <a:srgbClr val="000000"/>
                </a:solidFill>
                <a:latin typeface="Times New Roman"/>
              </a:rPr>
              <a:t>	</a:t>
            </a:r>
            <a:r>
              <a:rPr b="1" lang="fr-FR" sz="910" spc="-1" strike="noStrike">
                <a:solidFill>
                  <a:srgbClr val="44536a"/>
                </a:solidFill>
                <a:latin typeface="Calibri"/>
              </a:rPr>
              <a:t>100</a:t>
            </a:r>
            <a:r>
              <a:rPr b="0" lang="fr-FR" sz="910" spc="-9" strike="noStrike">
                <a:solidFill>
                  <a:srgbClr val="44536a"/>
                </a:solidFill>
                <a:latin typeface="Times New Roman"/>
              </a:rPr>
              <a:t> </a:t>
            </a:r>
            <a:r>
              <a:rPr b="1" lang="fr-FR" sz="910" spc="-1" strike="noStrike">
                <a:solidFill>
                  <a:srgbClr val="44536a"/>
                </a:solidFill>
                <a:latin typeface="Calibri"/>
              </a:rPr>
              <a:t>000</a:t>
            </a:r>
            <a:r>
              <a:rPr b="0" lang="fr-FR" sz="910" spc="-9" strike="noStrike">
                <a:solidFill>
                  <a:srgbClr val="44536a"/>
                </a:solidFill>
                <a:latin typeface="Times New Roman"/>
              </a:rPr>
              <a:t> </a:t>
            </a:r>
            <a:r>
              <a:rPr b="1" lang="fr-FR" sz="910" spc="-46" strike="noStrike">
                <a:solidFill>
                  <a:srgbClr val="44536a"/>
                </a:solidFill>
                <a:latin typeface="Calibri"/>
              </a:rPr>
              <a:t>€</a:t>
            </a:r>
            <a:endParaRPr b="0" lang="fr-FR" sz="910" spc="-1" strike="noStrike">
              <a:latin typeface="Arial"/>
            </a:endParaRPr>
          </a:p>
        </p:txBody>
      </p:sp>
      <p:sp>
        <p:nvSpPr>
          <p:cNvPr id="333" name="CustomShape 7"/>
          <p:cNvSpPr/>
          <p:nvPr/>
        </p:nvSpPr>
        <p:spPr>
          <a:xfrm>
            <a:off x="3874320" y="3759120"/>
            <a:ext cx="428400" cy="27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1520" bIns="0">
            <a:spAutoFit/>
          </a:bodyPr>
          <a:p>
            <a:pPr marL="11520">
              <a:lnSpc>
                <a:spcPct val="100000"/>
              </a:lnSpc>
              <a:spcBef>
                <a:spcPts val="91"/>
              </a:spcBef>
            </a:pPr>
            <a:r>
              <a:rPr b="0" lang="fr-FR" sz="860" spc="-38" strike="noStrike">
                <a:solidFill>
                  <a:srgbClr val="000000"/>
                </a:solidFill>
                <a:latin typeface="Calibri"/>
              </a:rPr>
              <a:t>100</a:t>
            </a:r>
            <a:r>
              <a:rPr b="0" lang="fr-FR" sz="860" spc="-55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fr-FR" sz="860" spc="-38" strike="noStrike">
                <a:solidFill>
                  <a:srgbClr val="000000"/>
                </a:solidFill>
                <a:latin typeface="Calibri"/>
              </a:rPr>
              <a:t>000</a:t>
            </a:r>
            <a:r>
              <a:rPr b="0" lang="fr-FR" sz="860" spc="-66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fr-FR" sz="860" spc="-46" strike="noStrike">
                <a:solidFill>
                  <a:srgbClr val="000000"/>
                </a:solidFill>
                <a:latin typeface="Calibri"/>
              </a:rPr>
              <a:t>€</a:t>
            </a:r>
            <a:endParaRPr b="0" lang="fr-FR" sz="860" spc="-1" strike="noStrike">
              <a:latin typeface="Arial"/>
            </a:endParaRPr>
          </a:p>
        </p:txBody>
      </p:sp>
      <p:sp>
        <p:nvSpPr>
          <p:cNvPr id="334" name="CustomShape 8"/>
          <p:cNvSpPr/>
          <p:nvPr/>
        </p:nvSpPr>
        <p:spPr>
          <a:xfrm>
            <a:off x="4504680" y="3759120"/>
            <a:ext cx="377280" cy="27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1520" bIns="0">
            <a:spAutoFit/>
          </a:bodyPr>
          <a:p>
            <a:pPr marL="11520">
              <a:lnSpc>
                <a:spcPct val="100000"/>
              </a:lnSpc>
              <a:spcBef>
                <a:spcPts val="91"/>
              </a:spcBef>
            </a:pPr>
            <a:r>
              <a:rPr b="0" lang="fr-FR" sz="860" spc="-29" strike="noStrike">
                <a:solidFill>
                  <a:srgbClr val="000000"/>
                </a:solidFill>
                <a:latin typeface="Calibri"/>
              </a:rPr>
              <a:t>35</a:t>
            </a:r>
            <a:r>
              <a:rPr b="0" lang="fr-FR" sz="860" spc="-75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fr-FR" sz="860" spc="-38" strike="noStrike">
                <a:solidFill>
                  <a:srgbClr val="000000"/>
                </a:solidFill>
                <a:latin typeface="Calibri"/>
              </a:rPr>
              <a:t>000</a:t>
            </a:r>
            <a:r>
              <a:rPr b="0" lang="fr-FR" sz="860" spc="-60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fr-FR" sz="860" spc="-46" strike="noStrike">
                <a:solidFill>
                  <a:srgbClr val="000000"/>
                </a:solidFill>
                <a:latin typeface="Calibri"/>
              </a:rPr>
              <a:t>€</a:t>
            </a:r>
            <a:endParaRPr b="0" lang="fr-FR" sz="860" spc="-1" strike="noStrike">
              <a:latin typeface="Arial"/>
            </a:endParaRPr>
          </a:p>
        </p:txBody>
      </p:sp>
      <p:sp>
        <p:nvSpPr>
          <p:cNvPr id="335" name="CustomShape 9"/>
          <p:cNvSpPr/>
          <p:nvPr/>
        </p:nvSpPr>
        <p:spPr>
          <a:xfrm>
            <a:off x="5234040" y="3759120"/>
            <a:ext cx="378720" cy="27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1520" bIns="0">
            <a:spAutoFit/>
          </a:bodyPr>
          <a:p>
            <a:pPr marL="11520">
              <a:lnSpc>
                <a:spcPct val="100000"/>
              </a:lnSpc>
              <a:spcBef>
                <a:spcPts val="91"/>
              </a:spcBef>
            </a:pPr>
            <a:r>
              <a:rPr b="0" lang="fr-FR" sz="860" spc="-29" strike="noStrike">
                <a:solidFill>
                  <a:srgbClr val="000000"/>
                </a:solidFill>
                <a:latin typeface="Calibri"/>
              </a:rPr>
              <a:t>65</a:t>
            </a:r>
            <a:r>
              <a:rPr b="0" lang="fr-FR" sz="860" spc="-66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fr-FR" sz="860" spc="-38" strike="noStrike">
                <a:solidFill>
                  <a:srgbClr val="000000"/>
                </a:solidFill>
                <a:latin typeface="Calibri"/>
              </a:rPr>
              <a:t>000</a:t>
            </a:r>
            <a:r>
              <a:rPr b="0" lang="fr-FR" sz="860" spc="-60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fr-FR" sz="860" spc="-55" strike="noStrike">
                <a:solidFill>
                  <a:srgbClr val="000000"/>
                </a:solidFill>
                <a:latin typeface="Calibri"/>
              </a:rPr>
              <a:t>€</a:t>
            </a:r>
            <a:endParaRPr b="0" lang="fr-FR" sz="860" spc="-1" strike="noStrike">
              <a:latin typeface="Arial"/>
            </a:endParaRPr>
          </a:p>
        </p:txBody>
      </p:sp>
      <p:sp>
        <p:nvSpPr>
          <p:cNvPr id="336" name="CustomShape 10"/>
          <p:cNvSpPr/>
          <p:nvPr/>
        </p:nvSpPr>
        <p:spPr>
          <a:xfrm>
            <a:off x="6005520" y="3770640"/>
            <a:ext cx="377280" cy="27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1520" bIns="0">
            <a:spAutoFit/>
          </a:bodyPr>
          <a:p>
            <a:pPr marL="11520">
              <a:lnSpc>
                <a:spcPct val="100000"/>
              </a:lnSpc>
              <a:spcBef>
                <a:spcPts val="91"/>
              </a:spcBef>
            </a:pPr>
            <a:r>
              <a:rPr b="0" lang="fr-FR" sz="860" spc="-29" strike="noStrike">
                <a:solidFill>
                  <a:srgbClr val="000000"/>
                </a:solidFill>
                <a:latin typeface="Calibri"/>
              </a:rPr>
              <a:t>65</a:t>
            </a:r>
            <a:r>
              <a:rPr b="0" lang="fr-FR" sz="860" spc="-75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fr-FR" sz="860" spc="-38" strike="noStrike">
                <a:solidFill>
                  <a:srgbClr val="000000"/>
                </a:solidFill>
                <a:latin typeface="Calibri"/>
              </a:rPr>
              <a:t>000</a:t>
            </a:r>
            <a:r>
              <a:rPr b="0" lang="fr-FR" sz="860" spc="-60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fr-FR" sz="860" spc="-46" strike="noStrike">
                <a:solidFill>
                  <a:srgbClr val="000000"/>
                </a:solidFill>
                <a:latin typeface="Calibri"/>
              </a:rPr>
              <a:t>€</a:t>
            </a:r>
            <a:endParaRPr b="0" lang="fr-FR" sz="860" spc="-1" strike="noStrike">
              <a:latin typeface="Arial"/>
            </a:endParaRPr>
          </a:p>
        </p:txBody>
      </p:sp>
      <p:sp>
        <p:nvSpPr>
          <p:cNvPr id="337" name="CustomShape 11"/>
          <p:cNvSpPr/>
          <p:nvPr/>
        </p:nvSpPr>
        <p:spPr>
          <a:xfrm>
            <a:off x="6775560" y="3770640"/>
            <a:ext cx="152280" cy="142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1520" bIns="0">
            <a:spAutoFit/>
          </a:bodyPr>
          <a:p>
            <a:pPr marL="11520">
              <a:lnSpc>
                <a:spcPct val="100000"/>
              </a:lnSpc>
              <a:spcBef>
                <a:spcPts val="91"/>
              </a:spcBef>
            </a:pPr>
            <a:r>
              <a:rPr b="1" i="1" lang="fr-FR" sz="860" spc="-24" strike="noStrike">
                <a:solidFill>
                  <a:srgbClr val="44536a"/>
                </a:solidFill>
                <a:latin typeface="Calibri"/>
              </a:rPr>
              <a:t>0%</a:t>
            </a:r>
            <a:endParaRPr b="0" lang="fr-FR" sz="860" spc="-1" strike="noStrike">
              <a:latin typeface="Arial"/>
            </a:endParaRPr>
          </a:p>
        </p:txBody>
      </p:sp>
      <p:sp>
        <p:nvSpPr>
          <p:cNvPr id="338" name="CustomShape 12"/>
          <p:cNvSpPr/>
          <p:nvPr/>
        </p:nvSpPr>
        <p:spPr>
          <a:xfrm>
            <a:off x="7467840" y="3795480"/>
            <a:ext cx="325800" cy="27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1520" bIns="0">
            <a:spAutoFit/>
          </a:bodyPr>
          <a:p>
            <a:pPr marL="11520">
              <a:lnSpc>
                <a:spcPct val="100000"/>
              </a:lnSpc>
              <a:spcBef>
                <a:spcPts val="91"/>
              </a:spcBef>
            </a:pPr>
            <a:r>
              <a:rPr b="0" lang="fr-FR" sz="860" spc="-9" strike="noStrike">
                <a:solidFill>
                  <a:srgbClr val="000000"/>
                </a:solidFill>
                <a:latin typeface="Calibri"/>
              </a:rPr>
              <a:t>4</a:t>
            </a:r>
            <a:r>
              <a:rPr b="0" lang="fr-FR" sz="860" spc="-77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fr-FR" sz="860" spc="-38" strike="noStrike">
                <a:solidFill>
                  <a:srgbClr val="000000"/>
                </a:solidFill>
                <a:latin typeface="Calibri"/>
              </a:rPr>
              <a:t>550</a:t>
            </a:r>
            <a:r>
              <a:rPr b="0" lang="fr-FR" sz="860" spc="-60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fr-FR" sz="860" spc="-46" strike="noStrike">
                <a:solidFill>
                  <a:srgbClr val="000000"/>
                </a:solidFill>
                <a:latin typeface="Calibri"/>
              </a:rPr>
              <a:t>€</a:t>
            </a:r>
            <a:endParaRPr b="0" lang="fr-FR" sz="860" spc="-1" strike="noStrike">
              <a:latin typeface="Arial"/>
            </a:endParaRPr>
          </a:p>
        </p:txBody>
      </p:sp>
      <p:sp>
        <p:nvSpPr>
          <p:cNvPr id="339" name="CustomShape 13"/>
          <p:cNvSpPr/>
          <p:nvPr/>
        </p:nvSpPr>
        <p:spPr>
          <a:xfrm>
            <a:off x="8211240" y="3794760"/>
            <a:ext cx="378720" cy="27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1520" bIns="0">
            <a:spAutoFit/>
          </a:bodyPr>
          <a:p>
            <a:pPr marL="11520">
              <a:lnSpc>
                <a:spcPct val="100000"/>
              </a:lnSpc>
              <a:spcBef>
                <a:spcPts val="91"/>
              </a:spcBef>
            </a:pPr>
            <a:r>
              <a:rPr b="0" lang="fr-FR" sz="860" spc="-29" strike="noStrike">
                <a:solidFill>
                  <a:srgbClr val="000000"/>
                </a:solidFill>
                <a:latin typeface="Calibri"/>
              </a:rPr>
              <a:t>69</a:t>
            </a:r>
            <a:r>
              <a:rPr b="0" lang="fr-FR" sz="860" spc="-66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fr-FR" sz="860" spc="-38" strike="noStrike">
                <a:solidFill>
                  <a:srgbClr val="000000"/>
                </a:solidFill>
                <a:latin typeface="Calibri"/>
              </a:rPr>
              <a:t>550</a:t>
            </a:r>
            <a:r>
              <a:rPr b="0" lang="fr-FR" sz="860" spc="-60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fr-FR" sz="860" spc="-55" strike="noStrike">
                <a:solidFill>
                  <a:srgbClr val="000000"/>
                </a:solidFill>
                <a:latin typeface="Calibri"/>
              </a:rPr>
              <a:t>€</a:t>
            </a:r>
            <a:endParaRPr b="0" lang="fr-FR" sz="860" spc="-1" strike="noStrike">
              <a:latin typeface="Arial"/>
            </a:endParaRPr>
          </a:p>
        </p:txBody>
      </p:sp>
      <p:sp>
        <p:nvSpPr>
          <p:cNvPr id="340" name="CustomShape 14"/>
          <p:cNvSpPr/>
          <p:nvPr/>
        </p:nvSpPr>
        <p:spPr>
          <a:xfrm>
            <a:off x="9048240" y="3792240"/>
            <a:ext cx="203040" cy="142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1520" bIns="0">
            <a:spAutoFit/>
          </a:bodyPr>
          <a:p>
            <a:pPr marL="11520">
              <a:lnSpc>
                <a:spcPct val="100000"/>
              </a:lnSpc>
              <a:spcBef>
                <a:spcPts val="91"/>
              </a:spcBef>
            </a:pPr>
            <a:r>
              <a:rPr b="0" lang="fr-FR" sz="860" spc="-29" strike="noStrike">
                <a:solidFill>
                  <a:srgbClr val="000000"/>
                </a:solidFill>
                <a:latin typeface="Calibri"/>
              </a:rPr>
              <a:t>81</a:t>
            </a:r>
            <a:r>
              <a:rPr b="0" lang="fr-FR" sz="860" spc="-69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fr-FR" sz="860" spc="-46" strike="noStrike">
                <a:solidFill>
                  <a:srgbClr val="000000"/>
                </a:solidFill>
                <a:latin typeface="Calibri"/>
              </a:rPr>
              <a:t>€</a:t>
            </a:r>
            <a:endParaRPr b="0" lang="fr-FR" sz="860" spc="-1" strike="noStrike">
              <a:latin typeface="Arial"/>
            </a:endParaRPr>
          </a:p>
        </p:txBody>
      </p:sp>
      <p:sp>
        <p:nvSpPr>
          <p:cNvPr id="341" name="CustomShape 15"/>
          <p:cNvSpPr/>
          <p:nvPr/>
        </p:nvSpPr>
        <p:spPr>
          <a:xfrm>
            <a:off x="9674640" y="3792240"/>
            <a:ext cx="488160" cy="142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1520" bIns="0">
            <a:spAutoFit/>
          </a:bodyPr>
          <a:p>
            <a:pPr marL="11520">
              <a:lnSpc>
                <a:spcPct val="100000"/>
              </a:lnSpc>
              <a:spcBef>
                <a:spcPts val="91"/>
              </a:spcBef>
            </a:pPr>
            <a:r>
              <a:rPr b="0" lang="fr-FR" sz="860" spc="-38" strike="noStrike">
                <a:solidFill>
                  <a:srgbClr val="000000"/>
                </a:solidFill>
                <a:latin typeface="Calibri"/>
              </a:rPr>
              <a:t>422</a:t>
            </a:r>
            <a:r>
              <a:rPr b="0" lang="fr-FR" sz="860" spc="-55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fr-FR" sz="860" spc="-46" strike="noStrike">
                <a:solidFill>
                  <a:srgbClr val="000000"/>
                </a:solidFill>
                <a:latin typeface="Calibri"/>
              </a:rPr>
              <a:t>€</a:t>
            </a:r>
            <a:endParaRPr b="0" lang="fr-FR" sz="860" spc="-1" strike="noStrike">
              <a:latin typeface="Arial"/>
            </a:endParaRPr>
          </a:p>
        </p:txBody>
      </p:sp>
      <p:sp>
        <p:nvSpPr>
          <p:cNvPr id="342" name="CustomShape 16"/>
          <p:cNvSpPr/>
          <p:nvPr/>
        </p:nvSpPr>
        <p:spPr>
          <a:xfrm>
            <a:off x="10442160" y="3808440"/>
            <a:ext cx="286560" cy="151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11520">
              <a:lnSpc>
                <a:spcPct val="100000"/>
              </a:lnSpc>
              <a:spcBef>
                <a:spcPts val="99"/>
              </a:spcBef>
            </a:pPr>
            <a:r>
              <a:rPr b="1" lang="fr-FR" sz="910" spc="-1" strike="noStrike">
                <a:solidFill>
                  <a:srgbClr val="44536a"/>
                </a:solidFill>
                <a:latin typeface="Calibri"/>
              </a:rPr>
              <a:t>504</a:t>
            </a:r>
            <a:r>
              <a:rPr b="0" lang="fr-FR" sz="910" spc="-7" strike="noStrike">
                <a:solidFill>
                  <a:srgbClr val="44536a"/>
                </a:solidFill>
                <a:latin typeface="Times New Roman"/>
              </a:rPr>
              <a:t> </a:t>
            </a:r>
            <a:r>
              <a:rPr b="1" lang="fr-FR" sz="910" spc="-46" strike="noStrike">
                <a:solidFill>
                  <a:srgbClr val="44536a"/>
                </a:solidFill>
                <a:latin typeface="Calibri"/>
              </a:rPr>
              <a:t>€</a:t>
            </a:r>
            <a:endParaRPr b="0" lang="fr-FR" sz="910" spc="-1" strike="noStrike">
              <a:latin typeface="Arial"/>
            </a:endParaRPr>
          </a:p>
        </p:txBody>
      </p:sp>
      <p:graphicFrame>
        <p:nvGraphicFramePr>
          <p:cNvPr id="343" name="Table 17"/>
          <p:cNvGraphicFramePr/>
          <p:nvPr/>
        </p:nvGraphicFramePr>
        <p:xfrm>
          <a:off x="1913400" y="2864160"/>
          <a:ext cx="8925840" cy="590400"/>
        </p:xfrm>
        <a:graphic>
          <a:graphicData uri="http://schemas.openxmlformats.org/drawingml/2006/table">
            <a:tbl>
              <a:tblPr/>
              <a:tblGrid>
                <a:gridCol w="583200"/>
                <a:gridCol w="580680"/>
                <a:gridCol w="634320"/>
                <a:gridCol w="659520"/>
                <a:gridCol w="699480"/>
                <a:gridCol w="697680"/>
                <a:gridCol w="753480"/>
                <a:gridCol w="749160"/>
                <a:gridCol w="751320"/>
                <a:gridCol w="751320"/>
                <a:gridCol w="769320"/>
                <a:gridCol w="711720"/>
                <a:gridCol w="584640"/>
              </a:tblGrid>
              <a:tr h="221040">
                <a:tc gridSpan="2">
                  <a:txBody>
                    <a:bodyPr lIns="0" rIns="0" tIns="8640" bIns="0">
                      <a:noAutofit/>
                    </a:bodyPr>
                    <a:p>
                      <a:pPr marL="204480">
                        <a:lnSpc>
                          <a:spcPct val="100000"/>
                        </a:lnSpc>
                        <a:spcBef>
                          <a:spcPts val="74"/>
                        </a:spcBef>
                      </a:pPr>
                      <a:r>
                        <a:rPr b="0" lang="fr-FR" sz="900" spc="-21" strike="noStrike">
                          <a:solidFill>
                            <a:srgbClr val="000000"/>
                          </a:solidFill>
                          <a:latin typeface="Calibri"/>
                        </a:rPr>
                        <a:t>type</a:t>
                      </a:r>
                      <a:endParaRPr b="0" lang="fr-FR" sz="900" spc="-1" strike="noStrike">
                        <a:latin typeface="Arial"/>
                      </a:endParaRPr>
                    </a:p>
                  </a:txBody>
                  <a:tcPr>
                    <a:lnL w="9360">
                      <a:solidFill>
                        <a:srgbClr val="000000"/>
                      </a:solidFill>
                    </a:lnL>
                    <a:lnR w="18720">
                      <a:solidFill>
                        <a:srgbClr val="000000"/>
                      </a:solidFill>
                    </a:lnR>
                    <a:lnT w="18720">
                      <a:solidFill>
                        <a:srgbClr val="000000"/>
                      </a:solidFill>
                    </a:lnT>
                    <a:lnB w="12240">
                      <a:noFill/>
                    </a:lnB>
                    <a:noFill/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rowSpan="2">
                  <a:txBody>
                    <a:bodyPr lIns="0" rIns="0" tIns="8640" bIns="0">
                      <a:noAutofit/>
                    </a:bodyPr>
                    <a:p>
                      <a:pPr marL="3960" algn="ctr">
                        <a:lnSpc>
                          <a:spcPct val="100000"/>
                        </a:lnSpc>
                        <a:spcBef>
                          <a:spcPts val="74"/>
                        </a:spcBef>
                      </a:pPr>
                      <a:r>
                        <a:rPr b="1" lang="fr-FR" sz="900" spc="-12" strike="noStrike">
                          <a:solidFill>
                            <a:srgbClr val="000000"/>
                          </a:solidFill>
                          <a:latin typeface="Calibri"/>
                        </a:rPr>
                        <a:t>Prix</a:t>
                      </a:r>
                      <a:r>
                        <a:rPr b="0" lang="fr-FR" sz="900" spc="-52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1" lang="fr-FR" sz="9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de</a:t>
                      </a:r>
                      <a:r>
                        <a:rPr b="0" lang="fr-FR" sz="900" spc="-2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1" lang="fr-FR" sz="900" spc="-12" strike="noStrike">
                          <a:solidFill>
                            <a:srgbClr val="000000"/>
                          </a:solidFill>
                          <a:latin typeface="Calibri"/>
                        </a:rPr>
                        <a:t>vente</a:t>
                      </a:r>
                      <a:endParaRPr b="0" lang="fr-FR" sz="900" spc="-1" strike="noStrike">
                        <a:latin typeface="Arial"/>
                      </a:endParaRPr>
                    </a:p>
                    <a:p>
                      <a:pPr marL="143640" algn="ctr">
                        <a:lnSpc>
                          <a:spcPct val="110000"/>
                        </a:lnSpc>
                        <a:spcBef>
                          <a:spcPts val="11"/>
                        </a:spcBef>
                      </a:pPr>
                      <a:r>
                        <a:rPr b="1" lang="fr-FR" sz="900" spc="-21" strike="noStrike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  <a:r>
                        <a:rPr b="0" lang="fr-FR" sz="900" spc="-15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1" lang="fr-FR" sz="900" spc="-26" strike="noStrike">
                          <a:solidFill>
                            <a:srgbClr val="000000"/>
                          </a:solidFill>
                          <a:latin typeface="Calibri"/>
                        </a:rPr>
                        <a:t>par</a:t>
                      </a:r>
                      <a:r>
                        <a:rPr b="0" lang="fr-FR" sz="900" spc="-26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1" lang="fr-FR" sz="900" spc="-12" strike="noStrike">
                          <a:solidFill>
                            <a:srgbClr val="000000"/>
                          </a:solidFill>
                          <a:latin typeface="Calibri"/>
                        </a:rPr>
                        <a:t>bailleur</a:t>
                      </a:r>
                      <a:endParaRPr b="0" lang="fr-FR" sz="900" spc="-1" strike="noStrike">
                        <a:latin typeface="Arial"/>
                      </a:endParaRPr>
                    </a:p>
                  </a:txBody>
                  <a:tcPr>
                    <a:lnL w="18720">
                      <a:solidFill>
                        <a:srgbClr val="000000"/>
                      </a:solidFill>
                    </a:lnL>
                    <a:lnR w="18720">
                      <a:solidFill>
                        <a:srgbClr val="000000"/>
                      </a:solidFill>
                    </a:lnR>
                    <a:lnT w="18720">
                      <a:solidFill>
                        <a:srgbClr val="000000"/>
                      </a:solidFill>
                    </a:lnT>
                    <a:lnB w="18720">
                      <a:solidFill>
                        <a:srgbClr val="000000"/>
                      </a:solidFill>
                    </a:lnB>
                    <a:noFill/>
                  </a:tcPr>
                </a:tc>
                <a:tc gridSpan="3">
                  <a:txBody>
                    <a:bodyPr lIns="0" rIns="0" tIns="8640" bIns="0">
                      <a:noAutofit/>
                    </a:bodyPr>
                    <a:p>
                      <a:pPr marL="577800">
                        <a:lnSpc>
                          <a:spcPct val="100000"/>
                        </a:lnSpc>
                        <a:spcBef>
                          <a:spcPts val="74"/>
                        </a:spcBef>
                      </a:pPr>
                      <a:r>
                        <a:rPr b="1" lang="fr-FR" sz="900" spc="-12" strike="noStrike">
                          <a:solidFill>
                            <a:srgbClr val="000000"/>
                          </a:solidFill>
                          <a:latin typeface="Calibri"/>
                        </a:rPr>
                        <a:t>Prix</a:t>
                      </a:r>
                      <a:r>
                        <a:rPr b="0" lang="fr-FR" sz="900" spc="-46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1" lang="fr-FR" sz="9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de</a:t>
                      </a:r>
                      <a:r>
                        <a:rPr b="0" lang="fr-FR" sz="900" spc="-26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1" lang="fr-FR" sz="9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vente</a:t>
                      </a:r>
                      <a:r>
                        <a:rPr b="0" lang="fr-FR" sz="900" spc="-2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1" lang="fr-FR" sz="900" spc="-21" strike="noStrike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  <a:r>
                        <a:rPr b="0" lang="fr-FR" sz="900" spc="-35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1" lang="fr-FR" sz="900" spc="-26" strike="noStrike">
                          <a:solidFill>
                            <a:srgbClr val="000000"/>
                          </a:solidFill>
                          <a:latin typeface="Calibri"/>
                        </a:rPr>
                        <a:t>TTC</a:t>
                      </a:r>
                      <a:endParaRPr b="0" lang="fr-FR" sz="900" spc="-1" strike="noStrike">
                        <a:latin typeface="Arial"/>
                      </a:endParaRPr>
                    </a:p>
                  </a:txBody>
                  <a:tcPr>
                    <a:lnL w="18720">
                      <a:solidFill>
                        <a:srgbClr val="000000"/>
                      </a:solidFill>
                    </a:lnL>
                    <a:lnR w="18720">
                      <a:solidFill>
                        <a:srgbClr val="000000"/>
                      </a:solidFill>
                    </a:lnR>
                    <a:lnT w="1872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gridSpan="4">
                  <a:txBody>
                    <a:bodyPr lIns="0" rIns="0" tIns="8640" bIns="0">
                      <a:noAutofit/>
                    </a:bodyPr>
                    <a:p>
                      <a:pPr marL="595080">
                        <a:lnSpc>
                          <a:spcPct val="100000"/>
                        </a:lnSpc>
                        <a:spcBef>
                          <a:spcPts val="74"/>
                        </a:spcBef>
                      </a:pPr>
                      <a:r>
                        <a:rPr b="1" lang="fr-FR" sz="900" spc="-12" strike="noStrike">
                          <a:solidFill>
                            <a:srgbClr val="000000"/>
                          </a:solidFill>
                          <a:latin typeface="Calibri"/>
                        </a:rPr>
                        <a:t>Investissement</a:t>
                      </a:r>
                      <a:r>
                        <a:rPr b="0" lang="fr-FR" sz="9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1" lang="fr-FR" sz="900" spc="-21" strike="noStrike">
                          <a:solidFill>
                            <a:srgbClr val="000000"/>
                          </a:solidFill>
                          <a:latin typeface="Calibri"/>
                        </a:rPr>
                        <a:t>construction</a:t>
                      </a:r>
                      <a:r>
                        <a:rPr b="0" lang="fr-FR" sz="900" spc="18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1" lang="fr-FR" sz="900" spc="-12" strike="noStrike">
                          <a:solidFill>
                            <a:srgbClr val="000000"/>
                          </a:solidFill>
                          <a:latin typeface="Calibri"/>
                        </a:rPr>
                        <a:t>pour</a:t>
                      </a:r>
                      <a:r>
                        <a:rPr b="0" lang="fr-FR" sz="900" spc="-12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1" lang="fr-FR" sz="900" spc="-12" strike="noStrike">
                          <a:solidFill>
                            <a:srgbClr val="000000"/>
                          </a:solidFill>
                          <a:latin typeface="Calibri"/>
                        </a:rPr>
                        <a:t>accédant</a:t>
                      </a:r>
                      <a:endParaRPr b="0" lang="fr-FR" sz="900" spc="-1" strike="noStrike">
                        <a:latin typeface="Arial"/>
                      </a:endParaRPr>
                    </a:p>
                  </a:txBody>
                  <a:tcPr>
                    <a:lnL w="18720">
                      <a:solidFill>
                        <a:srgbClr val="000000"/>
                      </a:solidFill>
                    </a:lnL>
                    <a:lnR w="18720">
                      <a:solidFill>
                        <a:srgbClr val="000000"/>
                      </a:solidFill>
                    </a:lnR>
                    <a:lnT w="1872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gridSpan="3">
                  <a:txBody>
                    <a:bodyPr lIns="0" rIns="0" tIns="8640" bIns="0">
                      <a:noAutofit/>
                    </a:bodyPr>
                    <a:p>
                      <a:pPr marL="538560">
                        <a:lnSpc>
                          <a:spcPct val="100000"/>
                        </a:lnSpc>
                        <a:spcBef>
                          <a:spcPts val="74"/>
                        </a:spcBef>
                      </a:pPr>
                      <a:r>
                        <a:rPr b="1" lang="fr-FR" sz="900" spc="-12" strike="noStrike">
                          <a:solidFill>
                            <a:srgbClr val="000000"/>
                          </a:solidFill>
                          <a:latin typeface="Calibri"/>
                        </a:rPr>
                        <a:t>Effort</a:t>
                      </a:r>
                      <a:r>
                        <a:rPr b="0" lang="fr-FR" sz="900" spc="-66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1" lang="fr-FR" sz="9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mensuel</a:t>
                      </a:r>
                      <a:r>
                        <a:rPr b="0" lang="fr-FR" sz="900" spc="-32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1" lang="fr-FR" sz="900" spc="-12" strike="noStrike">
                          <a:solidFill>
                            <a:srgbClr val="000000"/>
                          </a:solidFill>
                          <a:latin typeface="Calibri"/>
                        </a:rPr>
                        <a:t>accédant</a:t>
                      </a:r>
                      <a:endParaRPr b="0" lang="fr-FR" sz="900" spc="-1" strike="noStrike">
                        <a:latin typeface="Arial"/>
                      </a:endParaRPr>
                    </a:p>
                  </a:txBody>
                  <a:tcPr>
                    <a:lnL w="18720">
                      <a:solidFill>
                        <a:srgbClr val="000000"/>
                      </a:solidFill>
                    </a:lnL>
                    <a:lnR w="18720">
                      <a:solidFill>
                        <a:srgbClr val="000000"/>
                      </a:solidFill>
                    </a:lnR>
                    <a:lnT w="1872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</a:tr>
              <a:tr h="600120">
                <a:tc>
                  <a:tcPr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12240">
                      <a:noFill/>
                    </a:lnT>
                    <a:lnB w="18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0" rIns="0" tIns="5040" bIns="0">
                      <a:noAutofit/>
                    </a:bodyPr>
                    <a:p>
                      <a:pPr marL="18972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b="0" lang="fr-FR" sz="900" spc="-21" strike="noStrike">
                          <a:solidFill>
                            <a:srgbClr val="000000"/>
                          </a:solidFill>
                          <a:latin typeface="Calibri"/>
                        </a:rPr>
                        <a:t>SHAB</a:t>
                      </a:r>
                      <a:endParaRPr b="0" lang="fr-FR" sz="900" spc="-1" strike="noStrike">
                        <a:latin typeface="Arial"/>
                      </a:endParaRPr>
                    </a:p>
                  </a:txBody>
                  <a:tcPr>
                    <a:lnL w="9360">
                      <a:solidFill>
                        <a:srgbClr val="000000"/>
                      </a:solidFill>
                    </a:lnL>
                    <a:lnR w="1872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8720">
                      <a:solidFill>
                        <a:srgbClr val="000000"/>
                      </a:solidFill>
                    </a:lnB>
                    <a:noFill/>
                  </a:tcPr>
                </a:tc>
                <a:tc vMerge="1"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 lIns="0" rIns="0" tIns="5040" bIns="0">
                      <a:noAutofit/>
                    </a:bodyPr>
                    <a:p>
                      <a:pPr marL="24120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b="0" lang="fr-FR" sz="900" spc="-12" strike="noStrike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  <a:endParaRPr b="0" lang="fr-FR" sz="900" spc="-1" strike="noStrike">
                        <a:latin typeface="Arial"/>
                      </a:endParaRPr>
                    </a:p>
                  </a:txBody>
                  <a:tcPr>
                    <a:lnL w="1872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8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0" rIns="0" tIns="5040" bIns="0">
                      <a:noAutofit/>
                    </a:bodyPr>
                    <a:p>
                      <a:pPr marL="1440"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b="0" lang="fr-FR" sz="900" spc="-21" strike="noStrike">
                          <a:solidFill>
                            <a:srgbClr val="000000"/>
                          </a:solidFill>
                          <a:latin typeface="Calibri"/>
                        </a:rPr>
                        <a:t>dont</a:t>
                      </a:r>
                      <a:endParaRPr b="0" lang="fr-FR" sz="9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36"/>
                        </a:spcBef>
                      </a:pPr>
                      <a:r>
                        <a:rPr b="0" lang="fr-FR" sz="900" spc="-12" strike="noStrike">
                          <a:solidFill>
                            <a:srgbClr val="000000"/>
                          </a:solidFill>
                          <a:latin typeface="Calibri"/>
                        </a:rPr>
                        <a:t>terrain</a:t>
                      </a:r>
                      <a:endParaRPr b="0" lang="fr-FR" sz="9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8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0" rIns="0" tIns="5040" bIns="0">
                      <a:noAutofit/>
                    </a:bodyPr>
                    <a:p>
                      <a:pPr marL="4320"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b="0" lang="fr-FR" sz="900" spc="-21" strike="noStrike">
                          <a:solidFill>
                            <a:srgbClr val="000000"/>
                          </a:solidFill>
                          <a:latin typeface="Calibri"/>
                        </a:rPr>
                        <a:t>dont</a:t>
                      </a:r>
                      <a:endParaRPr b="0" lang="fr-FR" sz="900" spc="-1" strike="noStrike">
                        <a:latin typeface="Arial"/>
                      </a:endParaRPr>
                    </a:p>
                    <a:p>
                      <a:pPr marL="3960" algn="ctr">
                        <a:lnSpc>
                          <a:spcPct val="100000"/>
                        </a:lnSpc>
                        <a:spcBef>
                          <a:spcPts val="136"/>
                        </a:spcBef>
                      </a:pPr>
                      <a:r>
                        <a:rPr b="0" lang="fr-FR" sz="900" spc="-12" strike="noStrike">
                          <a:solidFill>
                            <a:srgbClr val="000000"/>
                          </a:solidFill>
                          <a:latin typeface="Calibri"/>
                        </a:rPr>
                        <a:t>constructions</a:t>
                      </a:r>
                      <a:endParaRPr b="0" lang="fr-FR" sz="9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872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8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0" rIns="0" tIns="5040" bIns="0">
                      <a:noAutofit/>
                    </a:bodyPr>
                    <a:p>
                      <a:pPr marL="7236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b="0" lang="fr-FR" sz="900" spc="-12" strike="noStrike">
                          <a:solidFill>
                            <a:srgbClr val="000000"/>
                          </a:solidFill>
                          <a:latin typeface="Calibri"/>
                        </a:rPr>
                        <a:t>Constructions</a:t>
                      </a:r>
                      <a:endParaRPr b="0" lang="fr-FR" sz="900" spc="-1" strike="noStrike">
                        <a:latin typeface="Arial"/>
                      </a:endParaRPr>
                    </a:p>
                  </a:txBody>
                  <a:tcPr>
                    <a:lnL w="1872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8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0" rIns="0" tIns="5040" bIns="0">
                      <a:noAutofit/>
                    </a:bodyPr>
                    <a:p>
                      <a:pPr marL="6084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b="0" lang="fr-FR" sz="900" spc="-21" strike="noStrike">
                          <a:solidFill>
                            <a:srgbClr val="000000"/>
                          </a:solidFill>
                          <a:latin typeface="Calibri"/>
                        </a:rPr>
                        <a:t>Marge</a:t>
                      </a:r>
                      <a:r>
                        <a:rPr b="0" lang="fr-FR" sz="900" spc="-35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fr-FR" sz="900" spc="-12" strike="noStrike">
                          <a:solidFill>
                            <a:srgbClr val="000000"/>
                          </a:solidFill>
                          <a:latin typeface="Calibri"/>
                        </a:rPr>
                        <a:t>négoce</a:t>
                      </a:r>
                      <a:endParaRPr b="0" lang="fr-FR" sz="9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872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8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0" rIns="0" tIns="5040" bIns="0">
                      <a:noAutofit/>
                    </a:bodyPr>
                    <a:p>
                      <a:pPr marL="14040"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b="0" lang="fr-FR" sz="900" spc="-12" strike="noStrike">
                          <a:solidFill>
                            <a:srgbClr val="000000"/>
                          </a:solidFill>
                          <a:latin typeface="Calibri"/>
                        </a:rPr>
                        <a:t>Frais</a:t>
                      </a:r>
                      <a:endParaRPr b="0" lang="fr-FR" sz="900" spc="-1" strike="noStrike">
                        <a:latin typeface="Arial"/>
                      </a:endParaRPr>
                    </a:p>
                    <a:p>
                      <a:pPr marL="5760" algn="ctr">
                        <a:lnSpc>
                          <a:spcPct val="100000"/>
                        </a:lnSpc>
                        <a:spcBef>
                          <a:spcPts val="136"/>
                        </a:spcBef>
                      </a:pPr>
                      <a:r>
                        <a:rPr b="0" lang="fr-FR" sz="900" spc="-12" strike="noStrike">
                          <a:solidFill>
                            <a:srgbClr val="000000"/>
                          </a:solidFill>
                          <a:latin typeface="Calibri"/>
                        </a:rPr>
                        <a:t>acquisition</a:t>
                      </a:r>
                      <a:endParaRPr b="0" lang="fr-FR" sz="900" spc="-1" strike="noStrike">
                        <a:latin typeface="Arial"/>
                      </a:endParaRPr>
                    </a:p>
                  </a:txBody>
                  <a:tcPr>
                    <a:lnL w="18720">
                      <a:solidFill>
                        <a:srgbClr val="000000"/>
                      </a:solidFill>
                    </a:lnL>
                    <a:lnR w="1872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8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0" rIns="0" tIns="504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b="0" lang="fr-FR" sz="900" spc="-12" strike="noStrike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  <a:endParaRPr b="0" lang="fr-FR" sz="900" spc="-1" strike="noStrike">
                        <a:latin typeface="Arial"/>
                      </a:endParaRPr>
                    </a:p>
                  </a:txBody>
                  <a:tcPr>
                    <a:lnL w="18720">
                      <a:solidFill>
                        <a:srgbClr val="000000"/>
                      </a:solidFill>
                    </a:lnL>
                    <a:lnR w="1872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8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0" rIns="0" tIns="504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b="0" lang="fr-FR" sz="900" spc="-12" strike="noStrike">
                          <a:solidFill>
                            <a:srgbClr val="000000"/>
                          </a:solidFill>
                          <a:latin typeface="Calibri"/>
                        </a:rPr>
                        <a:t>Redevance</a:t>
                      </a:r>
                      <a:endParaRPr b="0" lang="fr-FR" sz="900" spc="-1" strike="noStrike">
                        <a:latin typeface="Arial"/>
                      </a:endParaRPr>
                    </a:p>
                    <a:p>
                      <a:pPr marL="3240" algn="ctr">
                        <a:lnSpc>
                          <a:spcPct val="100000"/>
                        </a:lnSpc>
                        <a:spcBef>
                          <a:spcPts val="136"/>
                        </a:spcBef>
                      </a:pPr>
                      <a:r>
                        <a:rPr b="0" lang="fr-FR" sz="900" spc="-12" strike="noStrike">
                          <a:solidFill>
                            <a:srgbClr val="000000"/>
                          </a:solidFill>
                          <a:latin typeface="Calibri"/>
                        </a:rPr>
                        <a:t>terrain</a:t>
                      </a:r>
                      <a:endParaRPr b="0" lang="fr-FR" sz="900" spc="-1" strike="noStrike">
                        <a:latin typeface="Arial"/>
                      </a:endParaRPr>
                    </a:p>
                  </a:txBody>
                  <a:tcPr>
                    <a:lnL w="1872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8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0" rIns="0" tIns="5040" bIns="0">
                      <a:noAutofit/>
                    </a:bodyPr>
                    <a:p>
                      <a:pPr marL="4428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b="0" lang="fr-FR" sz="900" spc="-12" strike="noStrike">
                          <a:solidFill>
                            <a:srgbClr val="000000"/>
                          </a:solidFill>
                          <a:latin typeface="Calibri"/>
                        </a:rPr>
                        <a:t>Échéance</a:t>
                      </a:r>
                      <a:r>
                        <a:rPr b="0" lang="fr-FR" sz="900" spc="-12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fr-FR" sz="900" spc="-21" strike="noStrike">
                          <a:solidFill>
                            <a:srgbClr val="000000"/>
                          </a:solidFill>
                          <a:latin typeface="Calibri"/>
                        </a:rPr>
                        <a:t>prêt</a:t>
                      </a:r>
                      <a:endParaRPr b="0" lang="fr-FR" sz="900" spc="-1" strike="noStrike">
                        <a:latin typeface="Arial"/>
                      </a:endParaRPr>
                    </a:p>
                    <a:p>
                      <a:pPr marL="60840">
                        <a:lnSpc>
                          <a:spcPct val="100000"/>
                        </a:lnSpc>
                        <a:spcBef>
                          <a:spcPts val="136"/>
                        </a:spcBef>
                      </a:pPr>
                      <a:r>
                        <a:rPr b="0" lang="fr-FR" sz="900" spc="-12" strike="noStrike">
                          <a:solidFill>
                            <a:srgbClr val="000000"/>
                          </a:solidFill>
                          <a:latin typeface="Calibri"/>
                        </a:rPr>
                        <a:t>constructions</a:t>
                      </a:r>
                      <a:endParaRPr b="0" lang="fr-FR" sz="9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872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8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0" rIns="0" tIns="5040" bIns="0">
                      <a:noAutofit/>
                    </a:bodyPr>
                    <a:p>
                      <a:pPr marL="5724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b="0" lang="fr-FR" sz="900" spc="-12" strike="noStrike">
                          <a:solidFill>
                            <a:srgbClr val="000000"/>
                          </a:solidFill>
                          <a:latin typeface="Calibri"/>
                        </a:rPr>
                        <a:t>Effort</a:t>
                      </a:r>
                      <a:r>
                        <a:rPr b="0" lang="fr-FR" sz="900" spc="-15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fr-FR" sz="900" spc="-12" strike="noStrike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  <a:endParaRPr b="0" lang="fr-FR" sz="900" spc="-1" strike="noStrike">
                        <a:latin typeface="Arial"/>
                      </a:endParaRPr>
                    </a:p>
                  </a:txBody>
                  <a:tcPr>
                    <a:lnL w="18720">
                      <a:solidFill>
                        <a:srgbClr val="000000"/>
                      </a:solidFill>
                    </a:lnL>
                    <a:lnR w="1872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872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44" name="CustomShape 18"/>
          <p:cNvSpPr/>
          <p:nvPr/>
        </p:nvSpPr>
        <p:spPr>
          <a:xfrm>
            <a:off x="8959320" y="4451400"/>
            <a:ext cx="584640" cy="61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21960" bIns="0">
            <a:spAutoFit/>
          </a:bodyPr>
          <a:p>
            <a:pPr marL="11520">
              <a:lnSpc>
                <a:spcPct val="100000"/>
              </a:lnSpc>
              <a:spcBef>
                <a:spcPts val="173"/>
              </a:spcBef>
            </a:pPr>
            <a:r>
              <a:rPr b="1" lang="fr-FR" sz="910" spc="-1" strike="noStrike" u="heavy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</a:rPr>
              <a:t>Prêt</a:t>
            </a:r>
            <a:r>
              <a:rPr b="1" lang="fr-FR" sz="910" spc="-32" strike="noStrike" u="heavy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</a:rPr>
              <a:t> </a:t>
            </a:r>
            <a:r>
              <a:rPr b="1" lang="fr-FR" sz="910" spc="-24" strike="noStrike" u="heavy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</a:rPr>
              <a:t>T3</a:t>
            </a:r>
            <a:endParaRPr b="0" lang="fr-FR" sz="910" spc="-1" strike="noStrike">
              <a:latin typeface="Arial"/>
            </a:endParaRPr>
          </a:p>
          <a:p>
            <a:pPr algn="r">
              <a:lnSpc>
                <a:spcPct val="100000"/>
              </a:lnSpc>
              <a:spcBef>
                <a:spcPts val="91"/>
              </a:spcBef>
            </a:pPr>
            <a:r>
              <a:rPr b="0" lang="fr-FR" sz="910" spc="-9" strike="noStrike">
                <a:solidFill>
                  <a:srgbClr val="000000"/>
                </a:solidFill>
                <a:latin typeface="Arial"/>
              </a:rPr>
              <a:t>Montant</a:t>
            </a:r>
            <a:endParaRPr b="0" lang="fr-FR" sz="910" spc="-1" strike="noStrike">
              <a:latin typeface="Arial"/>
            </a:endParaRPr>
          </a:p>
          <a:p>
            <a:pPr marL="325080" indent="-73440" algn="r">
              <a:lnSpc>
                <a:spcPct val="110000"/>
              </a:lnSpc>
              <a:spcBef>
                <a:spcPts val="9"/>
              </a:spcBef>
              <a:tabLst>
                <a:tab algn="l" pos="0"/>
              </a:tabLst>
            </a:pPr>
            <a:r>
              <a:rPr b="0" lang="fr-FR" sz="910" spc="-9" strike="noStrike">
                <a:solidFill>
                  <a:srgbClr val="000000"/>
                </a:solidFill>
                <a:latin typeface="Arial"/>
              </a:rPr>
              <a:t>Durée </a:t>
            </a:r>
            <a:r>
              <a:rPr b="0" lang="fr-FR" sz="910" spc="-32" strike="noStrike">
                <a:solidFill>
                  <a:srgbClr val="000000"/>
                </a:solidFill>
                <a:latin typeface="Arial"/>
              </a:rPr>
              <a:t>Taux</a:t>
            </a:r>
            <a:endParaRPr b="0" lang="fr-FR" sz="910" spc="-1" strike="noStrike">
              <a:latin typeface="Arial"/>
            </a:endParaRPr>
          </a:p>
        </p:txBody>
      </p:sp>
      <p:sp>
        <p:nvSpPr>
          <p:cNvPr id="345" name="CustomShape 19"/>
          <p:cNvSpPr/>
          <p:nvPr/>
        </p:nvSpPr>
        <p:spPr>
          <a:xfrm>
            <a:off x="9720360" y="4478400"/>
            <a:ext cx="1118880" cy="797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25920" bIns="0">
            <a:spAutoFit/>
          </a:bodyPr>
          <a:p>
            <a:pPr marL="456480">
              <a:lnSpc>
                <a:spcPct val="100000"/>
              </a:lnSpc>
              <a:spcBef>
                <a:spcPts val="204"/>
              </a:spcBef>
            </a:pPr>
            <a:r>
              <a:rPr b="0" lang="fr-FR" sz="640" spc="-9" strike="noStrike">
                <a:solidFill>
                  <a:srgbClr val="000000"/>
                </a:solidFill>
                <a:latin typeface="Arial"/>
              </a:rPr>
              <a:t>Échéance</a:t>
            </a:r>
            <a:r>
              <a:rPr b="0" lang="fr-FR" sz="640" spc="-38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fr-FR" sz="640" spc="-9" strike="noStrike">
                <a:solidFill>
                  <a:srgbClr val="000000"/>
                </a:solidFill>
                <a:latin typeface="Arial"/>
              </a:rPr>
              <a:t>mensue</a:t>
            </a:r>
            <a:endParaRPr b="0" lang="fr-FR" sz="640" spc="-1" strike="noStrike">
              <a:latin typeface="Arial"/>
            </a:endParaRPr>
          </a:p>
          <a:p>
            <a:pPr marL="11520">
              <a:lnSpc>
                <a:spcPct val="100000"/>
              </a:lnSpc>
              <a:spcBef>
                <a:spcPts val="184"/>
              </a:spcBef>
            </a:pPr>
            <a:r>
              <a:rPr b="0" lang="fr-FR" sz="910" spc="-1" strike="noStrike">
                <a:solidFill>
                  <a:srgbClr val="000000"/>
                </a:solidFill>
                <a:latin typeface="Arial"/>
              </a:rPr>
              <a:t>69</a:t>
            </a:r>
            <a:r>
              <a:rPr b="0" lang="fr-FR" sz="910" spc="-9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fr-FR" sz="910" spc="-1" strike="noStrike">
                <a:solidFill>
                  <a:srgbClr val="000000"/>
                </a:solidFill>
                <a:latin typeface="Arial"/>
              </a:rPr>
              <a:t>550</a:t>
            </a:r>
            <a:r>
              <a:rPr b="0" lang="fr-FR" sz="910" spc="7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fr-FR" sz="910" spc="-46" strike="noStrike">
                <a:solidFill>
                  <a:srgbClr val="000000"/>
                </a:solidFill>
                <a:latin typeface="Arial"/>
              </a:rPr>
              <a:t>€</a:t>
            </a:r>
            <a:endParaRPr b="0" lang="fr-FR" sz="910" spc="-1" strike="noStrike">
              <a:latin typeface="Arial"/>
            </a:endParaRPr>
          </a:p>
          <a:p>
            <a:pPr marL="158040">
              <a:lnSpc>
                <a:spcPct val="100000"/>
              </a:lnSpc>
              <a:spcBef>
                <a:spcPts val="153"/>
              </a:spcBef>
              <a:tabLst>
                <a:tab algn="l" pos="755640"/>
              </a:tabLst>
            </a:pPr>
            <a:r>
              <a:rPr b="0" lang="fr-FR" sz="1358" spc="-1" strike="noStrike" baseline="2000">
                <a:solidFill>
                  <a:srgbClr val="000000"/>
                </a:solidFill>
                <a:latin typeface="Arial"/>
              </a:rPr>
              <a:t>15</a:t>
            </a:r>
            <a:r>
              <a:rPr b="0" lang="fr-FR" sz="1358" spc="-7" strike="noStrike" baseline="2000">
                <a:solidFill>
                  <a:srgbClr val="000000"/>
                </a:solidFill>
                <a:latin typeface="Arial"/>
              </a:rPr>
              <a:t> </a:t>
            </a:r>
            <a:r>
              <a:rPr b="0" lang="fr-FR" sz="1358" spc="-35" strike="noStrike" baseline="2000">
                <a:solidFill>
                  <a:srgbClr val="000000"/>
                </a:solidFill>
                <a:latin typeface="Arial"/>
              </a:rPr>
              <a:t>ans</a:t>
            </a:r>
            <a:r>
              <a:rPr b="0" lang="fr-FR" sz="1358" spc="-1" strike="noStrike" baseline="2000">
                <a:solidFill>
                  <a:srgbClr val="000000"/>
                </a:solidFill>
                <a:latin typeface="Arial"/>
              </a:rPr>
              <a:t>	</a:t>
            </a:r>
            <a:r>
              <a:rPr b="1" lang="fr-FR" sz="910" spc="-1" strike="noStrike">
                <a:solidFill>
                  <a:srgbClr val="000000"/>
                </a:solidFill>
                <a:latin typeface="Arial"/>
              </a:rPr>
              <a:t>422</a:t>
            </a:r>
            <a:r>
              <a:rPr b="1" lang="fr-FR" sz="910" spc="7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1" lang="fr-FR" sz="910" spc="-46" strike="noStrike">
                <a:solidFill>
                  <a:srgbClr val="000000"/>
                </a:solidFill>
                <a:latin typeface="Arial"/>
              </a:rPr>
              <a:t>€</a:t>
            </a:r>
            <a:endParaRPr b="0" lang="fr-FR" sz="910" spc="-1" strike="noStrike">
              <a:latin typeface="Arial"/>
            </a:endParaRPr>
          </a:p>
          <a:p>
            <a:pPr marL="171720">
              <a:lnSpc>
                <a:spcPct val="100000"/>
              </a:lnSpc>
              <a:spcBef>
                <a:spcPts val="77"/>
              </a:spcBef>
              <a:tabLst>
                <a:tab algn="l" pos="755640"/>
              </a:tabLst>
            </a:pPr>
            <a:r>
              <a:rPr b="0" lang="fr-FR" sz="910" spc="-9" strike="noStrike">
                <a:solidFill>
                  <a:srgbClr val="000000"/>
                </a:solidFill>
                <a:latin typeface="Arial"/>
              </a:rPr>
              <a:t>1,20%</a:t>
            </a:r>
            <a:endParaRPr b="0" lang="fr-FR" sz="910" spc="-1" strike="noStrike">
              <a:latin typeface="Arial"/>
            </a:endParaRPr>
          </a:p>
        </p:txBody>
      </p:sp>
      <p:grpSp>
        <p:nvGrpSpPr>
          <p:cNvPr id="346" name="Group 20"/>
          <p:cNvGrpSpPr/>
          <p:nvPr/>
        </p:nvGrpSpPr>
        <p:grpSpPr>
          <a:xfrm>
            <a:off x="2022840" y="4311720"/>
            <a:ext cx="8940240" cy="8280"/>
            <a:chOff x="2022840" y="4311720"/>
            <a:chExt cx="8940240" cy="8280"/>
          </a:xfrm>
        </p:grpSpPr>
        <p:sp>
          <p:nvSpPr>
            <p:cNvPr id="347" name="CustomShape 21"/>
            <p:cNvSpPr/>
            <p:nvPr/>
          </p:nvSpPr>
          <p:spPr>
            <a:xfrm>
              <a:off x="2022840" y="4311720"/>
              <a:ext cx="8940240" cy="360"/>
            </a:xfrm>
            <a:custGeom>
              <a:avLst/>
              <a:gdLst/>
              <a:ahLst/>
              <a:rect l="l" t="t" r="r" b="b"/>
              <a:pathLst>
                <a:path w="9851390" h="0">
                  <a:moveTo>
                    <a:pt x="0" y="0"/>
                  </a:moveTo>
                  <a:lnTo>
                    <a:pt x="9851135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48" name="CustomShape 22"/>
            <p:cNvSpPr/>
            <p:nvPr/>
          </p:nvSpPr>
          <p:spPr>
            <a:xfrm>
              <a:off x="2022840" y="4311720"/>
              <a:ext cx="8940240" cy="8280"/>
            </a:xfrm>
            <a:custGeom>
              <a:avLst/>
              <a:gdLst/>
              <a:ahLst/>
              <a:rect l="l" t="t" r="r" b="b"/>
              <a:pathLst>
                <a:path w="9851390" h="9525">
                  <a:moveTo>
                    <a:pt x="9851135" y="9143"/>
                  </a:moveTo>
                  <a:lnTo>
                    <a:pt x="9851135" y="0"/>
                  </a:lnTo>
                  <a:lnTo>
                    <a:pt x="0" y="0"/>
                  </a:lnTo>
                  <a:lnTo>
                    <a:pt x="0" y="9143"/>
                  </a:lnTo>
                  <a:lnTo>
                    <a:pt x="9851135" y="914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349" name="TextShape 23"/>
          <p:cNvSpPr txBox="1"/>
          <p:nvPr/>
        </p:nvSpPr>
        <p:spPr>
          <a:xfrm>
            <a:off x="9988200" y="5273640"/>
            <a:ext cx="285480" cy="3977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marL="130320" algn="r">
              <a:lnSpc>
                <a:spcPct val="100000"/>
              </a:lnSpc>
              <a:spcBef>
                <a:spcPts val="269"/>
              </a:spcBef>
            </a:pPr>
            <a:fld id="{5A9C2115-3EA7-4727-8C58-35C09F2C4132}" type="slidenum">
              <a:rPr b="1" lang="fr-FR" sz="1300" spc="-7" strike="noStrike">
                <a:solidFill>
                  <a:srgbClr val="ffffff"/>
                </a:solidFill>
                <a:latin typeface="Palatino Linotype"/>
              </a:rPr>
              <a:t>&lt;numéro&gt;</a:t>
            </a:fld>
            <a:endParaRPr b="0" lang="fr-FR" sz="1300" spc="-1" strike="noStrike">
              <a:latin typeface="Times New Roman"/>
            </a:endParaRPr>
          </a:p>
        </p:txBody>
      </p:sp>
      <p:sp>
        <p:nvSpPr>
          <p:cNvPr id="350" name="CustomShape 24"/>
          <p:cNvSpPr/>
          <p:nvPr/>
        </p:nvSpPr>
        <p:spPr>
          <a:xfrm>
            <a:off x="10206000" y="219600"/>
            <a:ext cx="1680840" cy="51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r">
              <a:lnSpc>
                <a:spcPct val="100000"/>
              </a:lnSpc>
            </a:pPr>
            <a:r>
              <a:rPr b="0" lang="fr-FR" sz="1400" spc="-1" strike="noStrike">
                <a:solidFill>
                  <a:srgbClr val="a6a6a6"/>
                </a:solidFill>
                <a:latin typeface="Calibri"/>
              </a:rPr>
              <a:t>Modèle économique</a:t>
            </a:r>
            <a:endParaRPr b="0" lang="fr-FR" sz="1400" spc="-1" strike="noStrike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0" lang="fr-FR" sz="1400" spc="-1" strike="noStrike">
                <a:solidFill>
                  <a:srgbClr val="a6a6a6"/>
                </a:solidFill>
                <a:latin typeface="Calibri"/>
              </a:rPr>
              <a:t>Vente HLM</a:t>
            </a:r>
            <a:endParaRPr b="0" lang="fr-FR" sz="1400" spc="-1" strike="noStrike">
              <a:latin typeface="Arial"/>
            </a:endParaRPr>
          </a:p>
        </p:txBody>
      </p:sp>
      <p:sp>
        <p:nvSpPr>
          <p:cNvPr id="351" name="CustomShape 25"/>
          <p:cNvSpPr/>
          <p:nvPr/>
        </p:nvSpPr>
        <p:spPr>
          <a:xfrm>
            <a:off x="4133880" y="4446720"/>
            <a:ext cx="1118880" cy="797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25920" bIns="0">
            <a:spAutoFit/>
          </a:bodyPr>
          <a:p>
            <a:pPr marL="456480">
              <a:lnSpc>
                <a:spcPct val="100000"/>
              </a:lnSpc>
              <a:spcBef>
                <a:spcPts val="204"/>
              </a:spcBef>
            </a:pPr>
            <a:r>
              <a:rPr b="0" lang="fr-FR" sz="640" spc="-9" strike="noStrike">
                <a:solidFill>
                  <a:srgbClr val="000000"/>
                </a:solidFill>
                <a:latin typeface="Arial"/>
              </a:rPr>
              <a:t>Échéance</a:t>
            </a:r>
            <a:r>
              <a:rPr b="0" lang="fr-FR" sz="640" spc="-38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fr-FR" sz="640" spc="-9" strike="noStrike">
                <a:solidFill>
                  <a:srgbClr val="000000"/>
                </a:solidFill>
                <a:latin typeface="Arial"/>
              </a:rPr>
              <a:t>mensue</a:t>
            </a:r>
            <a:endParaRPr b="0" lang="fr-FR" sz="640" spc="-1" strike="noStrike">
              <a:latin typeface="Arial"/>
            </a:endParaRPr>
          </a:p>
          <a:p>
            <a:pPr marL="11520">
              <a:lnSpc>
                <a:spcPct val="100000"/>
              </a:lnSpc>
              <a:spcBef>
                <a:spcPts val="184"/>
              </a:spcBef>
            </a:pPr>
            <a:r>
              <a:rPr b="0" lang="fr-FR" sz="910" spc="-1" strike="noStrike">
                <a:solidFill>
                  <a:srgbClr val="000000"/>
                </a:solidFill>
                <a:latin typeface="Arial"/>
              </a:rPr>
              <a:t>100 000 </a:t>
            </a:r>
            <a:r>
              <a:rPr b="0" lang="fr-FR" sz="910" spc="-46" strike="noStrike">
                <a:solidFill>
                  <a:srgbClr val="000000"/>
                </a:solidFill>
                <a:latin typeface="Arial"/>
              </a:rPr>
              <a:t>€</a:t>
            </a:r>
            <a:endParaRPr b="0" lang="fr-FR" sz="910" spc="-1" strike="noStrike">
              <a:latin typeface="Arial"/>
            </a:endParaRPr>
          </a:p>
          <a:p>
            <a:pPr marL="158040">
              <a:lnSpc>
                <a:spcPct val="100000"/>
              </a:lnSpc>
              <a:spcBef>
                <a:spcPts val="153"/>
              </a:spcBef>
              <a:tabLst>
                <a:tab algn="l" pos="755640"/>
              </a:tabLst>
            </a:pPr>
            <a:r>
              <a:rPr b="0" lang="fr-FR" sz="1358" spc="-1" strike="noStrike" baseline="2000">
                <a:solidFill>
                  <a:srgbClr val="000000"/>
                </a:solidFill>
                <a:latin typeface="Arial"/>
              </a:rPr>
              <a:t>15</a:t>
            </a:r>
            <a:r>
              <a:rPr b="0" lang="fr-FR" sz="1358" spc="-7" strike="noStrike" baseline="2000">
                <a:solidFill>
                  <a:srgbClr val="000000"/>
                </a:solidFill>
                <a:latin typeface="Arial"/>
              </a:rPr>
              <a:t> </a:t>
            </a:r>
            <a:r>
              <a:rPr b="0" lang="fr-FR" sz="1358" spc="-35" strike="noStrike" baseline="2000">
                <a:solidFill>
                  <a:srgbClr val="000000"/>
                </a:solidFill>
                <a:latin typeface="Arial"/>
              </a:rPr>
              <a:t>ans</a:t>
            </a:r>
            <a:r>
              <a:rPr b="0" lang="fr-FR" sz="1358" spc="-1" strike="noStrike" baseline="2000">
                <a:solidFill>
                  <a:srgbClr val="000000"/>
                </a:solidFill>
                <a:latin typeface="Arial"/>
              </a:rPr>
              <a:t>	</a:t>
            </a:r>
            <a:r>
              <a:rPr b="1" lang="fr-FR" sz="910" spc="-1" strike="noStrike">
                <a:solidFill>
                  <a:srgbClr val="000000"/>
                </a:solidFill>
                <a:latin typeface="Arial"/>
              </a:rPr>
              <a:t>607</a:t>
            </a:r>
            <a:r>
              <a:rPr b="1" lang="fr-FR" sz="910" spc="7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1" lang="fr-FR" sz="910" spc="-46" strike="noStrike">
                <a:solidFill>
                  <a:srgbClr val="000000"/>
                </a:solidFill>
                <a:latin typeface="Arial"/>
              </a:rPr>
              <a:t>€</a:t>
            </a:r>
            <a:endParaRPr b="0" lang="fr-FR" sz="910" spc="-1" strike="noStrike">
              <a:latin typeface="Arial"/>
            </a:endParaRPr>
          </a:p>
          <a:p>
            <a:pPr marL="171720">
              <a:lnSpc>
                <a:spcPct val="100000"/>
              </a:lnSpc>
              <a:spcBef>
                <a:spcPts val="77"/>
              </a:spcBef>
              <a:tabLst>
                <a:tab algn="l" pos="755640"/>
              </a:tabLst>
            </a:pPr>
            <a:r>
              <a:rPr b="0" lang="fr-FR" sz="910" spc="-9" strike="noStrike">
                <a:solidFill>
                  <a:srgbClr val="000000"/>
                </a:solidFill>
                <a:latin typeface="Arial"/>
              </a:rPr>
              <a:t>1,20%</a:t>
            </a:r>
            <a:endParaRPr b="0" lang="fr-FR" sz="91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TextShape 1"/>
          <p:cNvSpPr txBox="1"/>
          <p:nvPr/>
        </p:nvSpPr>
        <p:spPr>
          <a:xfrm>
            <a:off x="3452400" y="-132840"/>
            <a:ext cx="7650720" cy="1160280"/>
          </a:xfrm>
          <a:prstGeom prst="rect">
            <a:avLst/>
          </a:prstGeom>
          <a:noFill/>
          <a:ln w="0">
            <a:noFill/>
          </a:ln>
        </p:spPr>
        <p:txBody>
          <a:bodyPr lIns="0" rIns="0" tIns="15120" bIns="0" anchor="ctr">
            <a:noAutofit/>
          </a:bodyPr>
          <a:p>
            <a:pPr marL="11520">
              <a:lnSpc>
                <a:spcPct val="100000"/>
              </a:lnSpc>
              <a:spcBef>
                <a:spcPts val="119"/>
              </a:spcBef>
            </a:pPr>
            <a:r>
              <a:rPr b="0" lang="fr-FR" sz="2820" spc="-1" strike="noStrike">
                <a:solidFill>
                  <a:srgbClr val="000000"/>
                </a:solidFill>
                <a:latin typeface="Calibri Light"/>
              </a:rPr>
              <a:t> </a:t>
            </a:r>
            <a:r>
              <a:rPr b="0" lang="fr-FR" sz="2820" spc="-1" strike="noStrike">
                <a:solidFill>
                  <a:srgbClr val="000000"/>
                </a:solidFill>
                <a:latin typeface="Calibri Light"/>
              </a:rPr>
              <a:t>Opération</a:t>
            </a:r>
            <a:r>
              <a:rPr b="0" lang="fr-FR" sz="2820" spc="216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fr-FR" sz="2820" spc="72" strike="noStrike">
                <a:solidFill>
                  <a:srgbClr val="000000"/>
                </a:solidFill>
                <a:latin typeface="Calibri Light"/>
              </a:rPr>
              <a:t>logement</a:t>
            </a:r>
            <a:r>
              <a:rPr b="0" lang="fr-FR" sz="2820" spc="182" strike="noStrike">
                <a:solidFill>
                  <a:srgbClr val="000000"/>
                </a:solidFill>
                <a:latin typeface="Times New Roman"/>
              </a:rPr>
              <a:t> en vente HLM</a:t>
            </a:r>
            <a:r>
              <a:rPr b="0" lang="fr-FR" sz="2820" spc="94" strike="noStrike">
                <a:solidFill>
                  <a:srgbClr val="000000"/>
                </a:solidFill>
                <a:latin typeface="Times New Roman"/>
              </a:rPr>
              <a:t> </a:t>
            </a:r>
            <a:endParaRPr b="0" lang="fr-FR" sz="282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3" name="CustomShape 2"/>
          <p:cNvSpPr/>
          <p:nvPr/>
        </p:nvSpPr>
        <p:spPr>
          <a:xfrm>
            <a:off x="2152080" y="671400"/>
            <a:ext cx="8436240" cy="54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11520">
              <a:lnSpc>
                <a:spcPct val="100000"/>
              </a:lnSpc>
              <a:spcBef>
                <a:spcPts val="99"/>
              </a:spcBef>
            </a:pPr>
            <a:r>
              <a:rPr b="1" lang="fr-FR" sz="1950" spc="66" strike="noStrike">
                <a:solidFill>
                  <a:srgbClr val="00406f"/>
                </a:solidFill>
                <a:latin typeface="Gill Sans MT"/>
              </a:rPr>
              <a:t>Modélisation</a:t>
            </a:r>
            <a:r>
              <a:rPr b="0" lang="fr-FR" sz="1950" spc="140" strike="noStrike">
                <a:solidFill>
                  <a:srgbClr val="00406f"/>
                </a:solidFill>
                <a:latin typeface="Times New Roman"/>
              </a:rPr>
              <a:t> </a:t>
            </a:r>
            <a:r>
              <a:rPr b="1" lang="fr-FR" sz="1950" spc="117" strike="noStrike">
                <a:solidFill>
                  <a:srgbClr val="00406f"/>
                </a:solidFill>
                <a:latin typeface="Gill Sans MT"/>
              </a:rPr>
              <a:t>des</a:t>
            </a:r>
            <a:r>
              <a:rPr b="0" lang="fr-FR" sz="1950" spc="111" strike="noStrike">
                <a:solidFill>
                  <a:srgbClr val="00406f"/>
                </a:solidFill>
                <a:latin typeface="Times New Roman"/>
              </a:rPr>
              <a:t> </a:t>
            </a:r>
            <a:r>
              <a:rPr b="1" lang="fr-FR" sz="1950" spc="94" strike="noStrike">
                <a:solidFill>
                  <a:srgbClr val="00406f"/>
                </a:solidFill>
                <a:latin typeface="Gill Sans MT"/>
              </a:rPr>
              <a:t>échéances</a:t>
            </a:r>
            <a:r>
              <a:rPr b="0" lang="fr-FR" sz="1950" spc="106" strike="noStrike">
                <a:solidFill>
                  <a:srgbClr val="00406f"/>
                </a:solidFill>
                <a:latin typeface="Times New Roman"/>
              </a:rPr>
              <a:t> </a:t>
            </a:r>
            <a:r>
              <a:rPr b="1" lang="fr-FR" sz="1950" spc="-1" strike="noStrike">
                <a:solidFill>
                  <a:srgbClr val="00406f"/>
                </a:solidFill>
                <a:latin typeface="Gill Sans MT"/>
              </a:rPr>
              <a:t>d’emprunt</a:t>
            </a:r>
            <a:r>
              <a:rPr b="0" lang="fr-FR" sz="1950" spc="131" strike="noStrike">
                <a:solidFill>
                  <a:srgbClr val="00406f"/>
                </a:solidFill>
                <a:latin typeface="Times New Roman"/>
              </a:rPr>
              <a:t> </a:t>
            </a:r>
            <a:r>
              <a:rPr b="1" lang="fr-FR" sz="1950" spc="52" strike="noStrike">
                <a:solidFill>
                  <a:srgbClr val="00406f"/>
                </a:solidFill>
                <a:latin typeface="Gill Sans MT"/>
              </a:rPr>
              <a:t>et</a:t>
            </a:r>
            <a:r>
              <a:rPr b="0" lang="fr-FR" sz="1950" spc="134" strike="noStrike">
                <a:solidFill>
                  <a:srgbClr val="00406f"/>
                </a:solidFill>
                <a:latin typeface="Times New Roman"/>
              </a:rPr>
              <a:t> </a:t>
            </a:r>
            <a:r>
              <a:rPr b="1" lang="fr-FR" sz="1950" spc="117" strike="noStrike">
                <a:solidFill>
                  <a:srgbClr val="00406f"/>
                </a:solidFill>
                <a:latin typeface="Gill Sans MT"/>
              </a:rPr>
              <a:t>des</a:t>
            </a:r>
            <a:r>
              <a:rPr b="0" lang="fr-FR" sz="1950" spc="126" strike="noStrike">
                <a:solidFill>
                  <a:srgbClr val="00406f"/>
                </a:solidFill>
                <a:latin typeface="Times New Roman"/>
              </a:rPr>
              <a:t> </a:t>
            </a:r>
            <a:r>
              <a:rPr b="1" lang="fr-FR" sz="1950" spc="80" strike="noStrike">
                <a:solidFill>
                  <a:srgbClr val="00406f"/>
                </a:solidFill>
                <a:latin typeface="Gill Sans MT"/>
              </a:rPr>
              <a:t>redevances</a:t>
            </a:r>
            <a:r>
              <a:rPr b="0" lang="fr-FR" sz="1950" spc="106" strike="noStrike">
                <a:solidFill>
                  <a:srgbClr val="00406f"/>
                </a:solidFill>
                <a:latin typeface="Times New Roman"/>
              </a:rPr>
              <a:t> </a:t>
            </a:r>
            <a:r>
              <a:rPr b="1" lang="fr-FR" sz="1950" spc="35" strike="noStrike">
                <a:solidFill>
                  <a:srgbClr val="00406f"/>
                </a:solidFill>
                <a:latin typeface="Gill Sans MT"/>
              </a:rPr>
              <a:t>ménage</a:t>
            </a:r>
            <a:endParaRPr b="0" lang="fr-FR" sz="1950" spc="-1" strike="noStrike">
              <a:latin typeface="Arial"/>
            </a:endParaRPr>
          </a:p>
          <a:p>
            <a:pPr marL="3580200">
              <a:lnSpc>
                <a:spcPct val="100000"/>
              </a:lnSpc>
              <a:spcBef>
                <a:spcPts val="757"/>
              </a:spcBef>
              <a:tabLst>
                <a:tab algn="l" pos="4552560"/>
                <a:tab algn="l" pos="5078160"/>
                <a:tab algn="l" pos="5398560"/>
                <a:tab algn="l" pos="6275520"/>
                <a:tab algn="l" pos="6887160"/>
                <a:tab algn="l" pos="7232760"/>
                <a:tab algn="l" pos="8109360"/>
              </a:tabLst>
            </a:pPr>
            <a:r>
              <a:rPr b="0" lang="fr-FR" sz="910" spc="-1" strike="noStrike">
                <a:solidFill>
                  <a:srgbClr val="000000"/>
                </a:solidFill>
                <a:latin typeface="Times New Roman"/>
              </a:rPr>
              <a:t>	</a:t>
            </a:r>
            <a:endParaRPr b="0" lang="fr-FR" sz="910" spc="-1" strike="noStrike">
              <a:latin typeface="Arial"/>
            </a:endParaRPr>
          </a:p>
        </p:txBody>
      </p:sp>
      <p:sp>
        <p:nvSpPr>
          <p:cNvPr id="354" name="CustomShape 3"/>
          <p:cNvSpPr/>
          <p:nvPr/>
        </p:nvSpPr>
        <p:spPr>
          <a:xfrm>
            <a:off x="4982040" y="2449440"/>
            <a:ext cx="391680" cy="164520"/>
          </a:xfrm>
          <a:custGeom>
            <a:avLst/>
            <a:gdLst/>
            <a:ahLst/>
            <a:rect l="l" t="t" r="r" b="b"/>
            <a:pathLst>
              <a:path w="431800" h="181610">
                <a:moveTo>
                  <a:pt x="0" y="181355"/>
                </a:moveTo>
                <a:lnTo>
                  <a:pt x="431291" y="181355"/>
                </a:lnTo>
                <a:lnTo>
                  <a:pt x="431291" y="0"/>
                </a:lnTo>
                <a:lnTo>
                  <a:pt x="0" y="0"/>
                </a:lnTo>
                <a:lnTo>
                  <a:pt x="0" y="181355"/>
                </a:lnTo>
                <a:close/>
              </a:path>
            </a:pathLst>
          </a:custGeom>
          <a:solidFill>
            <a:srgbClr val="1f487b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graphicFrame>
        <p:nvGraphicFramePr>
          <p:cNvPr id="355" name="Table 4"/>
          <p:cNvGraphicFramePr/>
          <p:nvPr/>
        </p:nvGraphicFramePr>
        <p:xfrm>
          <a:off x="2297880" y="2285640"/>
          <a:ext cx="6532200" cy="3557160"/>
        </p:xfrm>
        <a:graphic>
          <a:graphicData uri="http://schemas.openxmlformats.org/drawingml/2006/table">
            <a:tbl>
              <a:tblPr/>
              <a:tblGrid>
                <a:gridCol w="566640"/>
                <a:gridCol w="3968280"/>
                <a:gridCol w="921960"/>
                <a:gridCol w="854280"/>
                <a:gridCol w="221040"/>
              </a:tblGrid>
              <a:tr h="117000">
                <a:tc rowSpan="22">
                  <a:tcPr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 lIns="0" rIns="0" tIns="0" bIns="0">
                      <a:noAutofit/>
                    </a:bodyPr>
                    <a:p>
                      <a:pPr marL="25560">
                        <a:lnSpc>
                          <a:spcPts val="918"/>
                        </a:lnSpc>
                      </a:pPr>
                      <a:r>
                        <a:rPr b="0" lang="fr-FR" sz="9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Superficie</a:t>
                      </a:r>
                      <a:r>
                        <a:rPr b="0" lang="fr-FR" sz="900" spc="89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fr-FR" sz="9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en</a:t>
                      </a:r>
                      <a:r>
                        <a:rPr b="0" lang="fr-FR" sz="900" spc="52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fr-FR" sz="900" spc="-21" strike="noStrike">
                          <a:solidFill>
                            <a:srgbClr val="000000"/>
                          </a:solidFill>
                          <a:latin typeface="Calibri"/>
                        </a:rPr>
                        <a:t>SHAB</a:t>
                      </a:r>
                      <a:endParaRPr b="0" lang="fr-FR" sz="900" spc="-1" strike="noStrike">
                        <a:latin typeface="Arial"/>
                      </a:endParaRPr>
                    </a:p>
                  </a:txBody>
                  <a:tcPr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 lIns="0" rIns="0" tIns="0" bIns="0">
                      <a:noAutofit/>
                    </a:bodyPr>
                    <a:p>
                      <a:pPr algn="r">
                        <a:lnSpc>
                          <a:spcPts val="918"/>
                        </a:lnSpc>
                      </a:pPr>
                      <a:r>
                        <a:rPr b="0" lang="fr-FR" sz="9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65</a:t>
                      </a:r>
                      <a:endParaRPr b="0" lang="fr-FR" sz="900" spc="-1" strike="noStrike">
                        <a:latin typeface="Arial"/>
                      </a:endParaRPr>
                    </a:p>
                  </a:txBody>
                  <a:tcPr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 lIns="0" rIns="0" tIns="0" bIns="0">
                      <a:noAutofit/>
                    </a:bodyPr>
                    <a:p>
                      <a:pPr algn="r">
                        <a:lnSpc>
                          <a:spcPts val="918"/>
                        </a:lnSpc>
                      </a:pPr>
                      <a:r>
                        <a:rPr b="0" lang="fr-FR" sz="9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b="0" lang="fr-FR" sz="900" spc="-1" strike="noStrike">
                        <a:latin typeface="Arial"/>
                      </a:endParaRPr>
                    </a:p>
                  </a:txBody>
                  <a:tcPr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cPr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</a:tr>
              <a:tr h="159480">
                <a:tc vMerge="1"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 lIns="0" rIns="0" tIns="12960" bIns="0">
                      <a:noAutofit/>
                    </a:bodyPr>
                    <a:p>
                      <a:pPr marL="25560">
                        <a:lnSpc>
                          <a:spcPts val="1151"/>
                        </a:lnSpc>
                        <a:spcBef>
                          <a:spcPts val="113"/>
                        </a:spcBef>
                      </a:pPr>
                      <a:r>
                        <a:rPr b="0" lang="fr-FR" sz="9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Cout</a:t>
                      </a:r>
                      <a:r>
                        <a:rPr b="0" lang="fr-FR" sz="9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fr-FR" sz="900" spc="-12" strike="noStrike">
                          <a:solidFill>
                            <a:srgbClr val="000000"/>
                          </a:solidFill>
                          <a:latin typeface="Calibri"/>
                        </a:rPr>
                        <a:t>d'achat</a:t>
                      </a:r>
                      <a:r>
                        <a:rPr b="0" lang="fr-FR" sz="900" spc="-15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fr-FR" sz="9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foncier</a:t>
                      </a:r>
                      <a:r>
                        <a:rPr b="0" lang="fr-FR" sz="900" spc="-32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fr-FR" sz="900" spc="-12" strike="noStrike">
                          <a:solidFill>
                            <a:srgbClr val="000000"/>
                          </a:solidFill>
                          <a:latin typeface="Calibri"/>
                        </a:rPr>
                        <a:t>HT</a:t>
                      </a:r>
                      <a:r>
                        <a:rPr b="0" lang="fr-FR" sz="900" spc="-26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fr-FR" sz="9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en</a:t>
                      </a:r>
                      <a:r>
                        <a:rPr b="0" lang="fr-FR" sz="900" spc="-7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fr-FR" sz="900" spc="-21" strike="noStrike">
                          <a:solidFill>
                            <a:srgbClr val="000000"/>
                          </a:solidFill>
                          <a:latin typeface="Calibri"/>
                        </a:rPr>
                        <a:t>SHAB</a:t>
                      </a:r>
                      <a:endParaRPr b="0" lang="fr-FR" sz="900" spc="-1" strike="noStrike">
                        <a:latin typeface="Arial"/>
                      </a:endParaRPr>
                    </a:p>
                  </a:txBody>
                  <a:tcPr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 lIns="0" rIns="0" tIns="12960" bIns="0">
                      <a:noAutofit/>
                    </a:bodyPr>
                    <a:p>
                      <a:pPr algn="r">
                        <a:lnSpc>
                          <a:spcPts val="1151"/>
                        </a:lnSpc>
                        <a:spcBef>
                          <a:spcPts val="113"/>
                        </a:spcBef>
                      </a:pPr>
                      <a:r>
                        <a:rPr b="0" lang="fr-FR" sz="900" spc="-21" strike="noStrike">
                          <a:solidFill>
                            <a:srgbClr val="000000"/>
                          </a:solidFill>
                          <a:latin typeface="Calibri"/>
                        </a:rPr>
                        <a:t>35 000 €</a:t>
                      </a:r>
                      <a:endParaRPr b="0" lang="fr-FR" sz="900" spc="-1" strike="noStrike">
                        <a:latin typeface="Arial"/>
                      </a:endParaRPr>
                    </a:p>
                  </a:txBody>
                  <a:tcPr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 lIns="0" rIns="0" tIns="12960" bIns="0">
                      <a:noAutofit/>
                    </a:bodyPr>
                    <a:p>
                      <a:pPr algn="r">
                        <a:lnSpc>
                          <a:spcPts val="1151"/>
                        </a:lnSpc>
                        <a:spcBef>
                          <a:spcPts val="113"/>
                        </a:spcBef>
                      </a:pPr>
                      <a:r>
                        <a:rPr b="0" lang="fr-FR" sz="900" spc="-52" strike="noStrike">
                          <a:solidFill>
                            <a:srgbClr val="ffffff"/>
                          </a:solidFill>
                          <a:latin typeface="Calibri"/>
                        </a:rPr>
                        <a:t>538,46 €</a:t>
                      </a:r>
                      <a:endParaRPr b="0" lang="fr-FR" sz="900" spc="-1" strike="noStrike">
                        <a:latin typeface="Arial"/>
                      </a:endParaRPr>
                    </a:p>
                  </a:txBody>
                  <a:tcPr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solidFill>
                      <a:srgbClr val="1f487b"/>
                    </a:solidFill>
                  </a:tcPr>
                </a:tc>
                <a:tc>
                  <a:tcPr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</a:tr>
              <a:tr h="149040">
                <a:tc vMerge="1"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 lIns="0" rIns="0" tIns="11520" bIns="0">
                      <a:noAutofit/>
                    </a:bodyPr>
                    <a:p>
                      <a:pPr marL="25560">
                        <a:lnSpc>
                          <a:spcPct val="100000"/>
                        </a:lnSpc>
                        <a:spcBef>
                          <a:spcPts val="99"/>
                        </a:spcBef>
                      </a:pPr>
                      <a:r>
                        <a:rPr b="0" lang="fr-FR" sz="9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Cout</a:t>
                      </a:r>
                      <a:r>
                        <a:rPr b="0" lang="fr-FR" sz="9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fr-FR" sz="900" spc="-12" strike="noStrike">
                          <a:solidFill>
                            <a:srgbClr val="000000"/>
                          </a:solidFill>
                          <a:latin typeface="Calibri"/>
                        </a:rPr>
                        <a:t>d'achat</a:t>
                      </a:r>
                      <a:r>
                        <a:rPr b="0" lang="fr-FR" sz="900" spc="-2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fr-FR" sz="9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foncier</a:t>
                      </a:r>
                      <a:r>
                        <a:rPr b="0" lang="fr-FR" sz="900" spc="-35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fr-FR" sz="900" spc="-12" strike="noStrike">
                          <a:solidFill>
                            <a:srgbClr val="000000"/>
                          </a:solidFill>
                          <a:latin typeface="Calibri"/>
                        </a:rPr>
                        <a:t>TTC</a:t>
                      </a:r>
                      <a:r>
                        <a:rPr b="0" lang="fr-FR" sz="9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fr-FR" sz="9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en</a:t>
                      </a:r>
                      <a:r>
                        <a:rPr b="0" lang="fr-FR" sz="900" spc="-7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fr-FR" sz="900" spc="-21" strike="noStrike">
                          <a:solidFill>
                            <a:srgbClr val="000000"/>
                          </a:solidFill>
                          <a:latin typeface="Calibri"/>
                        </a:rPr>
                        <a:t>SHAB</a:t>
                      </a:r>
                      <a:endParaRPr b="0" lang="fr-FR" sz="900" spc="-1" strike="noStrike">
                        <a:latin typeface="Arial"/>
                      </a:endParaRPr>
                    </a:p>
                  </a:txBody>
                  <a:tcPr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 lIns="0" rIns="0" tIns="11520" bIns="0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spcBef>
                          <a:spcPts val="99"/>
                        </a:spcBef>
                      </a:pPr>
                      <a:r>
                        <a:rPr b="0" lang="fr-FR" sz="900" spc="-21" strike="noStrike">
                          <a:solidFill>
                            <a:srgbClr val="000000"/>
                          </a:solidFill>
                          <a:latin typeface="Calibri"/>
                        </a:rPr>
                        <a:t>35 000 €</a:t>
                      </a:r>
                      <a:endParaRPr b="0" lang="fr-FR" sz="900" spc="-1" strike="noStrike">
                        <a:latin typeface="Arial"/>
                      </a:endParaRPr>
                    </a:p>
                  </a:txBody>
                  <a:tcPr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 lIns="0" rIns="0" tIns="11520" bIns="0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spcBef>
                          <a:spcPts val="99"/>
                        </a:spcBef>
                      </a:pPr>
                      <a:r>
                        <a:rPr b="0" lang="fr-FR" sz="900" spc="-32" strike="noStrike">
                          <a:solidFill>
                            <a:srgbClr val="000000"/>
                          </a:solidFill>
                          <a:latin typeface="Calibri"/>
                        </a:rPr>
                        <a:t>538,46 €</a:t>
                      </a:r>
                      <a:endParaRPr b="0" lang="fr-FR" sz="900" spc="-1" strike="noStrike">
                        <a:latin typeface="Arial"/>
                      </a:endParaRPr>
                    </a:p>
                  </a:txBody>
                  <a:tcPr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solidFill>
                      <a:srgbClr val="dce6f0"/>
                    </a:solidFill>
                  </a:tcPr>
                </a:tc>
                <a:tc>
                  <a:tcPr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</a:tr>
              <a:tr h="145080">
                <a:tc vMerge="1"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 lIns="0" rIns="0" tIns="0" bIns="0">
                      <a:noAutofit/>
                    </a:bodyPr>
                    <a:p>
                      <a:pPr marL="25560">
                        <a:lnSpc>
                          <a:spcPts val="1140"/>
                        </a:lnSpc>
                        <a:tabLst>
                          <a:tab algn="l" pos="3548880"/>
                        </a:tabLst>
                      </a:pPr>
                      <a:r>
                        <a:rPr b="0" lang="fr-FR" sz="9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Frais d’acquisition                                                                                                         7%</a:t>
                      </a:r>
                      <a:endParaRPr b="0" lang="fr-FR" sz="900" spc="-1" strike="noStrike">
                        <a:latin typeface="Arial"/>
                      </a:endParaRPr>
                    </a:p>
                  </a:txBody>
                  <a:tcPr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 lIns="0" rIns="0" tIns="0" bIns="0">
                      <a:noAutofit/>
                    </a:bodyPr>
                    <a:p>
                      <a:pPr algn="r">
                        <a:lnSpc>
                          <a:spcPts val="1140"/>
                        </a:lnSpc>
                      </a:pPr>
                      <a:r>
                        <a:rPr b="0" lang="fr-FR" sz="900" spc="-72" strike="noStrike">
                          <a:solidFill>
                            <a:srgbClr val="000000"/>
                          </a:solidFill>
                          <a:latin typeface="Calibri"/>
                        </a:rPr>
                        <a:t>2 450 €</a:t>
                      </a:r>
                      <a:endParaRPr b="0" lang="fr-FR" sz="900" spc="-1" strike="noStrike">
                        <a:latin typeface="Arial"/>
                      </a:endParaRPr>
                    </a:p>
                  </a:txBody>
                  <a:tcPr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 lIns="0" rIns="0" tIns="0" bIns="0">
                      <a:noAutofit/>
                    </a:bodyPr>
                    <a:p>
                      <a:pPr algn="r">
                        <a:lnSpc>
                          <a:spcPts val="1140"/>
                        </a:lnSpc>
                      </a:pPr>
                      <a:r>
                        <a:rPr b="0" lang="fr-FR" sz="900" spc="-26" strike="noStrike">
                          <a:solidFill>
                            <a:srgbClr val="000000"/>
                          </a:solidFill>
                          <a:latin typeface="Calibri"/>
                        </a:rPr>
                        <a:t>37,69 €</a:t>
                      </a:r>
                      <a:endParaRPr b="0" lang="fr-FR" sz="900" spc="-1" strike="noStrike">
                        <a:latin typeface="Arial"/>
                      </a:endParaRPr>
                    </a:p>
                  </a:txBody>
                  <a:tcPr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solidFill>
                      <a:srgbClr val="dce6f0"/>
                    </a:solidFill>
                  </a:tcPr>
                </a:tc>
                <a:tc>
                  <a:tcPr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</a:tr>
              <a:tr h="141840">
                <a:tc vMerge="1"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 lIns="0" rIns="0" tIns="4320" bIns="0">
                      <a:noAutofit/>
                    </a:bodyPr>
                    <a:p>
                      <a:pPr marL="2556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b="1" lang="fr-FR" sz="9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Cout</a:t>
                      </a:r>
                      <a:r>
                        <a:rPr b="0" lang="fr-FR" sz="900" spc="-46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1" lang="fr-FR" sz="900" spc="-12" strike="noStrike">
                          <a:solidFill>
                            <a:srgbClr val="000000"/>
                          </a:solidFill>
                          <a:latin typeface="Calibri"/>
                        </a:rPr>
                        <a:t>d'achat</a:t>
                      </a:r>
                      <a:r>
                        <a:rPr b="0" lang="fr-FR" sz="900" spc="-4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1" lang="fr-FR" sz="9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foncier</a:t>
                      </a:r>
                      <a:r>
                        <a:rPr b="0" lang="fr-FR" sz="900" spc="-52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1" lang="fr-FR" sz="900" spc="-21" strike="noStrike">
                          <a:solidFill>
                            <a:srgbClr val="000000"/>
                          </a:solidFill>
                          <a:latin typeface="Calibri"/>
                        </a:rPr>
                        <a:t>TTC</a:t>
                      </a:r>
                      <a:r>
                        <a:rPr b="0" lang="fr-FR" sz="900" spc="-35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1" lang="fr-FR" sz="9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+</a:t>
                      </a:r>
                      <a:r>
                        <a:rPr b="0" lang="fr-FR" sz="900" spc="-60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1" lang="fr-FR" sz="9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frais</a:t>
                      </a:r>
                      <a:r>
                        <a:rPr b="0" lang="fr-FR" sz="900" spc="-32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1" lang="fr-FR" sz="9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acquis.</a:t>
                      </a:r>
                      <a:r>
                        <a:rPr b="0" lang="fr-FR" sz="900" spc="-32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1" lang="fr-FR" sz="9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en</a:t>
                      </a:r>
                      <a:r>
                        <a:rPr b="0" lang="fr-FR" sz="900" spc="-4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1" lang="fr-FR" sz="900" spc="-21" strike="noStrike">
                          <a:solidFill>
                            <a:srgbClr val="000000"/>
                          </a:solidFill>
                          <a:latin typeface="Calibri"/>
                        </a:rPr>
                        <a:t>SHAB</a:t>
                      </a:r>
                      <a:endParaRPr b="0" lang="fr-FR" sz="900" spc="-1" strike="noStrike">
                        <a:latin typeface="Arial"/>
                      </a:endParaRPr>
                    </a:p>
                  </a:txBody>
                  <a:tcPr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 lIns="0" rIns="0" tIns="4320" bIns="0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b="1" lang="fr-FR" sz="900" spc="-66" strike="noStrike">
                          <a:solidFill>
                            <a:srgbClr val="000000"/>
                          </a:solidFill>
                          <a:latin typeface="Calibri"/>
                        </a:rPr>
                        <a:t>37 450,00 €</a:t>
                      </a:r>
                      <a:endParaRPr b="0" lang="fr-FR" sz="900" spc="-1" strike="noStrike">
                        <a:latin typeface="Arial"/>
                      </a:endParaRPr>
                    </a:p>
                  </a:txBody>
                  <a:tcPr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 lIns="0" rIns="0" tIns="4320" bIns="0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b="1" lang="fr-FR" sz="900" spc="-52" strike="noStrike">
                          <a:solidFill>
                            <a:srgbClr val="000000"/>
                          </a:solidFill>
                          <a:latin typeface="Calibri"/>
                        </a:rPr>
                        <a:t>576,15 €</a:t>
                      </a:r>
                      <a:endParaRPr b="0" lang="fr-FR" sz="900" spc="-1" strike="noStrike">
                        <a:latin typeface="Arial"/>
                      </a:endParaRPr>
                    </a:p>
                  </a:txBody>
                  <a:tcPr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cPr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</a:tr>
              <a:tr h="217440">
                <a:tc vMerge="1"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 lIns="0" rIns="0" tIns="70560" bIns="0">
                      <a:noAutofit/>
                    </a:bodyPr>
                    <a:p>
                      <a:pPr marL="25560">
                        <a:lnSpc>
                          <a:spcPts val="1154"/>
                        </a:lnSpc>
                        <a:spcBef>
                          <a:spcPts val="615"/>
                        </a:spcBef>
                        <a:tabLst>
                          <a:tab algn="l" pos="3488040"/>
                        </a:tabLst>
                      </a:pPr>
                      <a:r>
                        <a:rPr b="0" lang="fr-FR" sz="9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Financement</a:t>
                      </a:r>
                      <a:r>
                        <a:rPr b="0" lang="fr-FR" sz="900" spc="12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fr-FR" sz="9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par</a:t>
                      </a:r>
                      <a:r>
                        <a:rPr b="0" lang="fr-FR" sz="900" spc="12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fr-FR" sz="900" spc="-12" strike="noStrike">
                          <a:solidFill>
                            <a:srgbClr val="000000"/>
                          </a:solidFill>
                          <a:latin typeface="Calibri"/>
                        </a:rPr>
                        <a:t>emprunt</a:t>
                      </a:r>
                      <a:r>
                        <a:rPr b="0" lang="fr-FR" sz="9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	</a:t>
                      </a:r>
                      <a:r>
                        <a:rPr b="0" lang="fr-FR" sz="900" spc="-26" strike="noStrike">
                          <a:solidFill>
                            <a:srgbClr val="000000"/>
                          </a:solidFill>
                          <a:latin typeface="Calibri"/>
                        </a:rPr>
                        <a:t>92%</a:t>
                      </a:r>
                      <a:endParaRPr b="0" lang="fr-FR" sz="900" spc="-1" strike="noStrike">
                        <a:latin typeface="Arial"/>
                      </a:endParaRPr>
                    </a:p>
                  </a:txBody>
                  <a:tcPr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 lIns="0" rIns="0" tIns="70560" bIns="0">
                      <a:noAutofit/>
                    </a:bodyPr>
                    <a:p>
                      <a:pPr algn="r">
                        <a:lnSpc>
                          <a:spcPts val="1154"/>
                        </a:lnSpc>
                        <a:spcBef>
                          <a:spcPts val="615"/>
                        </a:spcBef>
                      </a:pPr>
                      <a:r>
                        <a:rPr b="0" lang="fr-FR" sz="900" spc="-60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34 454,00 €</a:t>
                      </a:r>
                      <a:endParaRPr b="0" lang="fr-FR" sz="900" spc="-1" strike="noStrike">
                        <a:latin typeface="Arial"/>
                      </a:endParaRPr>
                    </a:p>
                  </a:txBody>
                  <a:tcPr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 lIns="0" rIns="0" tIns="70560" bIns="0">
                      <a:noAutofit/>
                    </a:bodyPr>
                    <a:p>
                      <a:pPr algn="r">
                        <a:lnSpc>
                          <a:spcPts val="1154"/>
                        </a:lnSpc>
                        <a:spcBef>
                          <a:spcPts val="615"/>
                        </a:spcBef>
                      </a:pPr>
                      <a:r>
                        <a:rPr b="0" lang="fr-FR" sz="900" spc="-32" strike="noStrike">
                          <a:solidFill>
                            <a:srgbClr val="000000"/>
                          </a:solidFill>
                          <a:latin typeface="Calibri"/>
                        </a:rPr>
                        <a:t>530,06 €</a:t>
                      </a:r>
                      <a:endParaRPr b="0" lang="fr-FR" sz="900" spc="-1" strike="noStrike">
                        <a:latin typeface="Arial"/>
                      </a:endParaRPr>
                    </a:p>
                  </a:txBody>
                  <a:tcPr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cPr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</a:tr>
              <a:tr h="150120">
                <a:tc vMerge="1"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 lIns="0" rIns="0" tIns="12600" bIns="0">
                      <a:noAutofit/>
                    </a:bodyPr>
                    <a:p>
                      <a:pPr marL="25560">
                        <a:lnSpc>
                          <a:spcPct val="100000"/>
                        </a:lnSpc>
                        <a:spcBef>
                          <a:spcPts val="111"/>
                        </a:spcBef>
                        <a:tabLst>
                          <a:tab algn="l" pos="3548880"/>
                        </a:tabLst>
                      </a:pPr>
                      <a:r>
                        <a:rPr b="0" lang="fr-FR" sz="9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Financement</a:t>
                      </a:r>
                      <a:r>
                        <a:rPr b="0" lang="fr-FR" sz="900" spc="4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fr-FR" sz="9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par</a:t>
                      </a:r>
                      <a:r>
                        <a:rPr b="0" lang="fr-FR" sz="900" spc="9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fr-FR" sz="9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fonds</a:t>
                      </a:r>
                      <a:r>
                        <a:rPr b="0" lang="fr-FR" sz="900" spc="29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fr-FR" sz="900" spc="-12" strike="noStrike">
                          <a:solidFill>
                            <a:srgbClr val="000000"/>
                          </a:solidFill>
                          <a:latin typeface="Calibri"/>
                        </a:rPr>
                        <a:t>propres                                                                                     </a:t>
                      </a:r>
                      <a:r>
                        <a:rPr b="0" lang="fr-FR" sz="900" spc="-12" strike="noStrike">
                          <a:solidFill>
                            <a:srgbClr val="ffffff"/>
                          </a:solidFill>
                          <a:highlight>
                            <a:srgbClr val="000080"/>
                          </a:highlight>
                          <a:latin typeface="Calibri"/>
                        </a:rPr>
                        <a:t>8%</a:t>
                      </a:r>
                      <a:r>
                        <a:rPr b="1" lang="fr-FR" sz="900" spc="-26" strike="noStrike">
                          <a:solidFill>
                            <a:srgbClr val="ffffff"/>
                          </a:solidFill>
                          <a:highlight>
                            <a:srgbClr val="000080"/>
                          </a:highlight>
                          <a:latin typeface="Calibri"/>
                        </a:rPr>
                        <a:t>%</a:t>
                      </a:r>
                      <a:endParaRPr b="0" lang="fr-FR" sz="900" spc="-1" strike="noStrike">
                        <a:latin typeface="Arial"/>
                      </a:endParaRPr>
                    </a:p>
                  </a:txBody>
                  <a:tcPr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 lIns="0" rIns="0" tIns="12600" bIns="0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spcBef>
                          <a:spcPts val="111"/>
                        </a:spcBef>
                      </a:pPr>
                      <a:r>
                        <a:rPr b="1" lang="fr-FR" sz="9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2 996,00 €</a:t>
                      </a:r>
                      <a:endParaRPr b="0" lang="fr-FR" sz="900" spc="-1" strike="noStrike">
                        <a:latin typeface="Arial"/>
                      </a:endParaRPr>
                    </a:p>
                  </a:txBody>
                  <a:tcPr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solidFill>
                      <a:srgbClr val="e26b09"/>
                    </a:solidFill>
                  </a:tcPr>
                </a:tc>
                <a:tc>
                  <a:txBody>
                    <a:bodyPr lIns="0" rIns="0" tIns="12600" bIns="0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spcBef>
                          <a:spcPts val="111"/>
                        </a:spcBef>
                      </a:pPr>
                      <a:r>
                        <a:rPr b="0" lang="fr-FR" sz="900" spc="-26" strike="noStrike">
                          <a:solidFill>
                            <a:srgbClr val="000000"/>
                          </a:solidFill>
                          <a:latin typeface="Calibri"/>
                        </a:rPr>
                        <a:t>46,06 €</a:t>
                      </a:r>
                      <a:endParaRPr b="0" lang="fr-FR" sz="900" spc="-1" strike="noStrike">
                        <a:latin typeface="Arial"/>
                      </a:endParaRPr>
                    </a:p>
                  </a:txBody>
                  <a:tcPr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cPr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</a:tr>
              <a:tr h="100800">
                <a:tc vMerge="1">
                  <a:tcPr marL="90000" marR="90000">
                    <a:solidFill>
                      <a:srgbClr val="729fcf"/>
                    </a:solidFill>
                  </a:tcPr>
                </a:tc>
                <a:tc>
                  <a:tcPr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cPr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cPr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cPr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</a:tr>
              <a:tr h="150480">
                <a:tc vMerge="1"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 lIns="0" rIns="0" tIns="12960" bIns="0">
                      <a:noAutofit/>
                    </a:bodyPr>
                    <a:p>
                      <a:pPr marL="25560">
                        <a:lnSpc>
                          <a:spcPct val="100000"/>
                        </a:lnSpc>
                        <a:spcBef>
                          <a:spcPts val="113"/>
                        </a:spcBef>
                      </a:pPr>
                      <a:r>
                        <a:rPr b="0" lang="fr-FR" sz="9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Échéance</a:t>
                      </a:r>
                      <a:r>
                        <a:rPr b="0" lang="fr-FR" sz="900" spc="38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fr-FR" sz="9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financière</a:t>
                      </a:r>
                      <a:r>
                        <a:rPr b="0" lang="fr-FR" sz="900" spc="52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fr-FR" sz="9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annuelle</a:t>
                      </a:r>
                      <a:r>
                        <a:rPr b="0" lang="fr-FR" sz="900" spc="38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fr-FR" sz="9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portage</a:t>
                      </a:r>
                      <a:r>
                        <a:rPr b="0" lang="fr-FR" sz="900" spc="43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fr-FR" sz="9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du</a:t>
                      </a:r>
                      <a:r>
                        <a:rPr b="0" lang="fr-FR" sz="900" spc="4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fr-FR" sz="900" spc="-12" strike="noStrike">
                          <a:solidFill>
                            <a:srgbClr val="000000"/>
                          </a:solidFill>
                          <a:latin typeface="Calibri"/>
                        </a:rPr>
                        <a:t>foncier   (prêt GAIA 80 ans) </a:t>
                      </a:r>
                      <a:endParaRPr b="0" lang="fr-FR" sz="900" spc="-1" strike="noStrike">
                        <a:latin typeface="Arial"/>
                      </a:endParaRPr>
                    </a:p>
                  </a:txBody>
                  <a:tcPr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 lIns="0" rIns="0" tIns="12960" bIns="0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spcBef>
                          <a:spcPts val="113"/>
                        </a:spcBef>
                      </a:pPr>
                      <a:r>
                        <a:rPr b="0" lang="fr-FR" sz="900" spc="-32" strike="noStrike">
                          <a:solidFill>
                            <a:srgbClr val="000000"/>
                          </a:solidFill>
                          <a:latin typeface="Calibri"/>
                        </a:rPr>
                        <a:t>841,26 €</a:t>
                      </a:r>
                      <a:endParaRPr b="0" lang="fr-FR" sz="900" spc="-1" strike="noStrike">
                        <a:latin typeface="Arial"/>
                      </a:endParaRPr>
                    </a:p>
                  </a:txBody>
                  <a:tcPr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 lIns="0" rIns="0" tIns="12960" bIns="0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spcBef>
                          <a:spcPts val="113"/>
                        </a:spcBef>
                      </a:pPr>
                      <a:r>
                        <a:rPr b="0" lang="fr-FR" sz="900" spc="-26" strike="noStrike">
                          <a:solidFill>
                            <a:srgbClr val="000000"/>
                          </a:solidFill>
                          <a:latin typeface="Calibri"/>
                        </a:rPr>
                        <a:t>12,94 €</a:t>
                      </a:r>
                      <a:endParaRPr b="0" lang="fr-FR" sz="900" spc="-1" strike="noStrike">
                        <a:latin typeface="Arial"/>
                      </a:endParaRPr>
                    </a:p>
                  </a:txBody>
                  <a:tcPr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solidFill>
                      <a:srgbClr val="dce6f0"/>
                    </a:solidFill>
                  </a:tcPr>
                </a:tc>
                <a:tc>
                  <a:tcPr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</a:tr>
              <a:tr h="100800">
                <a:tc vMerge="1">
                  <a:tcPr marL="90000" marR="90000">
                    <a:solidFill>
                      <a:srgbClr val="729fcf"/>
                    </a:solidFill>
                  </a:tcPr>
                </a:tc>
                <a:tc>
                  <a:tcPr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cPr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cPr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cPr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</a:tr>
              <a:tr h="150480">
                <a:tc vMerge="1"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 lIns="0" rIns="0" tIns="12960" bIns="0">
                      <a:noAutofit/>
                    </a:bodyPr>
                    <a:p>
                      <a:pPr marL="25560">
                        <a:lnSpc>
                          <a:spcPct val="100000"/>
                        </a:lnSpc>
                        <a:spcBef>
                          <a:spcPts val="113"/>
                        </a:spcBef>
                      </a:pPr>
                      <a:r>
                        <a:rPr b="0" lang="fr-FR" sz="9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Redevance</a:t>
                      </a:r>
                      <a:r>
                        <a:rPr b="0" lang="fr-FR" sz="900" spc="117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fr-FR" sz="9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mensuelle</a:t>
                      </a:r>
                      <a:r>
                        <a:rPr b="0" lang="fr-FR" sz="900" spc="109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fr-FR" sz="9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foncière</a:t>
                      </a:r>
                      <a:r>
                        <a:rPr b="0" lang="fr-FR" sz="900" spc="103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fr-FR" sz="900" spc="-21" strike="noStrike">
                          <a:solidFill>
                            <a:srgbClr val="000000"/>
                          </a:solidFill>
                          <a:latin typeface="Calibri"/>
                        </a:rPr>
                        <a:t>cible</a:t>
                      </a:r>
                      <a:endParaRPr b="0" lang="fr-FR" sz="900" spc="-1" strike="noStrike">
                        <a:latin typeface="Arial"/>
                      </a:endParaRPr>
                    </a:p>
                  </a:txBody>
                  <a:tcPr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 lIns="0" rIns="0" tIns="12960" bIns="0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spcBef>
                          <a:spcPts val="113"/>
                        </a:spcBef>
                      </a:pPr>
                      <a:r>
                        <a:rPr b="0" lang="fr-FR" sz="900" spc="-26" strike="noStrike">
                          <a:solidFill>
                            <a:srgbClr val="000000"/>
                          </a:solidFill>
                          <a:latin typeface="Calibri"/>
                        </a:rPr>
                        <a:t>81,25 €</a:t>
                      </a:r>
                      <a:endParaRPr b="0" lang="fr-FR" sz="900" spc="-1" strike="noStrike">
                        <a:latin typeface="Arial"/>
                      </a:endParaRPr>
                    </a:p>
                  </a:txBody>
                  <a:tcPr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 lIns="0" rIns="0" tIns="12960" bIns="0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spcBef>
                          <a:spcPts val="113"/>
                        </a:spcBef>
                      </a:pPr>
                      <a:r>
                        <a:rPr b="1" lang="fr-FR" sz="900" spc="-26" strike="noStrike">
                          <a:solidFill>
                            <a:srgbClr val="ffffff"/>
                          </a:solidFill>
                          <a:latin typeface="Calibri"/>
                        </a:rPr>
                        <a:t>1,25 €</a:t>
                      </a:r>
                      <a:endParaRPr b="0" lang="fr-FR" sz="900" spc="-1" strike="noStrike">
                        <a:latin typeface="Arial"/>
                      </a:endParaRPr>
                    </a:p>
                  </a:txBody>
                  <a:tcPr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solidFill>
                      <a:srgbClr val="1f487b"/>
                    </a:solidFill>
                  </a:tcPr>
                </a:tc>
                <a:tc>
                  <a:tcPr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</a:tr>
              <a:tr h="174240">
                <a:tc vMerge="1"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 lIns="0" rIns="0" tIns="36720" bIns="0">
                      <a:noAutofit/>
                    </a:bodyPr>
                    <a:p>
                      <a:pPr marL="2556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b="0" lang="fr-FR" sz="9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dont</a:t>
                      </a:r>
                      <a:r>
                        <a:rPr b="0" lang="fr-FR" sz="900" spc="18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fr-FR" sz="9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redevance</a:t>
                      </a:r>
                      <a:r>
                        <a:rPr b="0" lang="fr-FR" sz="900" spc="49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fr-FR" sz="9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mensuelle</a:t>
                      </a:r>
                      <a:r>
                        <a:rPr b="0" lang="fr-FR" sz="900" spc="63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fr-FR" sz="9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de</a:t>
                      </a:r>
                      <a:r>
                        <a:rPr b="0" lang="fr-FR" sz="900" spc="52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fr-FR" sz="9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fonctionnement</a:t>
                      </a:r>
                      <a:r>
                        <a:rPr b="0" lang="fr-FR" sz="900" spc="18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fr-FR" sz="900" spc="-21" strike="noStrike">
                          <a:solidFill>
                            <a:srgbClr val="000000"/>
                          </a:solidFill>
                          <a:latin typeface="Calibri"/>
                        </a:rPr>
                        <a:t>(100</a:t>
                      </a:r>
                      <a:r>
                        <a:rPr b="0" lang="fr-FR" sz="900" spc="-35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fr-FR" sz="9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€</a:t>
                      </a:r>
                      <a:r>
                        <a:rPr b="0" lang="fr-FR" sz="900" spc="-4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fr-FR" sz="9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/</a:t>
                      </a:r>
                      <a:r>
                        <a:rPr b="0" lang="fr-FR" sz="900" spc="32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fr-FR" sz="9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log</a:t>
                      </a:r>
                      <a:r>
                        <a:rPr b="0" lang="fr-FR" sz="900" spc="-7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fr-FR" sz="9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par</a:t>
                      </a:r>
                      <a:r>
                        <a:rPr b="0" lang="fr-FR" sz="9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fr-FR" sz="900" spc="-26" strike="noStrike">
                          <a:solidFill>
                            <a:srgbClr val="000000"/>
                          </a:solidFill>
                          <a:latin typeface="Calibri"/>
                        </a:rPr>
                        <a:t>an)</a:t>
                      </a:r>
                      <a:endParaRPr b="0" lang="fr-FR" sz="900" spc="-1" strike="noStrike">
                        <a:latin typeface="Arial"/>
                      </a:endParaRPr>
                    </a:p>
                  </a:txBody>
                  <a:tcPr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 lIns="0" rIns="0" tIns="36720" bIns="0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b="0" lang="fr-FR" sz="900" spc="-21" strike="noStrike">
                          <a:solidFill>
                            <a:srgbClr val="000000"/>
                          </a:solidFill>
                          <a:latin typeface="Calibri"/>
                        </a:rPr>
                        <a:t>8,33</a:t>
                      </a:r>
                      <a:r>
                        <a:rPr b="0" lang="fr-FR" sz="900" spc="-72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fr-FR" sz="900" spc="-52" strike="noStrike">
                          <a:solidFill>
                            <a:srgbClr val="000000"/>
                          </a:solidFill>
                          <a:latin typeface="Calibri"/>
                        </a:rPr>
                        <a:t>€</a:t>
                      </a:r>
                      <a:endParaRPr b="0" lang="fr-FR" sz="900" spc="-1" strike="noStrike">
                        <a:latin typeface="Arial"/>
                      </a:endParaRPr>
                    </a:p>
                  </a:txBody>
                  <a:tcPr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 lIns="0" rIns="0" tIns="36720" bIns="0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b="0" lang="fr-FR" sz="900" spc="-21" strike="noStrike">
                          <a:solidFill>
                            <a:srgbClr val="000000"/>
                          </a:solidFill>
                          <a:latin typeface="Calibri"/>
                        </a:rPr>
                        <a:t>0,13 €</a:t>
                      </a:r>
                      <a:endParaRPr b="0" lang="fr-FR" sz="900" spc="-1" strike="noStrike">
                        <a:latin typeface="Arial"/>
                      </a:endParaRPr>
                    </a:p>
                  </a:txBody>
                  <a:tcPr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cPr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</a:tr>
              <a:tr h="189000">
                <a:tc vMerge="1"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 lIns="0" rIns="0" tIns="7920" bIns="0">
                      <a:noAutofit/>
                    </a:bodyPr>
                    <a:p>
                      <a:pPr marL="25560">
                        <a:lnSpc>
                          <a:spcPct val="100000"/>
                        </a:lnSpc>
                        <a:spcBef>
                          <a:spcPts val="71"/>
                        </a:spcBef>
                      </a:pPr>
                      <a:r>
                        <a:rPr b="0" lang="fr-FR" sz="9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dont</a:t>
                      </a:r>
                      <a:r>
                        <a:rPr b="0" lang="fr-FR" sz="900" spc="24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fr-FR" sz="9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redevance</a:t>
                      </a:r>
                      <a:r>
                        <a:rPr b="0" lang="fr-FR" sz="900" spc="58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fr-FR" sz="9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mensuelle</a:t>
                      </a:r>
                      <a:r>
                        <a:rPr b="0" lang="fr-FR" sz="900" spc="69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fr-FR" sz="9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sur</a:t>
                      </a:r>
                      <a:r>
                        <a:rPr b="0" lang="fr-FR" sz="900" spc="-12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fr-FR" sz="9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le</a:t>
                      </a:r>
                      <a:r>
                        <a:rPr b="0" lang="fr-FR" sz="900" spc="58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fr-FR" sz="9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seul</a:t>
                      </a:r>
                      <a:r>
                        <a:rPr b="0" lang="fr-FR" sz="900" spc="69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fr-FR" sz="900" spc="-12" strike="noStrike">
                          <a:solidFill>
                            <a:srgbClr val="000000"/>
                          </a:solidFill>
                          <a:latin typeface="Calibri"/>
                        </a:rPr>
                        <a:t>foncier</a:t>
                      </a:r>
                      <a:endParaRPr b="0" lang="fr-FR" sz="900" spc="-1" strike="noStrike">
                        <a:latin typeface="Arial"/>
                      </a:endParaRPr>
                    </a:p>
                  </a:txBody>
                  <a:tcPr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 lIns="0" rIns="0" tIns="7920" bIns="0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spcBef>
                          <a:spcPts val="71"/>
                        </a:spcBef>
                      </a:pPr>
                      <a:r>
                        <a:rPr b="0" lang="fr-FR" sz="900" spc="-60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72,92 €</a:t>
                      </a:r>
                      <a:endParaRPr b="0" lang="fr-FR" sz="900" spc="-1" strike="noStrike">
                        <a:latin typeface="Arial"/>
                      </a:endParaRPr>
                    </a:p>
                  </a:txBody>
                  <a:tcPr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 lIns="0" rIns="0" tIns="7920" bIns="0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spcBef>
                          <a:spcPts val="71"/>
                        </a:spcBef>
                      </a:pPr>
                      <a:r>
                        <a:rPr b="0" lang="fr-FR" sz="900" spc="-21" strike="noStrike">
                          <a:solidFill>
                            <a:srgbClr val="000000"/>
                          </a:solidFill>
                          <a:latin typeface="Calibri"/>
                        </a:rPr>
                        <a:t>1,12 €</a:t>
                      </a:r>
                      <a:endParaRPr b="0" lang="fr-FR" sz="900" spc="-1" strike="noStrike">
                        <a:latin typeface="Arial"/>
                      </a:endParaRPr>
                    </a:p>
                  </a:txBody>
                  <a:tcPr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cPr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</a:tr>
              <a:tr h="181080">
                <a:tc vMerge="1"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 lIns="0" rIns="0" tIns="43560" bIns="0">
                      <a:noAutofit/>
                    </a:bodyPr>
                    <a:p>
                      <a:pPr marL="25560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b="0" lang="fr-FR" sz="9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Redevance</a:t>
                      </a:r>
                      <a:r>
                        <a:rPr b="0" lang="fr-FR" sz="900" spc="72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fr-FR" sz="9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annuelle</a:t>
                      </a:r>
                      <a:r>
                        <a:rPr b="0" lang="fr-FR" sz="900" spc="69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fr-FR" sz="9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foncière</a:t>
                      </a:r>
                      <a:r>
                        <a:rPr b="0" lang="fr-FR" sz="900" spc="77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fr-FR" sz="9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cible</a:t>
                      </a:r>
                      <a:r>
                        <a:rPr b="0" lang="fr-FR" sz="900" spc="77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fr-FR" sz="9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(hors</a:t>
                      </a:r>
                      <a:r>
                        <a:rPr b="0" lang="fr-FR" sz="900" spc="29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fr-FR" sz="900" spc="-12" strike="noStrike">
                          <a:solidFill>
                            <a:srgbClr val="000000"/>
                          </a:solidFill>
                          <a:latin typeface="Calibri"/>
                        </a:rPr>
                        <a:t>fonctionnement)</a:t>
                      </a:r>
                      <a:endParaRPr b="0" lang="fr-FR" sz="900" spc="-1" strike="noStrike">
                        <a:latin typeface="Arial"/>
                      </a:endParaRPr>
                    </a:p>
                  </a:txBody>
                  <a:tcPr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 lIns="0" rIns="0" tIns="43560" bIns="0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b="0" lang="fr-FR" sz="900" spc="-32" strike="noStrike">
                          <a:solidFill>
                            <a:srgbClr val="000000"/>
                          </a:solidFill>
                          <a:latin typeface="Calibri"/>
                        </a:rPr>
                        <a:t>875,00 €</a:t>
                      </a:r>
                      <a:endParaRPr b="0" lang="fr-FR" sz="900" spc="-1" strike="noStrike">
                        <a:latin typeface="Arial"/>
                      </a:endParaRPr>
                    </a:p>
                  </a:txBody>
                  <a:tcPr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 lIns="0" rIns="0" tIns="43560" bIns="0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b="0" lang="fr-FR" sz="900" spc="-26" strike="noStrike">
                          <a:solidFill>
                            <a:srgbClr val="000000"/>
                          </a:solidFill>
                          <a:latin typeface="Calibri"/>
                        </a:rPr>
                        <a:t>13,46 €</a:t>
                      </a:r>
                      <a:endParaRPr b="0" lang="fr-FR" sz="900" spc="-1" strike="noStrike">
                        <a:latin typeface="Arial"/>
                      </a:endParaRPr>
                    </a:p>
                  </a:txBody>
                  <a:tcPr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solidFill>
                      <a:srgbClr val="dce6f0"/>
                    </a:solidFill>
                  </a:tcPr>
                </a:tc>
                <a:tc>
                  <a:tcPr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</a:tr>
              <a:tr h="100800">
                <a:tc vMerge="1">
                  <a:tcPr marL="90000" marR="90000">
                    <a:solidFill>
                      <a:srgbClr val="729fcf"/>
                    </a:solidFill>
                  </a:tcPr>
                </a:tc>
                <a:tc>
                  <a:tcPr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cPr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cPr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cPr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</a:tr>
              <a:tr h="149040">
                <a:tc vMerge="1"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 lIns="0" rIns="0" tIns="11520" bIns="0">
                      <a:noAutofit/>
                    </a:bodyPr>
                    <a:p>
                      <a:pPr marL="25560">
                        <a:lnSpc>
                          <a:spcPct val="100000"/>
                        </a:lnSpc>
                        <a:spcBef>
                          <a:spcPts val="99"/>
                        </a:spcBef>
                      </a:pPr>
                      <a:r>
                        <a:rPr b="0" lang="fr-FR" sz="9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Résultat</a:t>
                      </a:r>
                      <a:r>
                        <a:rPr b="0" lang="fr-FR" sz="900" spc="9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 </a:t>
                      </a:r>
                      <a:r>
                        <a:rPr b="0" lang="fr-FR" sz="9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/</a:t>
                      </a:r>
                      <a:r>
                        <a:rPr b="0" lang="fr-FR" sz="900" spc="43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 </a:t>
                      </a:r>
                      <a:r>
                        <a:rPr b="0" lang="fr-FR" sz="9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déficit</a:t>
                      </a:r>
                      <a:r>
                        <a:rPr b="0" lang="fr-FR" sz="900" spc="12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 </a:t>
                      </a:r>
                      <a:r>
                        <a:rPr b="0" lang="fr-FR" sz="9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foncier</a:t>
                      </a:r>
                      <a:r>
                        <a:rPr b="0" lang="fr-FR" sz="900" spc="-7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 </a:t>
                      </a:r>
                      <a:r>
                        <a:rPr b="0" lang="fr-FR" sz="9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par</a:t>
                      </a:r>
                      <a:r>
                        <a:rPr b="0" lang="fr-FR" sz="900" spc="-12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 </a:t>
                      </a:r>
                      <a:r>
                        <a:rPr b="0" lang="fr-FR" sz="900" spc="-35" strike="noStrike">
                          <a:solidFill>
                            <a:srgbClr val="ffffff"/>
                          </a:solidFill>
                          <a:latin typeface="Calibri"/>
                        </a:rPr>
                        <a:t>an</a:t>
                      </a:r>
                      <a:endParaRPr b="0" lang="fr-FR" sz="900" spc="-1" strike="noStrike">
                        <a:latin typeface="Arial"/>
                      </a:endParaRPr>
                    </a:p>
                  </a:txBody>
                  <a:tcPr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solidFill>
                      <a:srgbClr val="4f82bc"/>
                    </a:solidFill>
                  </a:tcPr>
                </a:tc>
                <a:tc>
                  <a:txBody>
                    <a:bodyPr lIns="0" rIns="0" tIns="11520" bIns="0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spcBef>
                          <a:spcPts val="99"/>
                        </a:spcBef>
                      </a:pPr>
                      <a:r>
                        <a:rPr b="0" lang="fr-FR" sz="900" spc="-26" strike="noStrike">
                          <a:solidFill>
                            <a:srgbClr val="ffffff"/>
                          </a:solidFill>
                          <a:latin typeface="Calibri"/>
                        </a:rPr>
                        <a:t>33,74€</a:t>
                      </a:r>
                      <a:endParaRPr b="0" lang="fr-FR" sz="900" spc="-1" strike="noStrike">
                        <a:latin typeface="Arial"/>
                      </a:endParaRPr>
                    </a:p>
                  </a:txBody>
                  <a:tcPr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solidFill>
                      <a:srgbClr val="4f82bc"/>
                    </a:solidFill>
                  </a:tcPr>
                </a:tc>
                <a:tc>
                  <a:txBody>
                    <a:bodyPr lIns="0" rIns="0" tIns="11520" bIns="0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spcBef>
                          <a:spcPts val="99"/>
                        </a:spcBef>
                      </a:pPr>
                      <a:r>
                        <a:rPr b="0" lang="fr-FR" sz="900" spc="-21" strike="noStrike">
                          <a:solidFill>
                            <a:srgbClr val="ffffff"/>
                          </a:solidFill>
                          <a:latin typeface="Calibri"/>
                        </a:rPr>
                        <a:t>0,52 €</a:t>
                      </a:r>
                      <a:endParaRPr b="0" lang="fr-FR" sz="900" spc="-1" strike="noStrike">
                        <a:latin typeface="Arial"/>
                      </a:endParaRPr>
                    </a:p>
                  </a:txBody>
                  <a:tcPr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solidFill>
                      <a:srgbClr val="4f82bc"/>
                    </a:solidFill>
                  </a:tcPr>
                </a:tc>
                <a:tc>
                  <a:tcPr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</a:tr>
              <a:tr h="137160">
                <a:tc vMerge="1">
                  <a:tcPr marL="90000" marR="90000">
                    <a:solidFill>
                      <a:srgbClr val="729fcf"/>
                    </a:solidFill>
                  </a:tcPr>
                </a:tc>
                <a:tc>
                  <a:tcPr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cPr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cPr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cPr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</a:tr>
              <a:tr h="172080">
                <a:tc vMerge="1">
                  <a:tcPr marL="90000" marR="90000">
                    <a:solidFill>
                      <a:srgbClr val="729fcf"/>
                    </a:solidFill>
                  </a:tcPr>
                </a:tc>
                <a:tc>
                  <a:tcPr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 gridSpan="3" rowSpan="10">
                  <a:tcPr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 hMerge="1" rowSpan="1">
                  <a:tcPr marL="90000" marR="90000">
                    <a:solidFill>
                      <a:srgbClr val="729fcf"/>
                    </a:solidFill>
                  </a:tcPr>
                </a:tc>
                <a:tc hMerge="1" rowSpan="1">
                  <a:tcPr marL="90000" marR="90000">
                    <a:solidFill>
                      <a:srgbClr val="729fcf"/>
                    </a:solidFill>
                  </a:tcPr>
                </a:tc>
              </a:tr>
              <a:tr h="111600">
                <a:tc vMerge="1">
                  <a:tcPr marL="90000" marR="90000">
                    <a:solidFill>
                      <a:srgbClr val="729fcf"/>
                    </a:solidFill>
                  </a:tcPr>
                </a:tc>
                <a:tc>
                  <a:tcPr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 vMerge="1" gridSpan="1">
                  <a:tcPr marL="90000" marR="90000">
                    <a:solidFill>
                      <a:srgbClr val="729fcf"/>
                    </a:solidFill>
                  </a:tcPr>
                </a:tc>
                <a:tc vMerge="1" hMerge="1">
                  <a:tcPr marL="90000" marR="90000">
                    <a:solidFill>
                      <a:srgbClr val="729fcf"/>
                    </a:solidFill>
                  </a:tcPr>
                </a:tc>
                <a:tc vMerge="1" hMerge="1">
                  <a:tcPr marL="90000" marR="90000">
                    <a:solidFill>
                      <a:srgbClr val="729fcf"/>
                    </a:solidFill>
                  </a:tcPr>
                </a:tc>
              </a:tr>
              <a:tr h="111600">
                <a:tc vMerge="1">
                  <a:tcPr marL="90000" marR="90000">
                    <a:solidFill>
                      <a:srgbClr val="729fcf"/>
                    </a:solidFill>
                  </a:tcPr>
                </a:tc>
                <a:tc>
                  <a:tcPr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 vMerge="1" gridSpan="1">
                  <a:tcPr marL="90000" marR="90000">
                    <a:solidFill>
                      <a:srgbClr val="729fcf"/>
                    </a:solidFill>
                  </a:tcPr>
                </a:tc>
                <a:tc vMerge="1" hMerge="1">
                  <a:tcPr marL="90000" marR="90000">
                    <a:solidFill>
                      <a:srgbClr val="729fcf"/>
                    </a:solidFill>
                  </a:tcPr>
                </a:tc>
                <a:tc vMerge="1" hMerge="1">
                  <a:tcPr marL="90000" marR="90000">
                    <a:solidFill>
                      <a:srgbClr val="729fcf"/>
                    </a:solidFill>
                  </a:tcPr>
                </a:tc>
              </a:tr>
              <a:tr h="111600">
                <a:tc vMerge="1">
                  <a:tcPr marL="90000" marR="90000">
                    <a:solidFill>
                      <a:srgbClr val="729fcf"/>
                    </a:solidFill>
                  </a:tcPr>
                </a:tc>
                <a:tc>
                  <a:tcPr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 vMerge="1" gridSpan="1">
                  <a:tcPr marL="90000" marR="90000">
                    <a:solidFill>
                      <a:srgbClr val="729fcf"/>
                    </a:solidFill>
                  </a:tcPr>
                </a:tc>
                <a:tc vMerge="1" hMerge="1">
                  <a:tcPr marL="90000" marR="90000">
                    <a:solidFill>
                      <a:srgbClr val="729fcf"/>
                    </a:solidFill>
                  </a:tcPr>
                </a:tc>
                <a:tc vMerge="1" hMerge="1">
                  <a:tcPr marL="90000" marR="90000">
                    <a:solidFill>
                      <a:srgbClr val="729fcf"/>
                    </a:solidFill>
                  </a:tcPr>
                </a:tc>
              </a:tr>
              <a:tr h="274680">
                <a:tc vMerge="1">
                  <a:tcPr marL="90000" marR="90000">
                    <a:solidFill>
                      <a:srgbClr val="729fcf"/>
                    </a:solidFill>
                  </a:tcPr>
                </a:tc>
                <a:tc>
                  <a:tcPr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 vMerge="1" gridSpan="1">
                  <a:tcPr marL="90000" marR="90000">
                    <a:solidFill>
                      <a:srgbClr val="729fcf"/>
                    </a:solidFill>
                  </a:tcPr>
                </a:tc>
                <a:tc vMerge="1" hMerge="1">
                  <a:tcPr marL="90000" marR="90000">
                    <a:solidFill>
                      <a:srgbClr val="729fcf"/>
                    </a:solidFill>
                  </a:tcPr>
                </a:tc>
                <a:tc vMerge="1" hMerge="1">
                  <a:tcPr marL="90000" marR="90000">
                    <a:solidFill>
                      <a:srgbClr val="729fcf"/>
                    </a:solidFill>
                  </a:tcPr>
                </a:tc>
              </a:tr>
              <a:tr h="195840">
                <a:tc>
                  <a:tcPr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cPr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 vMerge="1" gridSpan="1">
                  <a:tcPr marL="90000" marR="90000">
                    <a:solidFill>
                      <a:srgbClr val="729fcf"/>
                    </a:solidFill>
                  </a:tcPr>
                </a:tc>
                <a:tc vMerge="1" hMerge="1">
                  <a:tcPr marL="90000" marR="90000">
                    <a:solidFill>
                      <a:srgbClr val="729fcf"/>
                    </a:solidFill>
                  </a:tcPr>
                </a:tc>
                <a:tc vMerge="1" hMerge="1">
                  <a:tcPr marL="90000" marR="90000">
                    <a:solidFill>
                      <a:srgbClr val="729fcf"/>
                    </a:solidFill>
                  </a:tcPr>
                </a:tc>
              </a:tr>
              <a:tr h="134640">
                <a:tc>
                  <a:tcPr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cPr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 vMerge="1" gridSpan="1">
                  <a:tcPr marL="90000" marR="90000">
                    <a:solidFill>
                      <a:srgbClr val="729fcf"/>
                    </a:solidFill>
                  </a:tcPr>
                </a:tc>
                <a:tc vMerge="1" hMerge="1">
                  <a:tcPr marL="90000" marR="90000">
                    <a:solidFill>
                      <a:srgbClr val="729fcf"/>
                    </a:solidFill>
                  </a:tcPr>
                </a:tc>
                <a:tc vMerge="1" hMerge="1">
                  <a:tcPr marL="90000" marR="90000">
                    <a:solidFill>
                      <a:srgbClr val="729fcf"/>
                    </a:solidFill>
                  </a:tcPr>
                </a:tc>
              </a:tr>
              <a:tr h="131400">
                <a:tc>
                  <a:tcPr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cPr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 vMerge="1" gridSpan="1">
                  <a:tcPr marL="90000" marR="90000">
                    <a:solidFill>
                      <a:srgbClr val="729fcf"/>
                    </a:solidFill>
                  </a:tcPr>
                </a:tc>
                <a:tc vMerge="1" hMerge="1">
                  <a:tcPr marL="90000" marR="90000">
                    <a:solidFill>
                      <a:srgbClr val="729fcf"/>
                    </a:solidFill>
                  </a:tcPr>
                </a:tc>
                <a:tc vMerge="1" hMerge="1">
                  <a:tcPr marL="90000" marR="90000">
                    <a:solidFill>
                      <a:srgbClr val="729fcf"/>
                    </a:solidFill>
                  </a:tcPr>
                </a:tc>
              </a:tr>
              <a:tr h="131400">
                <a:tc>
                  <a:tcPr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cPr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 vMerge="1" gridSpan="1">
                  <a:tcPr marL="90000" marR="90000">
                    <a:solidFill>
                      <a:srgbClr val="729fcf"/>
                    </a:solidFill>
                  </a:tcPr>
                </a:tc>
                <a:tc vMerge="1" hMerge="1">
                  <a:tcPr marL="90000" marR="90000">
                    <a:solidFill>
                      <a:srgbClr val="729fcf"/>
                    </a:solidFill>
                  </a:tcPr>
                </a:tc>
                <a:tc vMerge="1" hMerge="1">
                  <a:tcPr marL="90000" marR="90000">
                    <a:solidFill>
                      <a:srgbClr val="729fcf"/>
                    </a:solidFill>
                  </a:tcPr>
                </a:tc>
              </a:tr>
              <a:tr h="131760">
                <a:tc>
                  <a:tcPr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cPr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 vMerge="1" gridSpan="1">
                  <a:tcPr marL="90000" marR="90000">
                    <a:solidFill>
                      <a:srgbClr val="729fcf"/>
                    </a:solidFill>
                  </a:tcPr>
                </a:tc>
                <a:tc vMerge="1" hMerge="1">
                  <a:tcPr marL="90000" marR="90000">
                    <a:solidFill>
                      <a:srgbClr val="729fcf"/>
                    </a:solidFill>
                  </a:tcPr>
                </a:tc>
                <a:tc vMerge="1" hMerge="1">
                  <a:tcPr marL="90000" marR="90000">
                    <a:solidFill>
                      <a:srgbClr val="729fcf"/>
                    </a:solidFill>
                  </a:tcPr>
                </a:tc>
              </a:tr>
            </a:tbl>
          </a:graphicData>
        </a:graphic>
      </p:graphicFrame>
      <p:sp>
        <p:nvSpPr>
          <p:cNvPr id="356" name="TextShape 5"/>
          <p:cNvSpPr txBox="1"/>
          <p:nvPr/>
        </p:nvSpPr>
        <p:spPr>
          <a:xfrm>
            <a:off x="10340280" y="4432680"/>
            <a:ext cx="496440" cy="3977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marL="130320" algn="r">
              <a:lnSpc>
                <a:spcPct val="100000"/>
              </a:lnSpc>
              <a:spcBef>
                <a:spcPts val="269"/>
              </a:spcBef>
            </a:pPr>
            <a:fld id="{1AC0B986-ECD8-4252-AE5A-E7E6E6C01F35}" type="slidenum">
              <a:rPr b="1" lang="fr-FR" sz="1300" spc="-7" strike="noStrike">
                <a:solidFill>
                  <a:srgbClr val="000000"/>
                </a:solidFill>
                <a:latin typeface="Palatino Linotype"/>
              </a:rPr>
              <a:t>&lt;numéro&gt;</a:t>
            </a:fld>
            <a:endParaRPr b="0" lang="fr-FR" sz="1300" spc="-1" strike="noStrike">
              <a:latin typeface="Times New Roman"/>
            </a:endParaRPr>
          </a:p>
        </p:txBody>
      </p:sp>
      <p:sp>
        <p:nvSpPr>
          <p:cNvPr id="357" name="CustomShape 6"/>
          <p:cNvSpPr/>
          <p:nvPr/>
        </p:nvSpPr>
        <p:spPr>
          <a:xfrm>
            <a:off x="7069680" y="2001600"/>
            <a:ext cx="898560" cy="228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fr-FR" sz="910" spc="-1" strike="noStrike">
                <a:solidFill>
                  <a:srgbClr val="000000"/>
                </a:solidFill>
                <a:latin typeface="Calibri"/>
              </a:rPr>
              <a:t>Par logement</a:t>
            </a:r>
            <a:endParaRPr b="0" lang="fr-FR" sz="910" spc="-1" strike="noStrike">
              <a:latin typeface="Arial"/>
            </a:endParaRPr>
          </a:p>
        </p:txBody>
      </p:sp>
      <p:sp>
        <p:nvSpPr>
          <p:cNvPr id="358" name="CustomShape 7"/>
          <p:cNvSpPr/>
          <p:nvPr/>
        </p:nvSpPr>
        <p:spPr>
          <a:xfrm>
            <a:off x="8130960" y="2001600"/>
            <a:ext cx="898560" cy="228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fr-FR" sz="910" spc="-1" strike="noStrike">
                <a:solidFill>
                  <a:srgbClr val="000000"/>
                </a:solidFill>
                <a:latin typeface="Calibri"/>
              </a:rPr>
              <a:t>Par m²</a:t>
            </a:r>
            <a:endParaRPr b="0" lang="fr-FR" sz="910" spc="-1" strike="noStrike">
              <a:latin typeface="Arial"/>
            </a:endParaRPr>
          </a:p>
        </p:txBody>
      </p:sp>
      <p:sp>
        <p:nvSpPr>
          <p:cNvPr id="359" name="CustomShape 8"/>
          <p:cNvSpPr/>
          <p:nvPr/>
        </p:nvSpPr>
        <p:spPr>
          <a:xfrm>
            <a:off x="10206000" y="219600"/>
            <a:ext cx="1680840" cy="51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r">
              <a:lnSpc>
                <a:spcPct val="100000"/>
              </a:lnSpc>
            </a:pPr>
            <a:r>
              <a:rPr b="0" lang="fr-FR" sz="1400" spc="-1" strike="noStrike">
                <a:solidFill>
                  <a:srgbClr val="a6a6a6"/>
                </a:solidFill>
                <a:latin typeface="Calibri"/>
              </a:rPr>
              <a:t>Modèle économique</a:t>
            </a:r>
            <a:endParaRPr b="0" lang="fr-FR" sz="1400" spc="-1" strike="noStrike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0" lang="fr-FR" sz="1400" spc="-1" strike="noStrike">
                <a:solidFill>
                  <a:srgbClr val="a6a6a6"/>
                </a:solidFill>
                <a:latin typeface="Calibri"/>
              </a:rPr>
              <a:t>Vente HLM</a:t>
            </a:r>
            <a:endParaRPr b="0" lang="fr-FR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CustomShape 1"/>
          <p:cNvSpPr/>
          <p:nvPr/>
        </p:nvSpPr>
        <p:spPr>
          <a:xfrm>
            <a:off x="10359000" y="6487920"/>
            <a:ext cx="172440" cy="190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0800" bIns="0">
            <a:spAutoFit/>
          </a:bodyPr>
          <a:p>
            <a:pPr marL="11520">
              <a:lnSpc>
                <a:spcPct val="100000"/>
              </a:lnSpc>
              <a:spcBef>
                <a:spcPts val="85"/>
              </a:spcBef>
            </a:pPr>
            <a:r>
              <a:rPr b="1" lang="fr-FR" sz="1180" spc="-24" strike="noStrike">
                <a:solidFill>
                  <a:srgbClr val="ffffff"/>
                </a:solidFill>
                <a:latin typeface="Palatino Linotype"/>
              </a:rPr>
              <a:t>10</a:t>
            </a:r>
            <a:endParaRPr b="0" lang="fr-FR" sz="1180" spc="-1" strike="noStrike">
              <a:latin typeface="Arial"/>
            </a:endParaRPr>
          </a:p>
        </p:txBody>
      </p:sp>
      <p:sp>
        <p:nvSpPr>
          <p:cNvPr id="361" name="TextShape 2"/>
          <p:cNvSpPr txBox="1"/>
          <p:nvPr/>
        </p:nvSpPr>
        <p:spPr>
          <a:xfrm>
            <a:off x="1980720" y="-89280"/>
            <a:ext cx="9543240" cy="1289520"/>
          </a:xfrm>
          <a:prstGeom prst="rect">
            <a:avLst/>
          </a:prstGeom>
          <a:noFill/>
          <a:ln w="0">
            <a:noFill/>
          </a:ln>
        </p:spPr>
        <p:txBody>
          <a:bodyPr lIns="0" rIns="0" tIns="144360" bIns="0" anchor="ctr">
            <a:noAutofit/>
          </a:bodyPr>
          <a:p>
            <a:pPr marL="406800">
              <a:lnSpc>
                <a:spcPct val="100000"/>
              </a:lnSpc>
              <a:spcBef>
                <a:spcPts val="113"/>
              </a:spcBef>
            </a:pPr>
            <a:r>
              <a:rPr b="0" lang="fr-FR" sz="2730" spc="100" strike="noStrike">
                <a:solidFill>
                  <a:srgbClr val="000000"/>
                </a:solidFill>
                <a:latin typeface="Calibri Light"/>
              </a:rPr>
              <a:t>Modélisation</a:t>
            </a:r>
            <a:r>
              <a:rPr b="0" lang="fr-FR" sz="2730" spc="131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fr-FR" sz="2730" spc="165" strike="noStrike">
                <a:solidFill>
                  <a:srgbClr val="000000"/>
                </a:solidFill>
                <a:latin typeface="Calibri Light"/>
              </a:rPr>
              <a:t>des</a:t>
            </a:r>
            <a:r>
              <a:rPr b="0" lang="fr-FR" sz="2730" spc="131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fr-FR" sz="2730" spc="89" strike="noStrike">
                <a:solidFill>
                  <a:srgbClr val="000000"/>
                </a:solidFill>
                <a:latin typeface="Calibri Light"/>
              </a:rPr>
              <a:t>opérations</a:t>
            </a:r>
            <a:r>
              <a:rPr b="0" lang="fr-FR" sz="2730" spc="126" strike="noStrike">
                <a:solidFill>
                  <a:srgbClr val="000000"/>
                </a:solidFill>
                <a:latin typeface="Times New Roman"/>
              </a:rPr>
              <a:t> </a:t>
            </a:r>
            <a:endParaRPr b="0" lang="fr-FR" sz="273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2" name="TextShape 3"/>
          <p:cNvSpPr txBox="1"/>
          <p:nvPr/>
        </p:nvSpPr>
        <p:spPr>
          <a:xfrm>
            <a:off x="1650240" y="1869840"/>
            <a:ext cx="5958720" cy="3898080"/>
          </a:xfrm>
          <a:prstGeom prst="rect">
            <a:avLst/>
          </a:prstGeom>
          <a:noFill/>
          <a:ln w="0">
            <a:noFill/>
          </a:ln>
        </p:spPr>
        <p:txBody>
          <a:bodyPr lIns="0" rIns="0" tIns="10800" bIns="0">
            <a:noAutofit/>
          </a:bodyPr>
          <a:p>
            <a:pPr marL="350280" indent="-338400">
              <a:lnSpc>
                <a:spcPct val="100000"/>
              </a:lnSpc>
              <a:spcBef>
                <a:spcPts val="85"/>
              </a:spcBef>
              <a:buClr>
                <a:srgbClr val="ee7b11"/>
              </a:buClr>
              <a:buFont typeface="Wingdings" charset="2"/>
              <a:buChar char=""/>
              <a:tabLst>
                <a:tab algn="l" pos="349920"/>
                <a:tab algn="l" pos="350280"/>
              </a:tabLst>
            </a:pPr>
            <a:r>
              <a:rPr b="0" lang="fr-FR" sz="1600" spc="-1" strike="noStrike">
                <a:solidFill>
                  <a:srgbClr val="000000"/>
                </a:solidFill>
                <a:latin typeface="Calibri"/>
              </a:rPr>
              <a:t>Fonds</a:t>
            </a:r>
            <a:r>
              <a:rPr b="0" lang="fr-FR" sz="1600" spc="182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fr-FR" sz="1600" spc="-1" strike="noStrike">
                <a:solidFill>
                  <a:srgbClr val="000000"/>
                </a:solidFill>
                <a:latin typeface="Calibri"/>
              </a:rPr>
              <a:t>propres</a:t>
            </a:r>
            <a:r>
              <a:rPr b="0" lang="fr-FR" sz="1600" spc="219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fr-FR" sz="1600" spc="-1" strike="noStrike">
                <a:solidFill>
                  <a:srgbClr val="000000"/>
                </a:solidFill>
                <a:latin typeface="Calibri"/>
              </a:rPr>
              <a:t>(socle)</a:t>
            </a:r>
            <a:r>
              <a:rPr b="0" lang="fr-FR" sz="1600" spc="165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1" i="1" lang="fr-FR" sz="1600" spc="-1" strike="noStrike">
                <a:solidFill>
                  <a:srgbClr val="000000"/>
                </a:solidFill>
                <a:latin typeface="Trebuchet MS"/>
              </a:rPr>
              <a:t>5</a:t>
            </a:r>
            <a:r>
              <a:rPr b="0" lang="fr-FR" sz="1600" spc="75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1" i="1" lang="fr-FR" sz="1600" spc="219" strike="noStrike">
                <a:solidFill>
                  <a:srgbClr val="000000"/>
                </a:solidFill>
                <a:latin typeface="Trebuchet MS"/>
              </a:rPr>
              <a:t>%</a:t>
            </a:r>
            <a:r>
              <a:rPr b="0" lang="fr-FR" sz="1600" spc="94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i="1" lang="fr-FR" sz="1600" spc="52" strike="noStrike">
                <a:solidFill>
                  <a:srgbClr val="000000"/>
                </a:solidFill>
                <a:latin typeface="Lucida Sans"/>
              </a:rPr>
              <a:t>*</a:t>
            </a:r>
            <a:endParaRPr b="0" lang="fr-FR" sz="1600" spc="-1" strike="noStrike">
              <a:solidFill>
                <a:srgbClr val="000000"/>
              </a:solidFill>
              <a:latin typeface="Calibri"/>
            </a:endParaRPr>
          </a:p>
          <a:p>
            <a:pPr marL="350280" indent="-338400">
              <a:lnSpc>
                <a:spcPct val="100000"/>
              </a:lnSpc>
              <a:spcBef>
                <a:spcPts val="1006"/>
              </a:spcBef>
              <a:buClr>
                <a:srgbClr val="ee7b11"/>
              </a:buClr>
              <a:buFont typeface="Wingdings" charset="2"/>
              <a:buChar char=""/>
              <a:tabLst>
                <a:tab algn="l" pos="349920"/>
                <a:tab algn="l" pos="350280"/>
              </a:tabLst>
            </a:pPr>
            <a:r>
              <a:rPr b="0" lang="fr-FR" sz="1600" spc="-1" strike="noStrike">
                <a:solidFill>
                  <a:srgbClr val="000000"/>
                </a:solidFill>
                <a:latin typeface="Calibri"/>
              </a:rPr>
              <a:t>Fonds</a:t>
            </a:r>
            <a:r>
              <a:rPr b="0" lang="fr-FR" sz="1600" spc="194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fr-FR" sz="1600" spc="-1" strike="noStrike">
                <a:solidFill>
                  <a:srgbClr val="000000"/>
                </a:solidFill>
                <a:latin typeface="Calibri"/>
              </a:rPr>
              <a:t>propres</a:t>
            </a:r>
            <a:r>
              <a:rPr b="0" lang="fr-FR" sz="1600" spc="228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fr-FR" sz="1600" spc="-9" strike="noStrike">
                <a:solidFill>
                  <a:srgbClr val="000000"/>
                </a:solidFill>
                <a:latin typeface="Calibri"/>
              </a:rPr>
              <a:t>complémentaire*</a:t>
            </a:r>
            <a:endParaRPr b="0" lang="fr-FR" sz="1600" spc="-1" strike="noStrike">
              <a:solidFill>
                <a:srgbClr val="000000"/>
              </a:solidFill>
              <a:latin typeface="Calibri"/>
            </a:endParaRPr>
          </a:p>
          <a:p>
            <a:pPr marL="350280" indent="-338400">
              <a:lnSpc>
                <a:spcPct val="100000"/>
              </a:lnSpc>
              <a:spcBef>
                <a:spcPts val="935"/>
              </a:spcBef>
              <a:buClr>
                <a:srgbClr val="ee7b11"/>
              </a:buClr>
              <a:buFont typeface="Wingdings" charset="2"/>
              <a:buChar char=""/>
              <a:tabLst>
                <a:tab algn="l" pos="349920"/>
                <a:tab algn="l" pos="350280"/>
                <a:tab algn="l" pos="1682280"/>
              </a:tabLst>
            </a:pPr>
            <a:r>
              <a:rPr b="0" lang="fr-FR" sz="1600" spc="-1" strike="noStrike">
                <a:solidFill>
                  <a:srgbClr val="000000"/>
                </a:solidFill>
                <a:latin typeface="Calibri"/>
              </a:rPr>
              <a:t>Emprunt</a:t>
            </a:r>
            <a:r>
              <a:rPr b="0" lang="fr-FR" sz="1600" spc="344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fr-FR" sz="1600" spc="-18" strike="noStrike">
                <a:solidFill>
                  <a:srgbClr val="000000"/>
                </a:solidFill>
                <a:latin typeface="Calibri"/>
              </a:rPr>
              <a:t>GAIA</a:t>
            </a:r>
            <a:r>
              <a:rPr b="0" lang="fr-FR" sz="1600" spc="-1" strike="noStrike">
                <a:solidFill>
                  <a:srgbClr val="000000"/>
                </a:solidFill>
                <a:latin typeface="Times New Roman"/>
              </a:rPr>
              <a:t>	</a:t>
            </a:r>
            <a:r>
              <a:rPr b="1" i="1" lang="fr-FR" sz="1600" spc="-1" strike="noStrike">
                <a:solidFill>
                  <a:srgbClr val="000000"/>
                </a:solidFill>
                <a:latin typeface="Trebuchet MS"/>
              </a:rPr>
              <a:t>au</a:t>
            </a:r>
            <a:r>
              <a:rPr b="0" lang="fr-FR" sz="1600" spc="26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1" i="1" lang="fr-FR" sz="1600" spc="-1" strike="noStrike">
                <a:solidFill>
                  <a:srgbClr val="000000"/>
                </a:solidFill>
                <a:latin typeface="Trebuchet MS"/>
              </a:rPr>
              <a:t>maximum</a:t>
            </a:r>
            <a:r>
              <a:rPr b="0" lang="fr-FR" sz="1600" spc="4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1" i="1" lang="fr-FR" sz="1600" spc="-1" strike="noStrike">
                <a:solidFill>
                  <a:srgbClr val="000000"/>
                </a:solidFill>
                <a:latin typeface="Trebuchet MS"/>
              </a:rPr>
              <a:t>95</a:t>
            </a:r>
            <a:r>
              <a:rPr b="0" lang="fr-FR" sz="1600" spc="35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1" i="1" lang="fr-FR" sz="1600" spc="174" strike="noStrike">
                <a:solidFill>
                  <a:srgbClr val="000000"/>
                </a:solidFill>
                <a:latin typeface="Trebuchet MS"/>
              </a:rPr>
              <a:t>%</a:t>
            </a:r>
            <a:endParaRPr b="0" lang="fr-FR" sz="1600" spc="-1" strike="noStrike">
              <a:solidFill>
                <a:srgbClr val="000000"/>
              </a:solidFill>
              <a:latin typeface="Calibri"/>
            </a:endParaRPr>
          </a:p>
          <a:p>
            <a:pPr marL="292320" indent="-228240" algn="just">
              <a:lnSpc>
                <a:spcPts val="1108"/>
              </a:lnSpc>
              <a:spcBef>
                <a:spcPts val="607"/>
              </a:spcBef>
              <a:buClr>
                <a:srgbClr val="000000"/>
              </a:buClr>
              <a:buFont typeface="Arial"/>
              <a:buChar char="•"/>
              <a:tabLst>
                <a:tab algn="l" pos="349920"/>
                <a:tab algn="l" pos="350280"/>
                <a:tab algn="l" pos="1682280"/>
              </a:tabLst>
            </a:pPr>
            <a:r>
              <a:rPr b="0" lang="fr-FR" sz="1000" spc="63" strike="noStrike">
                <a:solidFill>
                  <a:srgbClr val="000000"/>
                </a:solidFill>
                <a:latin typeface="Calibri"/>
              </a:rPr>
              <a:t>*La</a:t>
            </a:r>
            <a:r>
              <a:rPr b="0" lang="fr-FR" sz="1000" spc="412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fr-FR" sz="1000" spc="-1" strike="noStrike">
                <a:solidFill>
                  <a:srgbClr val="000000"/>
                </a:solidFill>
                <a:latin typeface="Calibri"/>
              </a:rPr>
              <a:t>CDC</a:t>
            </a:r>
            <a:r>
              <a:rPr b="0" lang="fr-FR" sz="1000" spc="412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fr-FR" sz="1000" spc="-1" strike="noStrike">
                <a:solidFill>
                  <a:srgbClr val="000000"/>
                </a:solidFill>
                <a:latin typeface="Calibri"/>
              </a:rPr>
              <a:t>demande</a:t>
            </a:r>
            <a:r>
              <a:rPr b="0" lang="fr-FR" sz="1000" spc="415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fr-FR" sz="1000" spc="-1" strike="noStrike">
                <a:solidFill>
                  <a:srgbClr val="000000"/>
                </a:solidFill>
                <a:latin typeface="Calibri"/>
              </a:rPr>
              <a:t>une</a:t>
            </a:r>
            <a:r>
              <a:rPr b="0" lang="fr-FR" sz="1000" spc="412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fr-FR" sz="1000" spc="-1" strike="noStrike">
                <a:solidFill>
                  <a:srgbClr val="000000"/>
                </a:solidFill>
                <a:latin typeface="Calibri"/>
              </a:rPr>
              <a:t>mise</a:t>
            </a:r>
            <a:r>
              <a:rPr b="0" lang="fr-FR" sz="1000" spc="398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fr-FR" sz="1000" spc="-1" strike="noStrike">
                <a:solidFill>
                  <a:srgbClr val="000000"/>
                </a:solidFill>
                <a:latin typeface="Calibri"/>
              </a:rPr>
              <a:t>minimale</a:t>
            </a:r>
            <a:r>
              <a:rPr b="0" lang="fr-FR" sz="1000" spc="420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fr-FR" sz="1000" spc="-1" strike="noStrike">
                <a:solidFill>
                  <a:srgbClr val="000000"/>
                </a:solidFill>
                <a:latin typeface="Calibri"/>
              </a:rPr>
              <a:t>de</a:t>
            </a:r>
            <a:r>
              <a:rPr b="0" lang="fr-FR" sz="1000" spc="398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fr-FR" sz="1000" spc="-1" strike="noStrike">
                <a:solidFill>
                  <a:srgbClr val="000000"/>
                </a:solidFill>
                <a:latin typeface="Calibri"/>
              </a:rPr>
              <a:t>fonds</a:t>
            </a:r>
            <a:r>
              <a:rPr b="0" lang="fr-FR" sz="1000" spc="412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fr-FR" sz="1000" spc="-1" strike="noStrike">
                <a:solidFill>
                  <a:srgbClr val="000000"/>
                </a:solidFill>
                <a:latin typeface="Calibri"/>
              </a:rPr>
              <a:t>propres</a:t>
            </a:r>
            <a:r>
              <a:rPr b="0" lang="fr-FR" sz="1000" spc="406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fr-FR" sz="1000" spc="-1" strike="noStrike">
                <a:solidFill>
                  <a:srgbClr val="000000"/>
                </a:solidFill>
                <a:latin typeface="Calibri"/>
              </a:rPr>
              <a:t>de</a:t>
            </a:r>
            <a:r>
              <a:rPr b="0" lang="fr-FR" sz="1000" spc="420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fr-FR" sz="1000" spc="80" strike="noStrike">
                <a:solidFill>
                  <a:srgbClr val="000000"/>
                </a:solidFill>
                <a:latin typeface="Calibri"/>
              </a:rPr>
              <a:t>5%</a:t>
            </a:r>
            <a:r>
              <a:rPr b="0" lang="fr-FR" sz="1000" spc="412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fr-FR" sz="1000" spc="-1" strike="noStrike">
                <a:solidFill>
                  <a:srgbClr val="000000"/>
                </a:solidFill>
                <a:latin typeface="Calibri"/>
              </a:rPr>
              <a:t>pour</a:t>
            </a:r>
            <a:r>
              <a:rPr b="0" lang="fr-FR" sz="1000" spc="398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fr-FR" sz="1000" spc="-1" strike="noStrike">
                <a:solidFill>
                  <a:srgbClr val="000000"/>
                </a:solidFill>
                <a:latin typeface="Calibri"/>
              </a:rPr>
              <a:t>les</a:t>
            </a:r>
            <a:r>
              <a:rPr b="0" lang="fr-FR" sz="1000" spc="406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fr-FR" sz="1000" spc="-9" strike="noStrike">
                <a:solidFill>
                  <a:srgbClr val="000000"/>
                </a:solidFill>
                <a:latin typeface="Calibri"/>
              </a:rPr>
              <a:t>opérations</a:t>
            </a:r>
            <a:r>
              <a:rPr b="0" lang="fr-FR" sz="1000" spc="-9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fr-FR" sz="1000" spc="-1" strike="noStrike">
                <a:solidFill>
                  <a:srgbClr val="000000"/>
                </a:solidFill>
                <a:latin typeface="Calibri"/>
              </a:rPr>
              <a:t>(mise</a:t>
            </a:r>
            <a:r>
              <a:rPr b="0" lang="fr-FR" sz="1000" spc="202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fr-FR" sz="1000" spc="-1" strike="noStrike">
                <a:solidFill>
                  <a:srgbClr val="000000"/>
                </a:solidFill>
                <a:latin typeface="Calibri"/>
              </a:rPr>
              <a:t>de</a:t>
            </a:r>
            <a:r>
              <a:rPr b="0" lang="fr-FR" sz="1000" spc="205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fr-FR" sz="1000" spc="-1" strike="noStrike">
                <a:solidFill>
                  <a:srgbClr val="000000"/>
                </a:solidFill>
                <a:latin typeface="Calibri"/>
              </a:rPr>
              <a:t>fonds</a:t>
            </a:r>
            <a:r>
              <a:rPr b="0" lang="fr-FR" sz="1000" spc="216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fr-FR" sz="1000" spc="-1" strike="noStrike">
                <a:solidFill>
                  <a:srgbClr val="000000"/>
                </a:solidFill>
                <a:latin typeface="Calibri"/>
              </a:rPr>
              <a:t>propres</a:t>
            </a:r>
            <a:r>
              <a:rPr b="0" lang="fr-FR" sz="1000" spc="205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fr-FR" sz="1000" spc="-1" strike="noStrike">
                <a:solidFill>
                  <a:srgbClr val="000000"/>
                </a:solidFill>
                <a:latin typeface="Calibri"/>
              </a:rPr>
              <a:t>plancher).</a:t>
            </a:r>
            <a:r>
              <a:rPr b="0" lang="fr-FR" sz="1000" spc="211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fr-FR" sz="1000" spc="-1" strike="noStrike">
                <a:solidFill>
                  <a:srgbClr val="000000"/>
                </a:solidFill>
                <a:latin typeface="Calibri"/>
              </a:rPr>
              <a:t>Cependant,</a:t>
            </a:r>
            <a:r>
              <a:rPr b="0" lang="fr-FR" sz="1000" spc="202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fr-FR" sz="1000" spc="-1" strike="noStrike">
                <a:solidFill>
                  <a:srgbClr val="000000"/>
                </a:solidFill>
                <a:latin typeface="Calibri"/>
              </a:rPr>
              <a:t>la</a:t>
            </a:r>
            <a:r>
              <a:rPr b="0" lang="fr-FR" sz="1000" spc="211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fr-FR" sz="1000" spc="-1" strike="noStrike">
                <a:solidFill>
                  <a:srgbClr val="000000"/>
                </a:solidFill>
                <a:latin typeface="Calibri"/>
              </a:rPr>
              <a:t>mise</a:t>
            </a:r>
            <a:r>
              <a:rPr b="0" lang="fr-FR" sz="1000" spc="202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fr-FR" sz="1000" spc="-1" strike="noStrike">
                <a:solidFill>
                  <a:srgbClr val="000000"/>
                </a:solidFill>
                <a:latin typeface="Calibri"/>
              </a:rPr>
              <a:t>de</a:t>
            </a:r>
            <a:r>
              <a:rPr b="0" lang="fr-FR" sz="1000" spc="219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fr-FR" sz="1000" spc="-1" strike="noStrike">
                <a:solidFill>
                  <a:srgbClr val="000000"/>
                </a:solidFill>
                <a:latin typeface="Calibri"/>
              </a:rPr>
              <a:t>fonds</a:t>
            </a:r>
            <a:r>
              <a:rPr b="0" lang="fr-FR" sz="1000" spc="216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fr-FR" sz="1000" spc="-1" strike="noStrike">
                <a:solidFill>
                  <a:srgbClr val="000000"/>
                </a:solidFill>
                <a:latin typeface="Calibri"/>
              </a:rPr>
              <a:t>propres</a:t>
            </a:r>
            <a:r>
              <a:rPr b="0" lang="fr-FR" sz="1000" spc="216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fr-FR" sz="1000" spc="-1" strike="noStrike">
                <a:solidFill>
                  <a:srgbClr val="000000"/>
                </a:solidFill>
                <a:latin typeface="Calibri"/>
              </a:rPr>
              <a:t>doit</a:t>
            </a:r>
            <a:r>
              <a:rPr b="0" lang="fr-FR" sz="1000" spc="205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fr-FR" sz="1000" spc="-1" strike="noStrike">
                <a:solidFill>
                  <a:srgbClr val="000000"/>
                </a:solidFill>
                <a:latin typeface="Calibri"/>
              </a:rPr>
              <a:t>parfois</a:t>
            </a:r>
            <a:r>
              <a:rPr b="0" lang="fr-FR" sz="1000" spc="205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fr-FR" sz="1000" spc="-18" strike="noStrike">
                <a:solidFill>
                  <a:srgbClr val="000000"/>
                </a:solidFill>
                <a:latin typeface="Calibri"/>
              </a:rPr>
              <a:t>être</a:t>
            </a:r>
            <a:r>
              <a:rPr b="0" lang="fr-FR" sz="1000" spc="-18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fr-FR" sz="1000" spc="-1" strike="noStrike">
                <a:solidFill>
                  <a:srgbClr val="000000"/>
                </a:solidFill>
                <a:latin typeface="Calibri"/>
              </a:rPr>
              <a:t>supérieure</a:t>
            </a:r>
            <a:r>
              <a:rPr b="0" lang="fr-FR" sz="1000" spc="256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fr-FR" sz="1000" spc="-1" strike="noStrike">
                <a:solidFill>
                  <a:srgbClr val="000000"/>
                </a:solidFill>
                <a:latin typeface="Calibri"/>
              </a:rPr>
              <a:t>pour</a:t>
            </a:r>
            <a:r>
              <a:rPr b="0" lang="fr-FR" sz="1000" spc="242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fr-FR" sz="1000" spc="-1" strike="noStrike">
                <a:solidFill>
                  <a:srgbClr val="000000"/>
                </a:solidFill>
                <a:latin typeface="Calibri"/>
              </a:rPr>
              <a:t>certains</a:t>
            </a:r>
            <a:r>
              <a:rPr b="0" lang="fr-FR" sz="1000" spc="248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fr-FR" sz="1000" spc="-1" strike="noStrike">
                <a:solidFill>
                  <a:srgbClr val="000000"/>
                </a:solidFill>
                <a:latin typeface="Calibri"/>
              </a:rPr>
              <a:t>projets</a:t>
            </a:r>
            <a:r>
              <a:rPr b="0" lang="fr-FR" sz="1000" spc="242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fr-FR" sz="1000" spc="-1" strike="noStrike">
                <a:solidFill>
                  <a:srgbClr val="000000"/>
                </a:solidFill>
                <a:latin typeface="Calibri"/>
              </a:rPr>
              <a:t>sans</a:t>
            </a:r>
            <a:r>
              <a:rPr b="0" lang="fr-FR" sz="1000" spc="256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fr-FR" sz="1000" spc="-1" strike="noStrike">
                <a:solidFill>
                  <a:srgbClr val="000000"/>
                </a:solidFill>
                <a:latin typeface="Calibri"/>
              </a:rPr>
              <a:t>quoi</a:t>
            </a:r>
            <a:r>
              <a:rPr b="0" lang="fr-FR" sz="1000" spc="270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fr-FR" sz="1000" spc="-1" strike="noStrike">
                <a:solidFill>
                  <a:srgbClr val="000000"/>
                </a:solidFill>
                <a:latin typeface="Calibri"/>
              </a:rPr>
              <a:t>les</a:t>
            </a:r>
            <a:r>
              <a:rPr b="0" lang="fr-FR" sz="1000" spc="242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fr-FR" sz="1000" spc="-1" strike="noStrike">
                <a:solidFill>
                  <a:srgbClr val="000000"/>
                </a:solidFill>
                <a:latin typeface="Calibri"/>
              </a:rPr>
              <a:t>règles</a:t>
            </a:r>
            <a:r>
              <a:rPr b="0" lang="fr-FR" sz="1000" spc="256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fr-FR" sz="1000" spc="-1" strike="noStrike">
                <a:solidFill>
                  <a:srgbClr val="000000"/>
                </a:solidFill>
                <a:latin typeface="Calibri"/>
              </a:rPr>
              <a:t>financières</a:t>
            </a:r>
            <a:r>
              <a:rPr b="0" lang="fr-FR" sz="1000" spc="248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fr-FR" sz="1000" spc="-1" strike="noStrike">
                <a:solidFill>
                  <a:srgbClr val="000000"/>
                </a:solidFill>
                <a:latin typeface="Calibri"/>
              </a:rPr>
              <a:t>pour</a:t>
            </a:r>
            <a:r>
              <a:rPr b="0" lang="fr-FR" sz="1000" spc="242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fr-FR" sz="1000" spc="-1" strike="noStrike">
                <a:solidFill>
                  <a:srgbClr val="000000"/>
                </a:solidFill>
                <a:latin typeface="Calibri"/>
              </a:rPr>
              <a:t>l’engagement</a:t>
            </a:r>
            <a:r>
              <a:rPr b="0" lang="fr-FR" sz="1000" spc="248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fr-FR" sz="1000" spc="-24" strike="noStrike">
                <a:solidFill>
                  <a:srgbClr val="000000"/>
                </a:solidFill>
                <a:latin typeface="Calibri"/>
              </a:rPr>
              <a:t>des</a:t>
            </a:r>
            <a:r>
              <a:rPr b="0" lang="fr-FR" sz="1000" spc="-24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fr-FR" sz="1000" spc="-1" strike="noStrike">
                <a:solidFill>
                  <a:srgbClr val="000000"/>
                </a:solidFill>
                <a:latin typeface="Calibri"/>
              </a:rPr>
              <a:t>projets</a:t>
            </a:r>
            <a:r>
              <a:rPr b="0" lang="fr-FR" sz="1000" spc="310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fr-FR" sz="1000" spc="-1" strike="noStrike">
                <a:solidFill>
                  <a:srgbClr val="000000"/>
                </a:solidFill>
                <a:latin typeface="Calibri"/>
              </a:rPr>
              <a:t>ne</a:t>
            </a:r>
            <a:r>
              <a:rPr b="0" lang="fr-FR" sz="1000" spc="316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fr-FR" sz="1000" spc="-1" strike="noStrike">
                <a:solidFill>
                  <a:srgbClr val="000000"/>
                </a:solidFill>
                <a:latin typeface="Calibri"/>
              </a:rPr>
              <a:t>seraient</a:t>
            </a:r>
            <a:r>
              <a:rPr b="0" lang="fr-FR" sz="1000" spc="321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fr-FR" sz="1000" spc="-1" strike="noStrike">
                <a:solidFill>
                  <a:srgbClr val="000000"/>
                </a:solidFill>
                <a:latin typeface="Calibri"/>
              </a:rPr>
              <a:t>pas</a:t>
            </a:r>
            <a:r>
              <a:rPr b="0" lang="fr-FR" sz="1000" spc="310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fr-FR" sz="1000" spc="-1" strike="noStrike">
                <a:solidFill>
                  <a:srgbClr val="000000"/>
                </a:solidFill>
                <a:latin typeface="Calibri"/>
              </a:rPr>
              <a:t>respecté</a:t>
            </a:r>
            <a:r>
              <a:rPr b="0" lang="fr-FR" sz="1000" spc="316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fr-FR" sz="1000" spc="-1" strike="noStrike">
                <a:solidFill>
                  <a:srgbClr val="000000"/>
                </a:solidFill>
                <a:latin typeface="Calibri"/>
              </a:rPr>
              <a:t>(problème</a:t>
            </a:r>
            <a:r>
              <a:rPr b="0" lang="fr-FR" sz="1000" spc="310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fr-FR" sz="1000" spc="-1" strike="noStrike">
                <a:solidFill>
                  <a:srgbClr val="000000"/>
                </a:solidFill>
                <a:latin typeface="Calibri"/>
              </a:rPr>
              <a:t>de</a:t>
            </a:r>
            <a:r>
              <a:rPr b="0" lang="fr-FR" sz="1000" spc="316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fr-FR" sz="1000" spc="-1" strike="noStrike">
                <a:solidFill>
                  <a:srgbClr val="000000"/>
                </a:solidFill>
                <a:latin typeface="Calibri"/>
              </a:rPr>
              <a:t>soutenabilité</a:t>
            </a:r>
            <a:r>
              <a:rPr b="0" lang="fr-FR" sz="1000" spc="324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fr-FR" sz="1000" spc="-1" strike="noStrike">
                <a:solidFill>
                  <a:srgbClr val="000000"/>
                </a:solidFill>
                <a:latin typeface="Calibri"/>
              </a:rPr>
              <a:t>financière</a:t>
            </a:r>
            <a:r>
              <a:rPr b="0" lang="fr-FR" sz="1000" spc="316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fr-FR" sz="1000" spc="-1" strike="noStrike">
                <a:solidFill>
                  <a:srgbClr val="000000"/>
                </a:solidFill>
                <a:latin typeface="Calibri"/>
              </a:rPr>
              <a:t>des</a:t>
            </a:r>
            <a:r>
              <a:rPr b="0" lang="fr-FR" sz="1000" spc="330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fr-FR" sz="1000" spc="-1" strike="noStrike">
                <a:solidFill>
                  <a:srgbClr val="000000"/>
                </a:solidFill>
                <a:latin typeface="Calibri"/>
              </a:rPr>
              <a:t>projets).</a:t>
            </a:r>
            <a:r>
              <a:rPr b="0" lang="fr-FR" sz="1000" spc="310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fr-FR" sz="1000" spc="-24" strike="noStrike">
                <a:solidFill>
                  <a:srgbClr val="000000"/>
                </a:solidFill>
                <a:latin typeface="Calibri"/>
              </a:rPr>
              <a:t>On</a:t>
            </a:r>
            <a:r>
              <a:rPr b="0" lang="fr-FR" sz="1000" spc="-24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fr-FR" sz="1000" spc="-1" strike="noStrike">
                <a:solidFill>
                  <a:srgbClr val="000000"/>
                </a:solidFill>
                <a:latin typeface="Calibri"/>
              </a:rPr>
              <a:t>parle</a:t>
            </a:r>
            <a:r>
              <a:rPr b="0" lang="fr-FR" sz="1000" spc="202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fr-FR" sz="1000" spc="-1" strike="noStrike">
                <a:solidFill>
                  <a:srgbClr val="000000"/>
                </a:solidFill>
                <a:latin typeface="Calibri"/>
              </a:rPr>
              <a:t>alors</a:t>
            </a:r>
            <a:r>
              <a:rPr b="0" lang="fr-FR" sz="1000" spc="194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fr-FR" sz="1000" spc="-1" strike="noStrike">
                <a:solidFill>
                  <a:srgbClr val="000000"/>
                </a:solidFill>
                <a:latin typeface="Calibri"/>
              </a:rPr>
              <a:t>de</a:t>
            </a:r>
            <a:r>
              <a:rPr b="0" lang="fr-FR" sz="1000" spc="182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fr-FR" sz="1000" spc="-1" strike="noStrike">
                <a:solidFill>
                  <a:srgbClr val="000000"/>
                </a:solidFill>
                <a:latin typeface="Calibri"/>
              </a:rPr>
              <a:t>mise</a:t>
            </a:r>
            <a:r>
              <a:rPr b="0" lang="fr-FR" sz="1000" spc="171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fr-FR" sz="1000" spc="-1" strike="noStrike">
                <a:solidFill>
                  <a:srgbClr val="000000"/>
                </a:solidFill>
                <a:latin typeface="Calibri"/>
              </a:rPr>
              <a:t>de</a:t>
            </a:r>
            <a:r>
              <a:rPr b="0" lang="fr-FR" sz="1000" spc="194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fr-FR" sz="1000" spc="-1" strike="noStrike">
                <a:solidFill>
                  <a:srgbClr val="000000"/>
                </a:solidFill>
                <a:latin typeface="Calibri"/>
              </a:rPr>
              <a:t>fonds</a:t>
            </a:r>
            <a:r>
              <a:rPr b="0" lang="fr-FR" sz="1000" spc="182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fr-FR" sz="1000" spc="-1" strike="noStrike">
                <a:solidFill>
                  <a:srgbClr val="000000"/>
                </a:solidFill>
                <a:latin typeface="Calibri"/>
              </a:rPr>
              <a:t>propres</a:t>
            </a:r>
            <a:r>
              <a:rPr b="0" lang="fr-FR" sz="1000" spc="211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fr-FR" sz="1000" spc="-9" strike="noStrike">
                <a:solidFill>
                  <a:srgbClr val="000000"/>
                </a:solidFill>
                <a:latin typeface="Calibri"/>
              </a:rPr>
              <a:t>additionnelle.</a:t>
            </a:r>
            <a:endParaRPr b="0" lang="fr-FR" sz="1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3" name="CustomShape 4"/>
          <p:cNvSpPr/>
          <p:nvPr/>
        </p:nvSpPr>
        <p:spPr>
          <a:xfrm>
            <a:off x="1598400" y="3778200"/>
            <a:ext cx="5332320" cy="559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11520">
              <a:lnSpc>
                <a:spcPct val="100000"/>
              </a:lnSpc>
              <a:spcBef>
                <a:spcPts val="99"/>
              </a:spcBef>
            </a:pPr>
            <a:r>
              <a:rPr b="1" lang="fr-FR" sz="1360" spc="-1" strike="noStrike">
                <a:solidFill>
                  <a:srgbClr val="585f64"/>
                </a:solidFill>
                <a:latin typeface="Gill Sans MT"/>
              </a:rPr>
              <a:t>Taux</a:t>
            </a:r>
            <a:r>
              <a:rPr b="0" lang="fr-FR" sz="1360" spc="233" strike="noStrike">
                <a:solidFill>
                  <a:srgbClr val="585f64"/>
                </a:solidFill>
                <a:latin typeface="Times New Roman"/>
              </a:rPr>
              <a:t> </a:t>
            </a:r>
            <a:r>
              <a:rPr b="1" lang="fr-FR" sz="1360" spc="-1" strike="noStrike">
                <a:solidFill>
                  <a:srgbClr val="585f64"/>
                </a:solidFill>
                <a:latin typeface="Gill Sans MT"/>
              </a:rPr>
              <a:t>d’intérêt</a:t>
            </a:r>
            <a:r>
              <a:rPr b="0" lang="fr-FR" sz="1360" spc="242" strike="noStrike">
                <a:solidFill>
                  <a:srgbClr val="585f64"/>
                </a:solidFill>
                <a:latin typeface="Times New Roman"/>
              </a:rPr>
              <a:t> </a:t>
            </a:r>
            <a:r>
              <a:rPr b="1" lang="fr-FR" sz="1360" spc="-46" strike="noStrike">
                <a:solidFill>
                  <a:srgbClr val="585f64"/>
                </a:solidFill>
                <a:latin typeface="Gill Sans MT"/>
              </a:rPr>
              <a:t>:</a:t>
            </a:r>
            <a:endParaRPr b="0" lang="fr-FR" sz="1360" spc="-1" strike="noStrike">
              <a:latin typeface="Arial"/>
            </a:endParaRPr>
          </a:p>
          <a:p>
            <a:pPr marL="350280" indent="-338400">
              <a:lnSpc>
                <a:spcPct val="100000"/>
              </a:lnSpc>
              <a:spcBef>
                <a:spcPts val="1035"/>
              </a:spcBef>
              <a:buClr>
                <a:srgbClr val="ee7b11"/>
              </a:buClr>
              <a:buFont typeface="Wingdings" charset="2"/>
              <a:buChar char=""/>
              <a:tabLst>
                <a:tab algn="l" pos="349920"/>
                <a:tab algn="l" pos="350280"/>
              </a:tabLst>
            </a:pPr>
            <a:r>
              <a:rPr b="0" lang="fr-FR" sz="1360" spc="-1" strike="noStrike">
                <a:solidFill>
                  <a:srgbClr val="585f64"/>
                </a:solidFill>
                <a:latin typeface="Lucida Sans"/>
              </a:rPr>
              <a:t>Livret</a:t>
            </a:r>
            <a:r>
              <a:rPr b="0" lang="fr-FR" sz="1360" spc="117" strike="noStrike">
                <a:solidFill>
                  <a:srgbClr val="585f64"/>
                </a:solidFill>
                <a:latin typeface="Times New Roman"/>
              </a:rPr>
              <a:t> </a:t>
            </a:r>
            <a:r>
              <a:rPr b="0" lang="fr-FR" sz="1360" spc="-1" strike="noStrike">
                <a:solidFill>
                  <a:srgbClr val="585f64"/>
                </a:solidFill>
                <a:latin typeface="Lucida Sans"/>
              </a:rPr>
              <a:t>A</a:t>
            </a:r>
            <a:r>
              <a:rPr b="0" lang="fr-FR" sz="1360" spc="111" strike="noStrike">
                <a:solidFill>
                  <a:srgbClr val="585f64"/>
                </a:solidFill>
                <a:latin typeface="Times New Roman"/>
              </a:rPr>
              <a:t> </a:t>
            </a:r>
            <a:r>
              <a:rPr b="0" lang="fr-FR" sz="1360" spc="-1" strike="noStrike">
                <a:solidFill>
                  <a:srgbClr val="585f64"/>
                </a:solidFill>
                <a:latin typeface="Lucida Sans"/>
              </a:rPr>
              <a:t>long</a:t>
            </a:r>
            <a:r>
              <a:rPr b="0" lang="fr-FR" sz="1360" spc="89" strike="noStrike">
                <a:solidFill>
                  <a:srgbClr val="585f64"/>
                </a:solidFill>
                <a:latin typeface="Times New Roman"/>
              </a:rPr>
              <a:t> </a:t>
            </a:r>
            <a:r>
              <a:rPr b="0" lang="fr-FR" sz="1360" spc="-1" strike="noStrike">
                <a:solidFill>
                  <a:srgbClr val="585f64"/>
                </a:solidFill>
                <a:latin typeface="Lucida Sans"/>
              </a:rPr>
              <a:t>terme</a:t>
            </a:r>
            <a:r>
              <a:rPr b="0" lang="fr-FR" sz="1360" spc="126" strike="noStrike">
                <a:solidFill>
                  <a:srgbClr val="585f64"/>
                </a:solidFill>
                <a:latin typeface="Times New Roman"/>
              </a:rPr>
              <a:t> </a:t>
            </a:r>
            <a:r>
              <a:rPr b="0" lang="fr-FR" sz="1360" spc="-1" strike="noStrike">
                <a:solidFill>
                  <a:srgbClr val="585f64"/>
                </a:solidFill>
                <a:latin typeface="Lucida Sans"/>
              </a:rPr>
              <a:t>+</a:t>
            </a:r>
            <a:r>
              <a:rPr b="0" lang="fr-FR" sz="1360" spc="111" strike="noStrike">
                <a:solidFill>
                  <a:srgbClr val="585f64"/>
                </a:solidFill>
                <a:latin typeface="Times New Roman"/>
              </a:rPr>
              <a:t> </a:t>
            </a:r>
            <a:r>
              <a:rPr b="0" lang="fr-FR" sz="1360" spc="-1" strike="noStrike">
                <a:solidFill>
                  <a:srgbClr val="585f64"/>
                </a:solidFill>
                <a:latin typeface="Lucida Sans"/>
              </a:rPr>
              <a:t>60pb</a:t>
            </a:r>
            <a:r>
              <a:rPr b="0" lang="fr-FR" sz="1360" spc="140" strike="noStrike">
                <a:solidFill>
                  <a:srgbClr val="585f64"/>
                </a:solidFill>
                <a:latin typeface="Times New Roman"/>
              </a:rPr>
              <a:t> </a:t>
            </a:r>
            <a:r>
              <a:rPr b="0" lang="fr-FR" sz="1360" spc="-1" strike="noStrike">
                <a:solidFill>
                  <a:srgbClr val="585f64"/>
                </a:solidFill>
                <a:latin typeface="Lucida Sans"/>
              </a:rPr>
              <a:t>soit</a:t>
            </a:r>
            <a:r>
              <a:rPr b="0" lang="fr-FR" sz="1360" spc="106" strike="noStrike">
                <a:solidFill>
                  <a:srgbClr val="585f64"/>
                </a:solidFill>
                <a:latin typeface="Times New Roman"/>
              </a:rPr>
              <a:t> </a:t>
            </a:r>
            <a:r>
              <a:rPr b="0" lang="fr-FR" sz="1360" spc="-128" strike="noStrike">
                <a:solidFill>
                  <a:srgbClr val="585f64"/>
                </a:solidFill>
                <a:latin typeface="Lucida Sans"/>
              </a:rPr>
              <a:t>1,3</a:t>
            </a:r>
            <a:r>
              <a:rPr b="0" lang="fr-FR" sz="1360" spc="97" strike="noStrike">
                <a:solidFill>
                  <a:srgbClr val="585f64"/>
                </a:solidFill>
                <a:latin typeface="Times New Roman"/>
              </a:rPr>
              <a:t> </a:t>
            </a:r>
            <a:r>
              <a:rPr b="0" lang="fr-FR" sz="1360" spc="-1" strike="noStrike">
                <a:solidFill>
                  <a:srgbClr val="585f64"/>
                </a:solidFill>
                <a:latin typeface="Lucida Sans"/>
              </a:rPr>
              <a:t>+</a:t>
            </a:r>
            <a:r>
              <a:rPr b="0" lang="fr-FR" sz="1360" spc="126" strike="noStrike">
                <a:solidFill>
                  <a:srgbClr val="585f64"/>
                </a:solidFill>
                <a:latin typeface="Times New Roman"/>
              </a:rPr>
              <a:t> </a:t>
            </a:r>
            <a:r>
              <a:rPr b="0" lang="fr-FR" sz="1360" spc="-1" strike="noStrike">
                <a:solidFill>
                  <a:srgbClr val="585f64"/>
                </a:solidFill>
                <a:latin typeface="Lucida Sans"/>
              </a:rPr>
              <a:t>0,6</a:t>
            </a:r>
            <a:r>
              <a:rPr b="0" lang="fr-FR" sz="1360" spc="117" strike="noStrike">
                <a:solidFill>
                  <a:srgbClr val="585f64"/>
                </a:solidFill>
                <a:latin typeface="Times New Roman"/>
              </a:rPr>
              <a:t> </a:t>
            </a:r>
            <a:r>
              <a:rPr b="0" lang="fr-FR" sz="1360" spc="-1" strike="noStrike">
                <a:solidFill>
                  <a:srgbClr val="585f64"/>
                </a:solidFill>
                <a:latin typeface="Lucida Sans"/>
              </a:rPr>
              <a:t>=</a:t>
            </a:r>
            <a:r>
              <a:rPr b="0" lang="fr-FR" sz="1360" spc="117" strike="noStrike">
                <a:solidFill>
                  <a:srgbClr val="585f64"/>
                </a:solidFill>
                <a:latin typeface="Times New Roman"/>
              </a:rPr>
              <a:t> </a:t>
            </a:r>
            <a:r>
              <a:rPr b="0" lang="fr-FR" sz="1360" spc="-86" strike="noStrike">
                <a:solidFill>
                  <a:srgbClr val="585f64"/>
                </a:solidFill>
                <a:latin typeface="Lucida Sans"/>
              </a:rPr>
              <a:t>1,9</a:t>
            </a:r>
            <a:r>
              <a:rPr b="0" lang="fr-FR" sz="1360" spc="111" strike="noStrike">
                <a:solidFill>
                  <a:srgbClr val="585f64"/>
                </a:solidFill>
                <a:latin typeface="Times New Roman"/>
              </a:rPr>
              <a:t> </a:t>
            </a:r>
            <a:r>
              <a:rPr b="0" lang="fr-FR" sz="1360" spc="262" strike="noStrike">
                <a:solidFill>
                  <a:srgbClr val="585f64"/>
                </a:solidFill>
                <a:latin typeface="Lucida Sans"/>
              </a:rPr>
              <a:t>%</a:t>
            </a:r>
            <a:r>
              <a:rPr b="0" lang="fr-FR" sz="1360" spc="117" strike="noStrike">
                <a:solidFill>
                  <a:srgbClr val="585f64"/>
                </a:solidFill>
                <a:latin typeface="Times New Roman"/>
              </a:rPr>
              <a:t> </a:t>
            </a:r>
            <a:r>
              <a:rPr b="0" lang="fr-FR" sz="1360" spc="-1" strike="noStrike">
                <a:solidFill>
                  <a:srgbClr val="585f64"/>
                </a:solidFill>
                <a:latin typeface="Lucida Sans"/>
              </a:rPr>
              <a:t>à</a:t>
            </a:r>
            <a:r>
              <a:rPr b="0" lang="fr-FR" sz="1360" spc="100" strike="noStrike">
                <a:solidFill>
                  <a:srgbClr val="585f64"/>
                </a:solidFill>
                <a:latin typeface="Times New Roman"/>
              </a:rPr>
              <a:t> </a:t>
            </a:r>
            <a:r>
              <a:rPr b="0" lang="fr-FR" sz="1360" spc="49" strike="noStrike">
                <a:solidFill>
                  <a:srgbClr val="585f64"/>
                </a:solidFill>
                <a:latin typeface="Lucida Sans"/>
              </a:rPr>
              <a:t>ce</a:t>
            </a:r>
            <a:r>
              <a:rPr b="0" lang="fr-FR" sz="1360" spc="111" strike="noStrike">
                <a:solidFill>
                  <a:srgbClr val="585f64"/>
                </a:solidFill>
                <a:latin typeface="Times New Roman"/>
              </a:rPr>
              <a:t> </a:t>
            </a:r>
            <a:r>
              <a:rPr b="0" lang="fr-FR" sz="1360" spc="-9" strike="noStrike">
                <a:solidFill>
                  <a:srgbClr val="585f64"/>
                </a:solidFill>
                <a:latin typeface="Lucida Sans"/>
              </a:rPr>
              <a:t>jour.</a:t>
            </a:r>
            <a:endParaRPr b="0" lang="fr-FR" sz="1360" spc="-1" strike="noStrike">
              <a:latin typeface="Arial"/>
            </a:endParaRPr>
          </a:p>
        </p:txBody>
      </p:sp>
      <p:sp>
        <p:nvSpPr>
          <p:cNvPr id="364" name="CustomShape 5"/>
          <p:cNvSpPr/>
          <p:nvPr/>
        </p:nvSpPr>
        <p:spPr>
          <a:xfrm>
            <a:off x="1598400" y="4724280"/>
            <a:ext cx="5554800" cy="894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11520">
              <a:lnSpc>
                <a:spcPct val="100000"/>
              </a:lnSpc>
              <a:spcBef>
                <a:spcPts val="99"/>
              </a:spcBef>
            </a:pPr>
            <a:r>
              <a:rPr b="1" lang="fr-FR" sz="1360" spc="52" strike="noStrike">
                <a:solidFill>
                  <a:srgbClr val="585f64"/>
                </a:solidFill>
                <a:latin typeface="Gill Sans MT"/>
              </a:rPr>
              <a:t>Règles</a:t>
            </a:r>
            <a:r>
              <a:rPr b="0" lang="fr-FR" sz="1360" spc="89" strike="noStrike">
                <a:solidFill>
                  <a:srgbClr val="585f64"/>
                </a:solidFill>
                <a:latin typeface="Times New Roman"/>
              </a:rPr>
              <a:t> </a:t>
            </a:r>
            <a:r>
              <a:rPr b="1" lang="fr-FR" sz="1360" spc="58" strike="noStrike">
                <a:solidFill>
                  <a:srgbClr val="585f64"/>
                </a:solidFill>
                <a:latin typeface="Gill Sans MT"/>
              </a:rPr>
              <a:t>financières</a:t>
            </a:r>
            <a:r>
              <a:rPr b="0" lang="fr-FR" sz="1360" spc="75" strike="noStrike">
                <a:solidFill>
                  <a:srgbClr val="585f64"/>
                </a:solidFill>
                <a:latin typeface="Times New Roman"/>
              </a:rPr>
              <a:t> </a:t>
            </a:r>
            <a:r>
              <a:rPr b="1" lang="fr-FR" sz="1360" spc="-1" strike="noStrike">
                <a:solidFill>
                  <a:srgbClr val="585f64"/>
                </a:solidFill>
                <a:latin typeface="Gill Sans MT"/>
              </a:rPr>
              <a:t>pour</a:t>
            </a:r>
            <a:r>
              <a:rPr b="0" lang="fr-FR" sz="1360" spc="66" strike="noStrike">
                <a:solidFill>
                  <a:srgbClr val="585f64"/>
                </a:solidFill>
                <a:latin typeface="Times New Roman"/>
              </a:rPr>
              <a:t> </a:t>
            </a:r>
            <a:r>
              <a:rPr b="1" lang="fr-FR" sz="1360" spc="38" strike="noStrike">
                <a:solidFill>
                  <a:srgbClr val="585f64"/>
                </a:solidFill>
                <a:latin typeface="Gill Sans MT"/>
              </a:rPr>
              <a:t>l’engagement</a:t>
            </a:r>
            <a:r>
              <a:rPr b="0" lang="fr-FR" sz="1360" spc="72" strike="noStrike">
                <a:solidFill>
                  <a:srgbClr val="585f64"/>
                </a:solidFill>
                <a:latin typeface="Times New Roman"/>
              </a:rPr>
              <a:t> </a:t>
            </a:r>
            <a:r>
              <a:rPr b="1" lang="fr-FR" sz="1360" spc="75" strike="noStrike">
                <a:solidFill>
                  <a:srgbClr val="585f64"/>
                </a:solidFill>
                <a:latin typeface="Gill Sans MT"/>
              </a:rPr>
              <a:t>des</a:t>
            </a:r>
            <a:r>
              <a:rPr b="0" lang="fr-FR" sz="1360" spc="89" strike="noStrike">
                <a:solidFill>
                  <a:srgbClr val="585f64"/>
                </a:solidFill>
                <a:latin typeface="Times New Roman"/>
              </a:rPr>
              <a:t> </a:t>
            </a:r>
            <a:r>
              <a:rPr b="1" lang="fr-FR" sz="1360" spc="38" strike="noStrike">
                <a:solidFill>
                  <a:srgbClr val="585f64"/>
                </a:solidFill>
                <a:latin typeface="Gill Sans MT"/>
              </a:rPr>
              <a:t>projets</a:t>
            </a:r>
            <a:r>
              <a:rPr b="0" lang="fr-FR" sz="1360" spc="63" strike="noStrike">
                <a:solidFill>
                  <a:srgbClr val="585f64"/>
                </a:solidFill>
                <a:latin typeface="Times New Roman"/>
              </a:rPr>
              <a:t> </a:t>
            </a:r>
            <a:r>
              <a:rPr b="1" lang="fr-FR" sz="1360" spc="-46" strike="noStrike">
                <a:solidFill>
                  <a:srgbClr val="585f64"/>
                </a:solidFill>
                <a:latin typeface="Gill Sans MT"/>
              </a:rPr>
              <a:t>:</a:t>
            </a:r>
            <a:endParaRPr b="0" lang="fr-FR" sz="1360" spc="-1" strike="noStrike">
              <a:latin typeface="Arial"/>
            </a:endParaRPr>
          </a:p>
          <a:p>
            <a:pPr marL="350280" indent="-338400">
              <a:lnSpc>
                <a:spcPct val="100000"/>
              </a:lnSpc>
              <a:spcBef>
                <a:spcPts val="1026"/>
              </a:spcBef>
              <a:buClr>
                <a:srgbClr val="ee7b11"/>
              </a:buClr>
              <a:buFont typeface="Wingdings" charset="2"/>
              <a:buChar char=""/>
              <a:tabLst>
                <a:tab algn="l" pos="349920"/>
                <a:tab algn="l" pos="350280"/>
              </a:tabLst>
            </a:pPr>
            <a:r>
              <a:rPr b="0" lang="fr-FR" sz="1360" spc="-1" strike="noStrike">
                <a:solidFill>
                  <a:srgbClr val="585f64"/>
                </a:solidFill>
                <a:latin typeface="Lucida Sans"/>
              </a:rPr>
              <a:t>Trésorerie</a:t>
            </a:r>
            <a:r>
              <a:rPr b="0" lang="fr-FR" sz="1360" spc="225" strike="noStrike">
                <a:solidFill>
                  <a:srgbClr val="585f64"/>
                </a:solidFill>
                <a:latin typeface="Times New Roman"/>
              </a:rPr>
              <a:t> </a:t>
            </a:r>
            <a:r>
              <a:rPr b="0" lang="fr-FR" sz="1360" spc="-1" strike="noStrike">
                <a:solidFill>
                  <a:srgbClr val="585f64"/>
                </a:solidFill>
                <a:latin typeface="Lucida Sans"/>
              </a:rPr>
              <a:t>cumulée</a:t>
            </a:r>
            <a:r>
              <a:rPr b="0" lang="fr-FR" sz="1360" spc="165" strike="noStrike">
                <a:solidFill>
                  <a:srgbClr val="585f64"/>
                </a:solidFill>
                <a:latin typeface="Times New Roman"/>
              </a:rPr>
              <a:t> </a:t>
            </a:r>
            <a:r>
              <a:rPr b="0" lang="fr-FR" sz="1360" spc="-1" strike="noStrike">
                <a:solidFill>
                  <a:srgbClr val="585f64"/>
                </a:solidFill>
                <a:latin typeface="Lucida Sans"/>
              </a:rPr>
              <a:t>annuelle</a:t>
            </a:r>
            <a:r>
              <a:rPr b="0" lang="fr-FR" sz="1360" spc="162" strike="noStrike">
                <a:solidFill>
                  <a:srgbClr val="585f64"/>
                </a:solidFill>
                <a:latin typeface="Times New Roman"/>
              </a:rPr>
              <a:t> </a:t>
            </a:r>
            <a:r>
              <a:rPr b="0" lang="fr-FR" sz="1360" spc="-1" strike="noStrike">
                <a:solidFill>
                  <a:srgbClr val="585f64"/>
                </a:solidFill>
                <a:latin typeface="Lucida Sans"/>
              </a:rPr>
              <a:t>de</a:t>
            </a:r>
            <a:r>
              <a:rPr b="0" lang="fr-FR" sz="1360" spc="194" strike="noStrike">
                <a:solidFill>
                  <a:srgbClr val="585f64"/>
                </a:solidFill>
                <a:latin typeface="Times New Roman"/>
              </a:rPr>
              <a:t> </a:t>
            </a:r>
            <a:r>
              <a:rPr b="0" lang="fr-FR" sz="1360" spc="-1" strike="noStrike">
                <a:solidFill>
                  <a:srgbClr val="585f64"/>
                </a:solidFill>
                <a:latin typeface="Lucida Sans"/>
              </a:rPr>
              <a:t>l’opération</a:t>
            </a:r>
            <a:r>
              <a:rPr b="0" lang="fr-FR" sz="1360" spc="194" strike="noStrike">
                <a:solidFill>
                  <a:srgbClr val="585f64"/>
                </a:solidFill>
                <a:latin typeface="Times New Roman"/>
              </a:rPr>
              <a:t> </a:t>
            </a:r>
            <a:r>
              <a:rPr b="0" lang="fr-FR" sz="1360" spc="-1" strike="noStrike">
                <a:solidFill>
                  <a:srgbClr val="585f64"/>
                </a:solidFill>
                <a:latin typeface="Lucida Sans"/>
              </a:rPr>
              <a:t>toujours</a:t>
            </a:r>
            <a:r>
              <a:rPr b="0" lang="fr-FR" sz="1360" spc="174" strike="noStrike">
                <a:solidFill>
                  <a:srgbClr val="585f64"/>
                </a:solidFill>
                <a:latin typeface="Times New Roman"/>
              </a:rPr>
              <a:t> </a:t>
            </a:r>
            <a:r>
              <a:rPr b="0" lang="fr-FR" sz="1360" spc="-9" strike="noStrike">
                <a:solidFill>
                  <a:srgbClr val="585f64"/>
                </a:solidFill>
                <a:latin typeface="Lucida Sans"/>
              </a:rPr>
              <a:t>positive</a:t>
            </a:r>
            <a:endParaRPr b="0" lang="fr-FR" sz="1360" spc="-1" strike="noStrike">
              <a:latin typeface="Arial"/>
            </a:endParaRPr>
          </a:p>
          <a:p>
            <a:pPr marL="350280" indent="-338400">
              <a:lnSpc>
                <a:spcPct val="100000"/>
              </a:lnSpc>
              <a:spcBef>
                <a:spcPts val="1020"/>
              </a:spcBef>
              <a:buClr>
                <a:srgbClr val="ee7b11"/>
              </a:buClr>
              <a:buFont typeface="Wingdings" charset="2"/>
              <a:buChar char=""/>
              <a:tabLst>
                <a:tab algn="l" pos="349920"/>
                <a:tab algn="l" pos="350280"/>
              </a:tabLst>
            </a:pPr>
            <a:r>
              <a:rPr b="0" lang="fr-FR" sz="1360" spc="-1" strike="noStrike">
                <a:solidFill>
                  <a:srgbClr val="585f64"/>
                </a:solidFill>
                <a:latin typeface="Lucida Sans"/>
              </a:rPr>
              <a:t>Résultat</a:t>
            </a:r>
            <a:r>
              <a:rPr b="0" lang="fr-FR" sz="1360" spc="188" strike="noStrike">
                <a:solidFill>
                  <a:srgbClr val="585f64"/>
                </a:solidFill>
                <a:latin typeface="Times New Roman"/>
              </a:rPr>
              <a:t> </a:t>
            </a:r>
            <a:r>
              <a:rPr b="0" lang="fr-FR" sz="1360" spc="-1" strike="noStrike">
                <a:solidFill>
                  <a:srgbClr val="585f64"/>
                </a:solidFill>
                <a:latin typeface="Lucida Sans"/>
              </a:rPr>
              <a:t>d’exploitation</a:t>
            </a:r>
            <a:r>
              <a:rPr b="0" lang="fr-FR" sz="1360" spc="216" strike="noStrike">
                <a:solidFill>
                  <a:srgbClr val="585f64"/>
                </a:solidFill>
                <a:latin typeface="Times New Roman"/>
              </a:rPr>
              <a:t> </a:t>
            </a:r>
            <a:r>
              <a:rPr b="0" lang="fr-FR" sz="1360" spc="-1" strike="noStrike">
                <a:solidFill>
                  <a:srgbClr val="585f64"/>
                </a:solidFill>
                <a:latin typeface="Lucida Sans"/>
              </a:rPr>
              <a:t>annuel</a:t>
            </a:r>
            <a:r>
              <a:rPr b="0" lang="fr-FR" sz="1360" spc="199" strike="noStrike">
                <a:solidFill>
                  <a:srgbClr val="585f64"/>
                </a:solidFill>
                <a:latin typeface="Times New Roman"/>
              </a:rPr>
              <a:t> </a:t>
            </a:r>
            <a:r>
              <a:rPr b="0" lang="fr-FR" sz="1360" spc="-9" strike="noStrike">
                <a:solidFill>
                  <a:srgbClr val="585f64"/>
                </a:solidFill>
                <a:latin typeface="Lucida Sans"/>
              </a:rPr>
              <a:t>positif</a:t>
            </a:r>
            <a:endParaRPr b="0" lang="fr-FR" sz="1360" spc="-1" strike="noStrike">
              <a:latin typeface="Arial"/>
            </a:endParaRPr>
          </a:p>
        </p:txBody>
      </p:sp>
      <p:sp>
        <p:nvSpPr>
          <p:cNvPr id="365" name="CustomShape 6"/>
          <p:cNvSpPr/>
          <p:nvPr/>
        </p:nvSpPr>
        <p:spPr>
          <a:xfrm>
            <a:off x="5568120" y="6534720"/>
            <a:ext cx="4052160" cy="144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3680" bIns="0">
            <a:spAutoFit/>
          </a:bodyPr>
          <a:p>
            <a:pPr marL="11520">
              <a:lnSpc>
                <a:spcPct val="100000"/>
              </a:lnSpc>
              <a:spcBef>
                <a:spcPts val="108"/>
              </a:spcBef>
            </a:pPr>
            <a:r>
              <a:rPr b="0" lang="fr-FR" sz="860" spc="83" strike="noStrike">
                <a:solidFill>
                  <a:srgbClr val="ffffff"/>
                </a:solidFill>
                <a:latin typeface="Lucida Sans"/>
              </a:rPr>
              <a:t>*</a:t>
            </a:r>
            <a:r>
              <a:rPr b="0" lang="fr-FR" sz="860" spc="180" strike="noStrike">
                <a:solidFill>
                  <a:srgbClr val="ffffff"/>
                </a:solidFill>
                <a:latin typeface="Times New Roman"/>
              </a:rPr>
              <a:t> </a:t>
            </a:r>
            <a:r>
              <a:rPr b="0" lang="fr-FR" sz="860" spc="-1" strike="noStrike">
                <a:solidFill>
                  <a:srgbClr val="ffffff"/>
                </a:solidFill>
                <a:latin typeface="Lucida Sans"/>
              </a:rPr>
              <a:t>Part</a:t>
            </a:r>
            <a:r>
              <a:rPr b="0" lang="fr-FR" sz="860" spc="188" strike="noStrike">
                <a:solidFill>
                  <a:srgbClr val="ffffff"/>
                </a:solidFill>
                <a:latin typeface="Times New Roman"/>
              </a:rPr>
              <a:t> </a:t>
            </a:r>
            <a:r>
              <a:rPr b="0" lang="fr-FR" sz="860" spc="-1" strike="noStrike">
                <a:solidFill>
                  <a:srgbClr val="ffffff"/>
                </a:solidFill>
                <a:latin typeface="Lucida Sans"/>
              </a:rPr>
              <a:t>accrue</a:t>
            </a:r>
            <a:r>
              <a:rPr b="0" lang="fr-FR" sz="860" spc="199" strike="noStrike">
                <a:solidFill>
                  <a:srgbClr val="ffffff"/>
                </a:solidFill>
                <a:latin typeface="Times New Roman"/>
              </a:rPr>
              <a:t> </a:t>
            </a:r>
            <a:r>
              <a:rPr b="0" lang="fr-FR" sz="860" spc="-1" strike="noStrike">
                <a:solidFill>
                  <a:srgbClr val="ffffff"/>
                </a:solidFill>
                <a:latin typeface="Lucida Sans"/>
              </a:rPr>
              <a:t>si</a:t>
            </a:r>
            <a:r>
              <a:rPr b="0" lang="fr-FR" sz="860" spc="194" strike="noStrike">
                <a:solidFill>
                  <a:srgbClr val="ffffff"/>
                </a:solidFill>
                <a:latin typeface="Times New Roman"/>
              </a:rPr>
              <a:t> </a:t>
            </a:r>
            <a:r>
              <a:rPr b="0" lang="fr-FR" sz="860" spc="-1" strike="noStrike">
                <a:solidFill>
                  <a:srgbClr val="ffffff"/>
                </a:solidFill>
                <a:latin typeface="Lucida Sans"/>
              </a:rPr>
              <a:t>nécessaire</a:t>
            </a:r>
            <a:r>
              <a:rPr b="0" lang="fr-FR" sz="860" spc="188" strike="noStrike">
                <a:solidFill>
                  <a:srgbClr val="ffffff"/>
                </a:solidFill>
                <a:latin typeface="Times New Roman"/>
              </a:rPr>
              <a:t> </a:t>
            </a:r>
            <a:r>
              <a:rPr b="0" lang="fr-FR" sz="860" spc="-1" strike="noStrike">
                <a:solidFill>
                  <a:srgbClr val="ffffff"/>
                </a:solidFill>
                <a:latin typeface="Lucida Sans"/>
              </a:rPr>
              <a:t>afin</a:t>
            </a:r>
            <a:r>
              <a:rPr b="0" lang="fr-FR" sz="860" spc="182" strike="noStrike">
                <a:solidFill>
                  <a:srgbClr val="ffffff"/>
                </a:solidFill>
                <a:latin typeface="Times New Roman"/>
              </a:rPr>
              <a:t> </a:t>
            </a:r>
            <a:r>
              <a:rPr b="0" lang="fr-FR" sz="860" spc="-1" strike="noStrike">
                <a:solidFill>
                  <a:srgbClr val="ffffff"/>
                </a:solidFill>
                <a:latin typeface="Lucida Sans"/>
              </a:rPr>
              <a:t>de</a:t>
            </a:r>
            <a:r>
              <a:rPr b="0" lang="fr-FR" sz="860" spc="188" strike="noStrike">
                <a:solidFill>
                  <a:srgbClr val="ffffff"/>
                </a:solidFill>
                <a:latin typeface="Times New Roman"/>
              </a:rPr>
              <a:t> </a:t>
            </a:r>
            <a:r>
              <a:rPr b="0" lang="fr-FR" sz="860" spc="-1" strike="noStrike">
                <a:solidFill>
                  <a:srgbClr val="ffffff"/>
                </a:solidFill>
                <a:latin typeface="Lucida Sans"/>
              </a:rPr>
              <a:t>respecter</a:t>
            </a:r>
            <a:r>
              <a:rPr b="0" lang="fr-FR" sz="860" spc="174" strike="noStrike">
                <a:solidFill>
                  <a:srgbClr val="ffffff"/>
                </a:solidFill>
                <a:latin typeface="Times New Roman"/>
              </a:rPr>
              <a:t> </a:t>
            </a:r>
            <a:r>
              <a:rPr b="0" lang="fr-FR" sz="860" spc="-1" strike="noStrike">
                <a:solidFill>
                  <a:srgbClr val="ffffff"/>
                </a:solidFill>
                <a:latin typeface="Lucida Sans"/>
              </a:rPr>
              <a:t>ma</a:t>
            </a:r>
            <a:r>
              <a:rPr b="0" lang="fr-FR" sz="860" spc="205" strike="noStrike">
                <a:solidFill>
                  <a:srgbClr val="ffffff"/>
                </a:solidFill>
                <a:latin typeface="Times New Roman"/>
              </a:rPr>
              <a:t> </a:t>
            </a:r>
            <a:r>
              <a:rPr b="0" lang="fr-FR" sz="860" spc="-1" strike="noStrike">
                <a:solidFill>
                  <a:srgbClr val="ffffff"/>
                </a:solidFill>
                <a:latin typeface="Lucida Sans"/>
              </a:rPr>
              <a:t>soutenabilité</a:t>
            </a:r>
            <a:r>
              <a:rPr b="0" lang="fr-FR" sz="860" spc="188" strike="noStrike">
                <a:solidFill>
                  <a:srgbClr val="ffffff"/>
                </a:solidFill>
                <a:latin typeface="Times New Roman"/>
              </a:rPr>
              <a:t> </a:t>
            </a:r>
            <a:r>
              <a:rPr b="0" lang="fr-FR" sz="860" spc="-9" strike="noStrike">
                <a:solidFill>
                  <a:srgbClr val="ffffff"/>
                </a:solidFill>
                <a:latin typeface="Lucida Sans"/>
              </a:rPr>
              <a:t>financière</a:t>
            </a:r>
            <a:endParaRPr b="0" lang="fr-FR" sz="860" spc="-1" strike="noStrike">
              <a:latin typeface="Arial"/>
            </a:endParaRPr>
          </a:p>
        </p:txBody>
      </p:sp>
      <p:pic>
        <p:nvPicPr>
          <p:cNvPr id="366" name="object 8" descr=""/>
          <p:cNvPicPr/>
          <p:nvPr/>
        </p:nvPicPr>
        <p:blipFill>
          <a:blip r:embed="rId1"/>
          <a:stretch/>
        </p:blipFill>
        <p:spPr>
          <a:xfrm>
            <a:off x="1504800" y="1157760"/>
            <a:ext cx="475560" cy="431280"/>
          </a:xfrm>
          <a:prstGeom prst="rect">
            <a:avLst/>
          </a:prstGeom>
          <a:ln w="0">
            <a:noFill/>
          </a:ln>
        </p:spPr>
      </p:pic>
      <p:sp>
        <p:nvSpPr>
          <p:cNvPr id="367" name="CustomShape 7"/>
          <p:cNvSpPr/>
          <p:nvPr/>
        </p:nvSpPr>
        <p:spPr>
          <a:xfrm>
            <a:off x="1598400" y="1292760"/>
            <a:ext cx="3973680" cy="40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0800" bIns="0">
            <a:spAutoFit/>
          </a:bodyPr>
          <a:p>
            <a:pPr marL="474840">
              <a:lnSpc>
                <a:spcPct val="100000"/>
              </a:lnSpc>
              <a:spcBef>
                <a:spcPts val="85"/>
              </a:spcBef>
            </a:pPr>
            <a:r>
              <a:rPr b="1" lang="fr-FR" sz="1180" spc="-1" strike="noStrike">
                <a:solidFill>
                  <a:srgbClr val="00406f"/>
                </a:solidFill>
                <a:latin typeface="Gill Sans MT"/>
              </a:rPr>
              <a:t>Caractéristique</a:t>
            </a:r>
            <a:r>
              <a:rPr b="0" lang="fr-FR" sz="1180" spc="267" strike="noStrike">
                <a:solidFill>
                  <a:srgbClr val="00406f"/>
                </a:solidFill>
                <a:latin typeface="Times New Roman"/>
              </a:rPr>
              <a:t> </a:t>
            </a:r>
            <a:r>
              <a:rPr b="1" lang="fr-FR" sz="1180" spc="43" strike="noStrike">
                <a:solidFill>
                  <a:srgbClr val="00406f"/>
                </a:solidFill>
                <a:latin typeface="Gill Sans MT"/>
              </a:rPr>
              <a:t>financières</a:t>
            </a:r>
            <a:r>
              <a:rPr b="0" lang="fr-FR" sz="1180" spc="276" strike="noStrike">
                <a:solidFill>
                  <a:srgbClr val="00406f"/>
                </a:solidFill>
                <a:latin typeface="Times New Roman"/>
              </a:rPr>
              <a:t> </a:t>
            </a:r>
            <a:r>
              <a:rPr b="1" lang="fr-FR" sz="1180" spc="63" strike="noStrike">
                <a:solidFill>
                  <a:srgbClr val="00406f"/>
                </a:solidFill>
                <a:latin typeface="Gill Sans MT"/>
              </a:rPr>
              <a:t>des</a:t>
            </a:r>
            <a:r>
              <a:rPr b="0" lang="fr-FR" sz="1180" spc="256" strike="noStrike">
                <a:solidFill>
                  <a:srgbClr val="00406f"/>
                </a:solidFill>
                <a:latin typeface="Times New Roman"/>
              </a:rPr>
              <a:t> </a:t>
            </a:r>
            <a:r>
              <a:rPr b="1" lang="fr-FR" sz="1180" spc="-1" strike="noStrike">
                <a:solidFill>
                  <a:srgbClr val="00406f"/>
                </a:solidFill>
                <a:latin typeface="Gill Sans MT"/>
              </a:rPr>
              <a:t>modélisations</a:t>
            </a:r>
            <a:r>
              <a:rPr b="0" lang="fr-FR" sz="1180" spc="262" strike="noStrike">
                <a:solidFill>
                  <a:srgbClr val="00406f"/>
                </a:solidFill>
                <a:latin typeface="Times New Roman"/>
              </a:rPr>
              <a:t> </a:t>
            </a:r>
            <a:r>
              <a:rPr b="1" lang="fr-FR" sz="1180" spc="-46" strike="noStrike">
                <a:solidFill>
                  <a:srgbClr val="00406f"/>
                </a:solidFill>
                <a:latin typeface="Gill Sans MT"/>
              </a:rPr>
              <a:t>:</a:t>
            </a:r>
            <a:endParaRPr b="0" lang="fr-FR" sz="1180" spc="-1" strike="noStrike">
              <a:latin typeface="Arial"/>
            </a:endParaRPr>
          </a:p>
          <a:p>
            <a:pPr marL="11520">
              <a:lnSpc>
                <a:spcPct val="100000"/>
              </a:lnSpc>
              <a:spcBef>
                <a:spcPts val="68"/>
              </a:spcBef>
            </a:pPr>
            <a:r>
              <a:rPr b="1" lang="fr-FR" sz="1360" spc="-1" strike="noStrike">
                <a:solidFill>
                  <a:srgbClr val="585f64"/>
                </a:solidFill>
                <a:latin typeface="Gill Sans MT"/>
              </a:rPr>
              <a:t>Répartition</a:t>
            </a:r>
            <a:r>
              <a:rPr b="0" lang="fr-FR" sz="1360" spc="120" strike="noStrike">
                <a:solidFill>
                  <a:srgbClr val="585f64"/>
                </a:solidFill>
                <a:latin typeface="Times New Roman"/>
              </a:rPr>
              <a:t> </a:t>
            </a:r>
            <a:r>
              <a:rPr b="1" lang="fr-FR" sz="1360" spc="52" strike="noStrike">
                <a:solidFill>
                  <a:srgbClr val="585f64"/>
                </a:solidFill>
                <a:latin typeface="Gill Sans MT"/>
              </a:rPr>
              <a:t>du</a:t>
            </a:r>
            <a:r>
              <a:rPr b="0" lang="fr-FR" sz="1360" spc="140" strike="noStrike">
                <a:solidFill>
                  <a:srgbClr val="585f64"/>
                </a:solidFill>
                <a:latin typeface="Times New Roman"/>
              </a:rPr>
              <a:t> </a:t>
            </a:r>
            <a:r>
              <a:rPr b="1" lang="fr-FR" sz="1360" spc="52" strike="noStrike">
                <a:solidFill>
                  <a:srgbClr val="585f64"/>
                </a:solidFill>
                <a:latin typeface="Gill Sans MT"/>
              </a:rPr>
              <a:t>financement</a:t>
            </a:r>
            <a:r>
              <a:rPr b="0" lang="fr-FR" sz="1360" spc="117" strike="noStrike">
                <a:solidFill>
                  <a:srgbClr val="585f64"/>
                </a:solidFill>
                <a:latin typeface="Times New Roman"/>
              </a:rPr>
              <a:t> </a:t>
            </a:r>
            <a:r>
              <a:rPr b="1" lang="fr-FR" sz="1360" spc="75" strike="noStrike">
                <a:solidFill>
                  <a:srgbClr val="585f64"/>
                </a:solidFill>
                <a:latin typeface="Gill Sans MT"/>
              </a:rPr>
              <a:t>des</a:t>
            </a:r>
            <a:r>
              <a:rPr b="0" lang="fr-FR" sz="1360" spc="140" strike="noStrike">
                <a:solidFill>
                  <a:srgbClr val="585f64"/>
                </a:solidFill>
                <a:latin typeface="Times New Roman"/>
              </a:rPr>
              <a:t> </a:t>
            </a:r>
            <a:r>
              <a:rPr b="1" lang="fr-FR" sz="1360" spc="38" strike="noStrike">
                <a:solidFill>
                  <a:srgbClr val="585f64"/>
                </a:solidFill>
                <a:latin typeface="Gill Sans MT"/>
              </a:rPr>
              <a:t>opérations</a:t>
            </a:r>
            <a:r>
              <a:rPr b="0" lang="fr-FR" sz="1360" spc="120" strike="noStrike">
                <a:solidFill>
                  <a:srgbClr val="585f64"/>
                </a:solidFill>
                <a:latin typeface="Times New Roman"/>
              </a:rPr>
              <a:t> </a:t>
            </a:r>
            <a:r>
              <a:rPr b="1" lang="fr-FR" sz="1360" spc="-46" strike="noStrike">
                <a:solidFill>
                  <a:srgbClr val="585f64"/>
                </a:solidFill>
                <a:latin typeface="Gill Sans MT"/>
              </a:rPr>
              <a:t>:</a:t>
            </a:r>
            <a:endParaRPr b="0" lang="fr-FR" sz="1360" spc="-1" strike="noStrike">
              <a:latin typeface="Arial"/>
            </a:endParaRPr>
          </a:p>
        </p:txBody>
      </p:sp>
      <p:sp>
        <p:nvSpPr>
          <p:cNvPr id="368" name="CustomShape 8"/>
          <p:cNvSpPr/>
          <p:nvPr/>
        </p:nvSpPr>
        <p:spPr>
          <a:xfrm>
            <a:off x="1684800" y="959760"/>
            <a:ext cx="2803320" cy="162000"/>
          </a:xfrm>
          <a:prstGeom prst="rect">
            <a:avLst/>
          </a:prstGeom>
          <a:solidFill>
            <a:srgbClr val="00406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44280" bIns="0">
            <a:spAutoFit/>
          </a:bodyPr>
          <a:p>
            <a:pPr marL="303840">
              <a:lnSpc>
                <a:spcPct val="100000"/>
              </a:lnSpc>
              <a:spcBef>
                <a:spcPts val="349"/>
              </a:spcBef>
            </a:pPr>
            <a:r>
              <a:rPr b="0" lang="fr-FR" sz="770" spc="-1" strike="noStrike">
                <a:solidFill>
                  <a:srgbClr val="ffffff"/>
                </a:solidFill>
                <a:latin typeface="Lucida Sans"/>
              </a:rPr>
              <a:t>Modélisation</a:t>
            </a:r>
            <a:r>
              <a:rPr b="0" lang="fr-FR" sz="770" spc="171" strike="noStrike">
                <a:solidFill>
                  <a:srgbClr val="ffffff"/>
                </a:solidFill>
                <a:latin typeface="Times New Roman"/>
              </a:rPr>
              <a:t> </a:t>
            </a:r>
            <a:r>
              <a:rPr b="0" lang="fr-FR" sz="770" spc="-1" strike="noStrike">
                <a:solidFill>
                  <a:srgbClr val="ffffff"/>
                </a:solidFill>
                <a:latin typeface="Lucida Sans"/>
              </a:rPr>
              <a:t>du</a:t>
            </a:r>
            <a:r>
              <a:rPr b="0" lang="fr-FR" sz="770" spc="162" strike="noStrike">
                <a:solidFill>
                  <a:srgbClr val="ffffff"/>
                </a:solidFill>
                <a:latin typeface="Times New Roman"/>
              </a:rPr>
              <a:t> </a:t>
            </a:r>
            <a:r>
              <a:rPr b="0" lang="fr-FR" sz="770" spc="-1" strike="noStrike">
                <a:solidFill>
                  <a:srgbClr val="ffffff"/>
                </a:solidFill>
                <a:latin typeface="Lucida Sans"/>
              </a:rPr>
              <a:t>financement</a:t>
            </a:r>
            <a:r>
              <a:rPr b="0" lang="fr-FR" sz="770" spc="120" strike="noStrike">
                <a:solidFill>
                  <a:srgbClr val="ffffff"/>
                </a:solidFill>
                <a:latin typeface="Times New Roman"/>
              </a:rPr>
              <a:t> </a:t>
            </a:r>
            <a:r>
              <a:rPr b="0" lang="fr-FR" sz="770" spc="-1" strike="noStrike">
                <a:solidFill>
                  <a:srgbClr val="ffffff"/>
                </a:solidFill>
                <a:latin typeface="Lucida Sans"/>
              </a:rPr>
              <a:t>des</a:t>
            </a:r>
            <a:r>
              <a:rPr b="0" lang="fr-FR" sz="770" spc="157" strike="noStrike">
                <a:solidFill>
                  <a:srgbClr val="ffffff"/>
                </a:solidFill>
                <a:latin typeface="Times New Roman"/>
              </a:rPr>
              <a:t> </a:t>
            </a:r>
            <a:r>
              <a:rPr b="0" lang="fr-FR" sz="770" spc="-9" strike="noStrike">
                <a:solidFill>
                  <a:srgbClr val="ffffff"/>
                </a:solidFill>
                <a:latin typeface="Lucida Sans"/>
              </a:rPr>
              <a:t>opérations</a:t>
            </a:r>
            <a:endParaRPr b="0" lang="fr-FR" sz="770" spc="-1" strike="noStrike">
              <a:latin typeface="Arial"/>
            </a:endParaRPr>
          </a:p>
        </p:txBody>
      </p:sp>
      <p:sp>
        <p:nvSpPr>
          <p:cNvPr id="369" name="CustomShape 9"/>
          <p:cNvSpPr/>
          <p:nvPr/>
        </p:nvSpPr>
        <p:spPr>
          <a:xfrm>
            <a:off x="4742640" y="959760"/>
            <a:ext cx="2803320" cy="162000"/>
          </a:xfrm>
          <a:prstGeom prst="rect">
            <a:avLst/>
          </a:prstGeom>
          <a:solidFill>
            <a:srgbClr val="bebebe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44280" bIns="0">
            <a:spAutoFit/>
          </a:bodyPr>
          <a:p>
            <a:pPr marL="139320">
              <a:lnSpc>
                <a:spcPct val="100000"/>
              </a:lnSpc>
              <a:spcBef>
                <a:spcPts val="349"/>
              </a:spcBef>
            </a:pPr>
            <a:r>
              <a:rPr b="0" lang="fr-FR" sz="770" spc="-1" strike="noStrike">
                <a:solidFill>
                  <a:srgbClr val="ffffff"/>
                </a:solidFill>
                <a:latin typeface="Lucida Sans"/>
              </a:rPr>
              <a:t>Modélisation</a:t>
            </a:r>
            <a:r>
              <a:rPr b="0" lang="fr-FR" sz="770" spc="148" strike="noStrike">
                <a:solidFill>
                  <a:srgbClr val="ffffff"/>
                </a:solidFill>
                <a:latin typeface="Times New Roman"/>
              </a:rPr>
              <a:t> </a:t>
            </a:r>
            <a:r>
              <a:rPr b="0" lang="fr-FR" sz="770" spc="-1" strike="noStrike">
                <a:solidFill>
                  <a:srgbClr val="ffffff"/>
                </a:solidFill>
                <a:latin typeface="Lucida Sans"/>
              </a:rPr>
              <a:t>des</a:t>
            </a:r>
            <a:r>
              <a:rPr b="0" lang="fr-FR" sz="770" spc="131" strike="noStrike">
                <a:solidFill>
                  <a:srgbClr val="ffffff"/>
                </a:solidFill>
                <a:latin typeface="Times New Roman"/>
              </a:rPr>
              <a:t> </a:t>
            </a:r>
            <a:r>
              <a:rPr b="0" lang="fr-FR" sz="770" spc="-1" strike="noStrike">
                <a:solidFill>
                  <a:srgbClr val="ffffff"/>
                </a:solidFill>
                <a:latin typeface="Lucida Sans"/>
              </a:rPr>
              <a:t>charges</a:t>
            </a:r>
            <a:r>
              <a:rPr b="0" lang="fr-FR" sz="770" spc="106" strike="noStrike">
                <a:solidFill>
                  <a:srgbClr val="ffffff"/>
                </a:solidFill>
                <a:latin typeface="Times New Roman"/>
              </a:rPr>
              <a:t> </a:t>
            </a:r>
            <a:r>
              <a:rPr b="0" lang="fr-FR" sz="770" spc="-1" strike="noStrike">
                <a:solidFill>
                  <a:srgbClr val="ffffff"/>
                </a:solidFill>
                <a:latin typeface="Lucida Sans"/>
              </a:rPr>
              <a:t>et</a:t>
            </a:r>
            <a:r>
              <a:rPr b="0" lang="fr-FR" sz="770" spc="131" strike="noStrike">
                <a:solidFill>
                  <a:srgbClr val="ffffff"/>
                </a:solidFill>
                <a:latin typeface="Times New Roman"/>
              </a:rPr>
              <a:t> </a:t>
            </a:r>
            <a:r>
              <a:rPr b="0" lang="fr-FR" sz="770" spc="-1" strike="noStrike">
                <a:solidFill>
                  <a:srgbClr val="ffffff"/>
                </a:solidFill>
                <a:latin typeface="Lucida Sans"/>
              </a:rPr>
              <a:t>produits</a:t>
            </a:r>
            <a:r>
              <a:rPr b="0" lang="fr-FR" sz="770" spc="134" strike="noStrike">
                <a:solidFill>
                  <a:srgbClr val="ffffff"/>
                </a:solidFill>
                <a:latin typeface="Times New Roman"/>
              </a:rPr>
              <a:t> </a:t>
            </a:r>
            <a:r>
              <a:rPr b="0" lang="fr-FR" sz="770" spc="-9" strike="noStrike">
                <a:solidFill>
                  <a:srgbClr val="ffffff"/>
                </a:solidFill>
                <a:latin typeface="Lucida Sans"/>
              </a:rPr>
              <a:t>d’exploitation</a:t>
            </a:r>
            <a:endParaRPr b="0" lang="fr-FR" sz="770" spc="-1" strike="noStrike">
              <a:latin typeface="Arial"/>
            </a:endParaRPr>
          </a:p>
        </p:txBody>
      </p:sp>
      <p:grpSp>
        <p:nvGrpSpPr>
          <p:cNvPr id="370" name="Group 10"/>
          <p:cNvGrpSpPr/>
          <p:nvPr/>
        </p:nvGrpSpPr>
        <p:grpSpPr>
          <a:xfrm>
            <a:off x="7521120" y="1248480"/>
            <a:ext cx="3309840" cy="5149800"/>
            <a:chOff x="7521120" y="1248480"/>
            <a:chExt cx="3309840" cy="5149800"/>
          </a:xfrm>
        </p:grpSpPr>
        <p:pic>
          <p:nvPicPr>
            <p:cNvPr id="371" name="object 14" descr=""/>
            <p:cNvPicPr/>
            <p:nvPr/>
          </p:nvPicPr>
          <p:blipFill>
            <a:blip r:embed="rId2"/>
            <a:stretch/>
          </p:blipFill>
          <p:spPr>
            <a:xfrm>
              <a:off x="7521120" y="1248480"/>
              <a:ext cx="321480" cy="3175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372" name="CustomShape 11"/>
            <p:cNvSpPr/>
            <p:nvPr/>
          </p:nvSpPr>
          <p:spPr>
            <a:xfrm>
              <a:off x="7802280" y="1567080"/>
              <a:ext cx="360" cy="4831200"/>
            </a:xfrm>
            <a:custGeom>
              <a:avLst/>
              <a:gdLst/>
              <a:ahLst/>
              <a:rect l="l" t="t" r="r" b="b"/>
              <a:pathLst>
                <a:path w="0" h="5323840">
                  <a:moveTo>
                    <a:pt x="0" y="0"/>
                  </a:moveTo>
                  <a:lnTo>
                    <a:pt x="0" y="5323331"/>
                  </a:lnTo>
                </a:path>
              </a:pathLst>
            </a:custGeom>
            <a:noFill/>
            <a:ln w="13714">
              <a:solidFill>
                <a:srgbClr val="585f66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73" name="CustomShape 12"/>
            <p:cNvSpPr/>
            <p:nvPr/>
          </p:nvSpPr>
          <p:spPr>
            <a:xfrm>
              <a:off x="10825560" y="1567080"/>
              <a:ext cx="360" cy="4831200"/>
            </a:xfrm>
            <a:custGeom>
              <a:avLst/>
              <a:gdLst/>
              <a:ahLst/>
              <a:rect l="l" t="t" r="r" b="b"/>
              <a:pathLst>
                <a:path w="0" h="5323840">
                  <a:moveTo>
                    <a:pt x="0" y="0"/>
                  </a:moveTo>
                  <a:lnTo>
                    <a:pt x="0" y="5323331"/>
                  </a:lnTo>
                </a:path>
              </a:pathLst>
            </a:custGeom>
            <a:noFill/>
            <a:ln w="13714">
              <a:solidFill>
                <a:srgbClr val="585f66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74" name="CustomShape 13"/>
            <p:cNvSpPr/>
            <p:nvPr/>
          </p:nvSpPr>
          <p:spPr>
            <a:xfrm>
              <a:off x="7796520" y="1572480"/>
              <a:ext cx="3034440" cy="360"/>
            </a:xfrm>
            <a:custGeom>
              <a:avLst/>
              <a:gdLst/>
              <a:ahLst/>
              <a:rect l="l" t="t" r="r" b="b"/>
              <a:pathLst>
                <a:path w="3343909" h="0">
                  <a:moveTo>
                    <a:pt x="0" y="0"/>
                  </a:moveTo>
                  <a:lnTo>
                    <a:pt x="3343655" y="0"/>
                  </a:lnTo>
                </a:path>
              </a:pathLst>
            </a:custGeom>
            <a:noFill/>
            <a:ln w="13714">
              <a:solidFill>
                <a:srgbClr val="585f66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75" name="CustomShape 14"/>
            <p:cNvSpPr/>
            <p:nvPr/>
          </p:nvSpPr>
          <p:spPr>
            <a:xfrm>
              <a:off x="7796520" y="6392880"/>
              <a:ext cx="3034440" cy="360"/>
            </a:xfrm>
            <a:custGeom>
              <a:avLst/>
              <a:gdLst/>
              <a:ahLst/>
              <a:rect l="l" t="t" r="r" b="b"/>
              <a:pathLst>
                <a:path w="3343909" h="0">
                  <a:moveTo>
                    <a:pt x="0" y="0"/>
                  </a:moveTo>
                  <a:lnTo>
                    <a:pt x="3343655" y="0"/>
                  </a:lnTo>
                </a:path>
              </a:pathLst>
            </a:custGeom>
            <a:noFill/>
            <a:ln w="13714">
              <a:solidFill>
                <a:srgbClr val="585f66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376" name="CustomShape 15"/>
          <p:cNvSpPr/>
          <p:nvPr/>
        </p:nvSpPr>
        <p:spPr>
          <a:xfrm>
            <a:off x="7893360" y="1288440"/>
            <a:ext cx="2472480" cy="473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0800" bIns="0">
            <a:spAutoFit/>
          </a:bodyPr>
          <a:p>
            <a:pPr marL="93960">
              <a:lnSpc>
                <a:spcPct val="100000"/>
              </a:lnSpc>
              <a:spcBef>
                <a:spcPts val="85"/>
              </a:spcBef>
            </a:pPr>
            <a:r>
              <a:rPr b="1" lang="fr-FR" sz="1180" spc="-1" strike="noStrike">
                <a:solidFill>
                  <a:srgbClr val="00406f"/>
                </a:solidFill>
                <a:latin typeface="Gill Sans MT"/>
              </a:rPr>
              <a:t>Conditions</a:t>
            </a:r>
            <a:r>
              <a:rPr b="0" lang="fr-FR" sz="1180" spc="134" strike="noStrike">
                <a:solidFill>
                  <a:srgbClr val="00406f"/>
                </a:solidFill>
                <a:latin typeface="Times New Roman"/>
              </a:rPr>
              <a:t> </a:t>
            </a:r>
            <a:r>
              <a:rPr b="1" lang="fr-FR" sz="1180" spc="-1" strike="noStrike">
                <a:solidFill>
                  <a:srgbClr val="00406f"/>
                </a:solidFill>
                <a:latin typeface="Gill Sans MT"/>
              </a:rPr>
              <a:t>du</a:t>
            </a:r>
            <a:r>
              <a:rPr b="0" lang="fr-FR" sz="1180" spc="126" strike="noStrike">
                <a:solidFill>
                  <a:srgbClr val="00406f"/>
                </a:solidFill>
                <a:latin typeface="Times New Roman"/>
              </a:rPr>
              <a:t> </a:t>
            </a:r>
            <a:r>
              <a:rPr b="1" lang="fr-FR" sz="1180" spc="-1" strike="noStrike">
                <a:solidFill>
                  <a:srgbClr val="00406f"/>
                </a:solidFill>
                <a:latin typeface="Gill Sans MT"/>
              </a:rPr>
              <a:t>prêt</a:t>
            </a:r>
            <a:r>
              <a:rPr b="0" lang="fr-FR" sz="1180" spc="117" strike="noStrike">
                <a:solidFill>
                  <a:srgbClr val="00406f"/>
                </a:solidFill>
                <a:latin typeface="Times New Roman"/>
              </a:rPr>
              <a:t> </a:t>
            </a:r>
            <a:r>
              <a:rPr b="1" lang="fr-FR" sz="1180" spc="-100" strike="noStrike">
                <a:solidFill>
                  <a:srgbClr val="00406f"/>
                </a:solidFill>
                <a:latin typeface="Gill Sans MT"/>
              </a:rPr>
              <a:t>GAIA</a:t>
            </a:r>
            <a:r>
              <a:rPr b="0" lang="fr-FR" sz="1180" spc="131" strike="noStrike">
                <a:solidFill>
                  <a:srgbClr val="00406f"/>
                </a:solidFill>
                <a:latin typeface="Times New Roman"/>
              </a:rPr>
              <a:t> </a:t>
            </a:r>
            <a:r>
              <a:rPr b="1" lang="fr-FR" sz="1180" spc="-46" strike="noStrike">
                <a:solidFill>
                  <a:srgbClr val="00406f"/>
                </a:solidFill>
                <a:latin typeface="Gill Sans MT"/>
              </a:rPr>
              <a:t>:</a:t>
            </a:r>
            <a:endParaRPr b="0" lang="fr-FR" sz="118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077"/>
              </a:spcBef>
              <a:tabLst>
                <a:tab algn="l" pos="1580760"/>
              </a:tabLst>
            </a:pPr>
            <a:r>
              <a:rPr b="1" lang="fr-FR" sz="960" spc="-1" strike="noStrike">
                <a:solidFill>
                  <a:srgbClr val="585f64"/>
                </a:solidFill>
                <a:latin typeface="Gill Sans MT"/>
              </a:rPr>
              <a:t>Durée</a:t>
            </a:r>
            <a:r>
              <a:rPr b="0" lang="fr-FR" sz="960" spc="94" strike="noStrike">
                <a:solidFill>
                  <a:srgbClr val="585f64"/>
                </a:solidFill>
                <a:latin typeface="Times New Roman"/>
              </a:rPr>
              <a:t> </a:t>
            </a:r>
            <a:r>
              <a:rPr b="1" lang="fr-FR" sz="960" spc="52" strike="noStrike">
                <a:solidFill>
                  <a:srgbClr val="585f64"/>
                </a:solidFill>
                <a:latin typeface="Gill Sans MT"/>
              </a:rPr>
              <a:t>du</a:t>
            </a:r>
            <a:r>
              <a:rPr b="0" lang="fr-FR" sz="960" spc="111" strike="noStrike">
                <a:solidFill>
                  <a:srgbClr val="585f64"/>
                </a:solidFill>
                <a:latin typeface="Times New Roman"/>
              </a:rPr>
              <a:t> </a:t>
            </a:r>
            <a:r>
              <a:rPr b="1" lang="fr-FR" sz="960" spc="-1" strike="noStrike">
                <a:solidFill>
                  <a:srgbClr val="585f64"/>
                </a:solidFill>
                <a:latin typeface="Gill Sans MT"/>
              </a:rPr>
              <a:t>prêt</a:t>
            </a:r>
            <a:r>
              <a:rPr b="0" lang="fr-FR" sz="960" spc="89" strike="noStrike">
                <a:solidFill>
                  <a:srgbClr val="585f64"/>
                </a:solidFill>
                <a:latin typeface="Times New Roman"/>
              </a:rPr>
              <a:t> </a:t>
            </a:r>
            <a:r>
              <a:rPr b="1" lang="fr-FR" sz="960" spc="-46" strike="noStrike">
                <a:solidFill>
                  <a:srgbClr val="585f64"/>
                </a:solidFill>
                <a:latin typeface="Gill Sans MT"/>
              </a:rPr>
              <a:t>:</a:t>
            </a:r>
            <a:r>
              <a:rPr b="0" lang="fr-FR" sz="960" spc="-1" strike="noStrike">
                <a:solidFill>
                  <a:srgbClr val="585f64"/>
                </a:solidFill>
                <a:latin typeface="Times New Roman"/>
              </a:rPr>
              <a:t>	</a:t>
            </a:r>
            <a:r>
              <a:rPr b="0" lang="fr-FR" sz="960" spc="-1" strike="noStrike">
                <a:solidFill>
                  <a:srgbClr val="585f64"/>
                </a:solidFill>
                <a:latin typeface="Lucida Sans"/>
              </a:rPr>
              <a:t>de</a:t>
            </a:r>
            <a:r>
              <a:rPr b="0" lang="fr-FR" sz="960" spc="66" strike="noStrike">
                <a:solidFill>
                  <a:srgbClr val="585f64"/>
                </a:solidFill>
                <a:latin typeface="Times New Roman"/>
              </a:rPr>
              <a:t> </a:t>
            </a:r>
            <a:r>
              <a:rPr b="0" lang="fr-FR" sz="960" spc="-77" strike="noStrike">
                <a:solidFill>
                  <a:srgbClr val="585f64"/>
                </a:solidFill>
                <a:latin typeface="Lucida Sans"/>
              </a:rPr>
              <a:t>15</a:t>
            </a:r>
            <a:r>
              <a:rPr b="0" lang="fr-FR" sz="960" spc="97" strike="noStrike">
                <a:solidFill>
                  <a:srgbClr val="585f64"/>
                </a:solidFill>
                <a:latin typeface="Times New Roman"/>
              </a:rPr>
              <a:t> </a:t>
            </a:r>
            <a:r>
              <a:rPr b="0" lang="fr-FR" sz="960" spc="-1" strike="noStrike">
                <a:solidFill>
                  <a:srgbClr val="585f64"/>
                </a:solidFill>
                <a:latin typeface="Lucida Sans"/>
              </a:rPr>
              <a:t>à</a:t>
            </a:r>
            <a:r>
              <a:rPr b="0" lang="fr-FR" sz="960" spc="80" strike="noStrike">
                <a:solidFill>
                  <a:srgbClr val="585f64"/>
                </a:solidFill>
                <a:latin typeface="Times New Roman"/>
              </a:rPr>
              <a:t> </a:t>
            </a:r>
            <a:r>
              <a:rPr b="0" lang="fr-FR" sz="960" spc="-1" strike="noStrike">
                <a:solidFill>
                  <a:srgbClr val="585f64"/>
                </a:solidFill>
                <a:latin typeface="Lucida Sans"/>
              </a:rPr>
              <a:t>80</a:t>
            </a:r>
            <a:r>
              <a:rPr b="0" lang="fr-FR" sz="960" spc="89" strike="noStrike">
                <a:solidFill>
                  <a:srgbClr val="585f64"/>
                </a:solidFill>
                <a:latin typeface="Times New Roman"/>
              </a:rPr>
              <a:t> </a:t>
            </a:r>
            <a:r>
              <a:rPr b="0" lang="fr-FR" sz="960" spc="-24" strike="noStrike">
                <a:solidFill>
                  <a:srgbClr val="585f64"/>
                </a:solidFill>
                <a:latin typeface="Lucida Sans"/>
              </a:rPr>
              <a:t>ans</a:t>
            </a:r>
            <a:endParaRPr b="0" lang="fr-FR" sz="960" spc="-1" strike="noStrike">
              <a:latin typeface="Arial"/>
            </a:endParaRPr>
          </a:p>
        </p:txBody>
      </p:sp>
      <p:sp>
        <p:nvSpPr>
          <p:cNvPr id="377" name="CustomShape 16"/>
          <p:cNvSpPr/>
          <p:nvPr/>
        </p:nvSpPr>
        <p:spPr>
          <a:xfrm>
            <a:off x="7893360" y="2100600"/>
            <a:ext cx="388080" cy="16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5120" bIns="0">
            <a:spAutoFit/>
          </a:bodyPr>
          <a:p>
            <a:pPr>
              <a:lnSpc>
                <a:spcPct val="100000"/>
              </a:lnSpc>
              <a:spcBef>
                <a:spcPts val="119"/>
              </a:spcBef>
            </a:pPr>
            <a:r>
              <a:rPr b="1" lang="fr-FR" sz="960" spc="-1" strike="noStrike">
                <a:solidFill>
                  <a:srgbClr val="585f64"/>
                </a:solidFill>
                <a:latin typeface="Gill Sans MT"/>
              </a:rPr>
              <a:t>Taux</a:t>
            </a:r>
            <a:r>
              <a:rPr b="0" lang="fr-FR" sz="960" spc="134" strike="noStrike">
                <a:solidFill>
                  <a:srgbClr val="585f64"/>
                </a:solidFill>
                <a:latin typeface="Times New Roman"/>
              </a:rPr>
              <a:t> </a:t>
            </a:r>
            <a:r>
              <a:rPr b="1" lang="fr-FR" sz="960" spc="-46" strike="noStrike">
                <a:solidFill>
                  <a:srgbClr val="585f64"/>
                </a:solidFill>
                <a:latin typeface="Gill Sans MT"/>
              </a:rPr>
              <a:t>:</a:t>
            </a:r>
            <a:endParaRPr b="0" lang="fr-FR" sz="960" spc="-1" strike="noStrike">
              <a:latin typeface="Arial"/>
            </a:endParaRPr>
          </a:p>
        </p:txBody>
      </p:sp>
      <p:sp>
        <p:nvSpPr>
          <p:cNvPr id="378" name="CustomShape 17"/>
          <p:cNvSpPr/>
          <p:nvPr/>
        </p:nvSpPr>
        <p:spPr>
          <a:xfrm>
            <a:off x="9474480" y="2100600"/>
            <a:ext cx="1150560" cy="16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5120" bIns="0">
            <a:spAutoFit/>
          </a:bodyPr>
          <a:p>
            <a:pPr>
              <a:lnSpc>
                <a:spcPct val="100000"/>
              </a:lnSpc>
              <a:spcBef>
                <a:spcPts val="119"/>
              </a:spcBef>
            </a:pPr>
            <a:r>
              <a:rPr b="0" lang="fr-FR" sz="960" spc="-1" strike="noStrike">
                <a:solidFill>
                  <a:srgbClr val="585f64"/>
                </a:solidFill>
                <a:latin typeface="Lucida Sans"/>
              </a:rPr>
              <a:t>Livret</a:t>
            </a:r>
            <a:r>
              <a:rPr b="0" lang="fr-FR" sz="960" spc="157" strike="noStrike">
                <a:solidFill>
                  <a:srgbClr val="585f64"/>
                </a:solidFill>
                <a:latin typeface="Times New Roman"/>
              </a:rPr>
              <a:t> </a:t>
            </a:r>
            <a:r>
              <a:rPr b="0" lang="fr-FR" sz="960" spc="-1" strike="noStrike">
                <a:solidFill>
                  <a:srgbClr val="585f64"/>
                </a:solidFill>
                <a:latin typeface="Lucida Sans"/>
              </a:rPr>
              <a:t>(LT)</a:t>
            </a:r>
            <a:r>
              <a:rPr b="0" lang="fr-FR" sz="960" spc="171" strike="noStrike">
                <a:solidFill>
                  <a:srgbClr val="585f64"/>
                </a:solidFill>
                <a:latin typeface="Times New Roman"/>
              </a:rPr>
              <a:t> </a:t>
            </a:r>
            <a:r>
              <a:rPr b="0" lang="fr-FR" sz="960" spc="-1" strike="noStrike">
                <a:solidFill>
                  <a:srgbClr val="585f64"/>
                </a:solidFill>
                <a:latin typeface="Lucida Sans"/>
              </a:rPr>
              <a:t>+</a:t>
            </a:r>
            <a:r>
              <a:rPr b="0" lang="fr-FR" sz="960" spc="148" strike="noStrike">
                <a:solidFill>
                  <a:srgbClr val="585f64"/>
                </a:solidFill>
                <a:latin typeface="Times New Roman"/>
              </a:rPr>
              <a:t> </a:t>
            </a:r>
            <a:r>
              <a:rPr b="0" lang="fr-FR" sz="960" spc="-1" strike="noStrike">
                <a:solidFill>
                  <a:srgbClr val="585f64"/>
                </a:solidFill>
                <a:latin typeface="Lucida Sans"/>
              </a:rPr>
              <a:t>60</a:t>
            </a:r>
            <a:r>
              <a:rPr b="0" lang="fr-FR" sz="960" spc="151" strike="noStrike">
                <a:solidFill>
                  <a:srgbClr val="585f64"/>
                </a:solidFill>
                <a:latin typeface="Times New Roman"/>
              </a:rPr>
              <a:t> </a:t>
            </a:r>
            <a:r>
              <a:rPr b="0" lang="fr-FR" sz="960" spc="-24" strike="noStrike">
                <a:solidFill>
                  <a:srgbClr val="585f64"/>
                </a:solidFill>
                <a:latin typeface="Lucida Sans"/>
              </a:rPr>
              <a:t>pb</a:t>
            </a:r>
            <a:endParaRPr b="0" lang="fr-FR" sz="960" spc="-1" strike="noStrike">
              <a:latin typeface="Arial"/>
            </a:endParaRPr>
          </a:p>
        </p:txBody>
      </p:sp>
      <p:sp>
        <p:nvSpPr>
          <p:cNvPr id="379" name="CustomShape 18"/>
          <p:cNvSpPr/>
          <p:nvPr/>
        </p:nvSpPr>
        <p:spPr>
          <a:xfrm>
            <a:off x="7893360" y="2599920"/>
            <a:ext cx="1135080" cy="306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0440" bIns="0">
            <a:spAutoFit/>
          </a:bodyPr>
          <a:p>
            <a:pPr>
              <a:lnSpc>
                <a:spcPct val="102000"/>
              </a:lnSpc>
              <a:spcBef>
                <a:spcPts val="82"/>
              </a:spcBef>
            </a:pPr>
            <a:r>
              <a:rPr b="1" lang="fr-FR" sz="960" spc="-9" strike="noStrike">
                <a:solidFill>
                  <a:srgbClr val="585f64"/>
                </a:solidFill>
                <a:latin typeface="Gill Sans MT"/>
              </a:rPr>
              <a:t>Profil</a:t>
            </a:r>
            <a:r>
              <a:rPr b="0" lang="fr-FR" sz="960" spc="-9" strike="noStrike">
                <a:solidFill>
                  <a:srgbClr val="585f64"/>
                </a:solidFill>
                <a:latin typeface="Times New Roman"/>
              </a:rPr>
              <a:t> </a:t>
            </a:r>
            <a:r>
              <a:rPr b="1" lang="fr-FR" sz="960" spc="-1" strike="noStrike">
                <a:solidFill>
                  <a:srgbClr val="585f64"/>
                </a:solidFill>
                <a:latin typeface="Gill Sans MT"/>
              </a:rPr>
              <a:t>d’amortissement</a:t>
            </a:r>
            <a:r>
              <a:rPr b="0" lang="fr-FR" sz="960" spc="205" strike="noStrike">
                <a:solidFill>
                  <a:srgbClr val="585f64"/>
                </a:solidFill>
                <a:latin typeface="Times New Roman"/>
              </a:rPr>
              <a:t>  </a:t>
            </a:r>
            <a:r>
              <a:rPr b="1" lang="fr-FR" sz="960" spc="-46" strike="noStrike">
                <a:solidFill>
                  <a:srgbClr val="585f64"/>
                </a:solidFill>
                <a:latin typeface="Gill Sans MT"/>
              </a:rPr>
              <a:t>:</a:t>
            </a:r>
            <a:endParaRPr b="0" lang="fr-FR" sz="960" spc="-1" strike="noStrike">
              <a:latin typeface="Arial"/>
            </a:endParaRPr>
          </a:p>
        </p:txBody>
      </p:sp>
      <p:sp>
        <p:nvSpPr>
          <p:cNvPr id="380" name="CustomShape 19"/>
          <p:cNvSpPr/>
          <p:nvPr/>
        </p:nvSpPr>
        <p:spPr>
          <a:xfrm>
            <a:off x="9474480" y="2599920"/>
            <a:ext cx="1237680" cy="16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5120" bIns="0">
            <a:spAutoFit/>
          </a:bodyPr>
          <a:p>
            <a:pPr>
              <a:lnSpc>
                <a:spcPct val="100000"/>
              </a:lnSpc>
              <a:spcBef>
                <a:spcPts val="119"/>
              </a:spcBef>
            </a:pPr>
            <a:r>
              <a:rPr b="0" lang="fr-FR" sz="960" spc="-1" strike="noStrike">
                <a:solidFill>
                  <a:srgbClr val="585f64"/>
                </a:solidFill>
                <a:latin typeface="Lucida Sans"/>
              </a:rPr>
              <a:t>échéance</a:t>
            </a:r>
            <a:r>
              <a:rPr b="0" lang="fr-FR" sz="960" spc="347" strike="noStrike">
                <a:solidFill>
                  <a:srgbClr val="585f64"/>
                </a:solidFill>
                <a:latin typeface="Times New Roman"/>
              </a:rPr>
              <a:t> </a:t>
            </a:r>
            <a:r>
              <a:rPr b="0" lang="fr-FR" sz="960" spc="-9" strike="noStrike">
                <a:solidFill>
                  <a:srgbClr val="585f64"/>
                </a:solidFill>
                <a:latin typeface="Lucida Sans"/>
              </a:rPr>
              <a:t>prioritaire</a:t>
            </a:r>
            <a:endParaRPr b="0" lang="fr-FR" sz="960" spc="-1" strike="noStrike">
              <a:latin typeface="Arial"/>
            </a:endParaRPr>
          </a:p>
        </p:txBody>
      </p:sp>
      <p:sp>
        <p:nvSpPr>
          <p:cNvPr id="381" name="CustomShape 20"/>
          <p:cNvSpPr/>
          <p:nvPr/>
        </p:nvSpPr>
        <p:spPr>
          <a:xfrm>
            <a:off x="7893360" y="3100680"/>
            <a:ext cx="1341360" cy="306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0440" bIns="0">
            <a:spAutoFit/>
          </a:bodyPr>
          <a:p>
            <a:pPr>
              <a:lnSpc>
                <a:spcPct val="102000"/>
              </a:lnSpc>
              <a:spcBef>
                <a:spcPts val="82"/>
              </a:spcBef>
            </a:pPr>
            <a:r>
              <a:rPr b="1" lang="fr-FR" sz="960" spc="-1" strike="noStrike">
                <a:solidFill>
                  <a:srgbClr val="585f64"/>
                </a:solidFill>
                <a:latin typeface="Gill Sans MT"/>
              </a:rPr>
              <a:t>Taux</a:t>
            </a:r>
            <a:r>
              <a:rPr b="0" lang="fr-FR" sz="960" spc="80" strike="noStrike">
                <a:solidFill>
                  <a:srgbClr val="585f64"/>
                </a:solidFill>
                <a:latin typeface="Times New Roman"/>
              </a:rPr>
              <a:t> </a:t>
            </a:r>
            <a:r>
              <a:rPr b="1" lang="fr-FR" sz="960" spc="49" strike="noStrike">
                <a:solidFill>
                  <a:srgbClr val="585f64"/>
                </a:solidFill>
                <a:latin typeface="Gill Sans MT"/>
              </a:rPr>
              <a:t>de</a:t>
            </a:r>
            <a:r>
              <a:rPr b="0" lang="fr-FR" sz="960" spc="89" strike="noStrike">
                <a:solidFill>
                  <a:srgbClr val="585f64"/>
                </a:solidFill>
                <a:latin typeface="Times New Roman"/>
              </a:rPr>
              <a:t> </a:t>
            </a:r>
            <a:r>
              <a:rPr b="1" lang="fr-FR" sz="960" spc="29" strike="noStrike">
                <a:solidFill>
                  <a:srgbClr val="585f64"/>
                </a:solidFill>
                <a:latin typeface="Gill Sans MT"/>
              </a:rPr>
              <a:t>progressivité</a:t>
            </a:r>
            <a:r>
              <a:rPr b="0" lang="fr-FR" sz="960" spc="29" strike="noStrike">
                <a:solidFill>
                  <a:srgbClr val="585f64"/>
                </a:solidFill>
                <a:latin typeface="Times New Roman"/>
              </a:rPr>
              <a:t> </a:t>
            </a:r>
            <a:r>
              <a:rPr b="1" lang="fr-FR" sz="960" spc="49" strike="noStrike">
                <a:solidFill>
                  <a:srgbClr val="585f64"/>
                </a:solidFill>
                <a:latin typeface="Gill Sans MT"/>
              </a:rPr>
              <a:t>de</a:t>
            </a:r>
            <a:r>
              <a:rPr b="0" lang="fr-FR" sz="960" spc="38" strike="noStrike">
                <a:solidFill>
                  <a:srgbClr val="585f64"/>
                </a:solidFill>
                <a:latin typeface="Times New Roman"/>
              </a:rPr>
              <a:t> </a:t>
            </a:r>
            <a:r>
              <a:rPr b="1" lang="fr-FR" sz="960" spc="49" strike="noStrike">
                <a:solidFill>
                  <a:srgbClr val="585f64"/>
                </a:solidFill>
                <a:latin typeface="Gill Sans MT"/>
              </a:rPr>
              <a:t>l’échéance</a:t>
            </a:r>
            <a:r>
              <a:rPr b="0" lang="fr-FR" sz="960" spc="94" strike="noStrike">
                <a:solidFill>
                  <a:srgbClr val="585f64"/>
                </a:solidFill>
                <a:latin typeface="Times New Roman"/>
              </a:rPr>
              <a:t> </a:t>
            </a:r>
            <a:r>
              <a:rPr b="1" lang="fr-FR" sz="960" spc="-46" strike="noStrike">
                <a:solidFill>
                  <a:srgbClr val="585f64"/>
                </a:solidFill>
                <a:latin typeface="Gill Sans MT"/>
              </a:rPr>
              <a:t>:</a:t>
            </a:r>
            <a:endParaRPr b="0" lang="fr-FR" sz="960" spc="-1" strike="noStrike">
              <a:latin typeface="Arial"/>
            </a:endParaRPr>
          </a:p>
        </p:txBody>
      </p:sp>
      <p:sp>
        <p:nvSpPr>
          <p:cNvPr id="382" name="CustomShape 21"/>
          <p:cNvSpPr/>
          <p:nvPr/>
        </p:nvSpPr>
        <p:spPr>
          <a:xfrm>
            <a:off x="9474480" y="3100680"/>
            <a:ext cx="1067040" cy="16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5120" bIns="0">
            <a:spAutoFit/>
          </a:bodyPr>
          <a:p>
            <a:pPr>
              <a:lnSpc>
                <a:spcPct val="100000"/>
              </a:lnSpc>
              <a:spcBef>
                <a:spcPts val="119"/>
              </a:spcBef>
            </a:pPr>
            <a:r>
              <a:rPr b="0" lang="fr-FR" sz="960" spc="-1" strike="noStrike">
                <a:solidFill>
                  <a:srgbClr val="585f64"/>
                </a:solidFill>
                <a:latin typeface="Lucida Sans"/>
              </a:rPr>
              <a:t>de</a:t>
            </a:r>
            <a:r>
              <a:rPr b="0" lang="fr-FR" sz="960" spc="83" strike="noStrike">
                <a:solidFill>
                  <a:srgbClr val="585f64"/>
                </a:solidFill>
                <a:latin typeface="Times New Roman"/>
              </a:rPr>
              <a:t> </a:t>
            </a:r>
            <a:r>
              <a:rPr b="0" lang="fr-FR" sz="960" spc="165" strike="noStrike">
                <a:solidFill>
                  <a:srgbClr val="585f64"/>
                </a:solidFill>
                <a:latin typeface="Lucida Sans"/>
              </a:rPr>
              <a:t>–</a:t>
            </a:r>
            <a:r>
              <a:rPr b="0" lang="fr-FR" sz="960" spc="100" strike="noStrike">
                <a:solidFill>
                  <a:srgbClr val="585f64"/>
                </a:solidFill>
                <a:latin typeface="Times New Roman"/>
              </a:rPr>
              <a:t> </a:t>
            </a:r>
            <a:r>
              <a:rPr b="0" lang="fr-FR" sz="960" spc="72" strike="noStrike">
                <a:solidFill>
                  <a:srgbClr val="585f64"/>
                </a:solidFill>
                <a:latin typeface="Lucida Sans"/>
              </a:rPr>
              <a:t>3%</a:t>
            </a:r>
            <a:r>
              <a:rPr b="0" lang="fr-FR" sz="960" spc="106" strike="noStrike">
                <a:solidFill>
                  <a:srgbClr val="585f64"/>
                </a:solidFill>
                <a:latin typeface="Times New Roman"/>
              </a:rPr>
              <a:t> </a:t>
            </a:r>
            <a:r>
              <a:rPr b="0" lang="fr-FR" sz="960" spc="-1" strike="noStrike">
                <a:solidFill>
                  <a:srgbClr val="585f64"/>
                </a:solidFill>
                <a:latin typeface="Lucida Sans"/>
              </a:rPr>
              <a:t>à</a:t>
            </a:r>
            <a:r>
              <a:rPr b="0" lang="fr-FR" sz="960" spc="97" strike="noStrike">
                <a:solidFill>
                  <a:srgbClr val="585f64"/>
                </a:solidFill>
                <a:latin typeface="Times New Roman"/>
              </a:rPr>
              <a:t> </a:t>
            </a:r>
            <a:r>
              <a:rPr b="0" lang="fr-FR" sz="960" spc="-1" strike="noStrike">
                <a:solidFill>
                  <a:srgbClr val="585f64"/>
                </a:solidFill>
                <a:latin typeface="Lucida Sans"/>
              </a:rPr>
              <a:t>+</a:t>
            </a:r>
            <a:r>
              <a:rPr b="0" lang="fr-FR" sz="960" spc="111" strike="noStrike">
                <a:solidFill>
                  <a:srgbClr val="585f64"/>
                </a:solidFill>
                <a:latin typeface="Times New Roman"/>
              </a:rPr>
              <a:t> </a:t>
            </a:r>
            <a:r>
              <a:rPr b="0" lang="fr-FR" sz="960" spc="-18" strike="noStrike">
                <a:solidFill>
                  <a:srgbClr val="585f64"/>
                </a:solidFill>
                <a:latin typeface="Lucida Sans"/>
              </a:rPr>
              <a:t>0,5%</a:t>
            </a:r>
            <a:endParaRPr b="0" lang="fr-FR" sz="960" spc="-1" strike="noStrike">
              <a:latin typeface="Arial"/>
            </a:endParaRPr>
          </a:p>
        </p:txBody>
      </p:sp>
      <p:sp>
        <p:nvSpPr>
          <p:cNvPr id="383" name="CustomShape 22"/>
          <p:cNvSpPr/>
          <p:nvPr/>
        </p:nvSpPr>
        <p:spPr>
          <a:xfrm>
            <a:off x="7893360" y="3599640"/>
            <a:ext cx="1335600" cy="16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5120" bIns="0">
            <a:spAutoFit/>
          </a:bodyPr>
          <a:p>
            <a:pPr>
              <a:lnSpc>
                <a:spcPct val="100000"/>
              </a:lnSpc>
              <a:spcBef>
                <a:spcPts val="119"/>
              </a:spcBef>
            </a:pPr>
            <a:r>
              <a:rPr b="1" lang="fr-FR" sz="960" spc="38" strike="noStrike">
                <a:solidFill>
                  <a:srgbClr val="585f64"/>
                </a:solidFill>
                <a:latin typeface="Gill Sans MT"/>
              </a:rPr>
              <a:t>Modalité</a:t>
            </a:r>
            <a:r>
              <a:rPr b="0" lang="fr-FR" sz="960" spc="134" strike="noStrike">
                <a:solidFill>
                  <a:srgbClr val="585f64"/>
                </a:solidFill>
                <a:latin typeface="Times New Roman"/>
              </a:rPr>
              <a:t> </a:t>
            </a:r>
            <a:r>
              <a:rPr b="1" lang="fr-FR" sz="960" spc="49" strike="noStrike">
                <a:solidFill>
                  <a:srgbClr val="585f64"/>
                </a:solidFill>
                <a:latin typeface="Gill Sans MT"/>
              </a:rPr>
              <a:t>de</a:t>
            </a:r>
            <a:r>
              <a:rPr b="0" lang="fr-FR" sz="960" spc="134" strike="noStrike">
                <a:solidFill>
                  <a:srgbClr val="585f64"/>
                </a:solidFill>
                <a:latin typeface="Times New Roman"/>
              </a:rPr>
              <a:t> </a:t>
            </a:r>
            <a:r>
              <a:rPr b="1" lang="fr-FR" sz="960" spc="-1" strike="noStrike">
                <a:solidFill>
                  <a:srgbClr val="585f64"/>
                </a:solidFill>
                <a:latin typeface="Gill Sans MT"/>
              </a:rPr>
              <a:t>révision</a:t>
            </a:r>
            <a:r>
              <a:rPr b="0" lang="fr-FR" sz="960" spc="162" strike="noStrike">
                <a:solidFill>
                  <a:srgbClr val="585f64"/>
                </a:solidFill>
                <a:latin typeface="Times New Roman"/>
              </a:rPr>
              <a:t> </a:t>
            </a:r>
            <a:r>
              <a:rPr b="1" lang="fr-FR" sz="960" spc="-46" strike="noStrike">
                <a:solidFill>
                  <a:srgbClr val="585f64"/>
                </a:solidFill>
                <a:latin typeface="Gill Sans MT"/>
              </a:rPr>
              <a:t>:</a:t>
            </a:r>
            <a:endParaRPr b="0" lang="fr-FR" sz="960" spc="-1" strike="noStrike">
              <a:latin typeface="Arial"/>
            </a:endParaRPr>
          </a:p>
        </p:txBody>
      </p:sp>
      <p:sp>
        <p:nvSpPr>
          <p:cNvPr id="384" name="CustomShape 23"/>
          <p:cNvSpPr/>
          <p:nvPr/>
        </p:nvSpPr>
        <p:spPr>
          <a:xfrm>
            <a:off x="9474480" y="3599640"/>
            <a:ext cx="845640" cy="1049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0440" bIns="0">
            <a:spAutoFit/>
          </a:bodyPr>
          <a:p>
            <a:pPr marL="168120" indent="-168480">
              <a:lnSpc>
                <a:spcPct val="102000"/>
              </a:lnSpc>
              <a:spcBef>
                <a:spcPts val="82"/>
              </a:spcBef>
              <a:buClr>
                <a:srgbClr val="585f64"/>
              </a:buClr>
              <a:buFont typeface="Arial"/>
              <a:buChar char="•"/>
              <a:tabLst>
                <a:tab algn="l" pos="168120"/>
                <a:tab algn="l" pos="168840"/>
              </a:tabLst>
            </a:pPr>
            <a:r>
              <a:rPr b="0" lang="fr-FR" sz="960" spc="-9" strike="noStrike">
                <a:solidFill>
                  <a:srgbClr val="585f64"/>
                </a:solidFill>
                <a:latin typeface="Lucida Sans"/>
              </a:rPr>
              <a:t>simple</a:t>
            </a:r>
            <a:r>
              <a:rPr b="0" lang="fr-FR" sz="960" spc="-9" strike="noStrike">
                <a:solidFill>
                  <a:srgbClr val="585f64"/>
                </a:solidFill>
                <a:latin typeface="Times New Roman"/>
              </a:rPr>
              <a:t> </a:t>
            </a:r>
            <a:r>
              <a:rPr b="0" lang="fr-FR" sz="960" spc="-9" strike="noStrike">
                <a:solidFill>
                  <a:srgbClr val="585f64"/>
                </a:solidFill>
                <a:latin typeface="Lucida Sans"/>
              </a:rPr>
              <a:t>révisabilité</a:t>
            </a:r>
            <a:endParaRPr b="0" lang="fr-FR" sz="960" spc="-1" strike="noStrike">
              <a:latin typeface="Arial"/>
            </a:endParaRPr>
          </a:p>
          <a:p>
            <a:pPr marL="168120" indent="-168480">
              <a:lnSpc>
                <a:spcPct val="102000"/>
              </a:lnSpc>
              <a:buClr>
                <a:srgbClr val="585f64"/>
              </a:buClr>
              <a:buFont typeface="Arial"/>
              <a:buChar char="•"/>
              <a:tabLst>
                <a:tab algn="l" pos="168120"/>
                <a:tab algn="l" pos="168840"/>
              </a:tabLst>
            </a:pPr>
            <a:r>
              <a:rPr b="0" lang="fr-FR" sz="960" spc="-9" strike="noStrike">
                <a:solidFill>
                  <a:srgbClr val="585f64"/>
                </a:solidFill>
                <a:latin typeface="Lucida Sans"/>
              </a:rPr>
              <a:t>double</a:t>
            </a:r>
            <a:r>
              <a:rPr b="0" lang="fr-FR" sz="960" spc="-9" strike="noStrike">
                <a:solidFill>
                  <a:srgbClr val="585f64"/>
                </a:solidFill>
                <a:latin typeface="Times New Roman"/>
              </a:rPr>
              <a:t> </a:t>
            </a:r>
            <a:r>
              <a:rPr b="0" lang="fr-FR" sz="960" spc="-9" strike="noStrike">
                <a:solidFill>
                  <a:srgbClr val="585f64"/>
                </a:solidFill>
                <a:latin typeface="Lucida Sans"/>
              </a:rPr>
              <a:t>révisabilité</a:t>
            </a:r>
            <a:endParaRPr b="0" lang="fr-FR" sz="960" spc="-1" strike="noStrike">
              <a:latin typeface="Arial"/>
            </a:endParaRPr>
          </a:p>
          <a:p>
            <a:pPr marL="168120" indent="-168480">
              <a:lnSpc>
                <a:spcPct val="102000"/>
              </a:lnSpc>
              <a:buClr>
                <a:srgbClr val="585f64"/>
              </a:buClr>
              <a:buFont typeface="Arial"/>
              <a:buChar char="•"/>
              <a:tabLst>
                <a:tab algn="l" pos="168120"/>
                <a:tab algn="l" pos="168840"/>
              </a:tabLst>
            </a:pPr>
            <a:r>
              <a:rPr b="0" lang="fr-FR" sz="960" spc="-9" strike="noStrike">
                <a:solidFill>
                  <a:srgbClr val="585f64"/>
                </a:solidFill>
                <a:latin typeface="Lucida Sans"/>
              </a:rPr>
              <a:t>double</a:t>
            </a:r>
            <a:r>
              <a:rPr b="0" lang="fr-FR" sz="960" spc="-9" strike="noStrike">
                <a:solidFill>
                  <a:srgbClr val="585f64"/>
                </a:solidFill>
                <a:latin typeface="Times New Roman"/>
              </a:rPr>
              <a:t> </a:t>
            </a:r>
            <a:r>
              <a:rPr b="0" lang="fr-FR" sz="960" spc="-9" strike="noStrike">
                <a:solidFill>
                  <a:srgbClr val="585f64"/>
                </a:solidFill>
                <a:latin typeface="Lucida Sans"/>
              </a:rPr>
              <a:t>révisabilité</a:t>
            </a:r>
            <a:r>
              <a:rPr b="0" lang="fr-FR" sz="960" spc="-9" strike="noStrike">
                <a:solidFill>
                  <a:srgbClr val="585f64"/>
                </a:solidFill>
                <a:latin typeface="Times New Roman"/>
              </a:rPr>
              <a:t> </a:t>
            </a:r>
            <a:r>
              <a:rPr b="0" lang="fr-FR" sz="960" spc="-9" strike="noStrike">
                <a:solidFill>
                  <a:srgbClr val="585f64"/>
                </a:solidFill>
                <a:latin typeface="Lucida Sans"/>
              </a:rPr>
              <a:t>limitée</a:t>
            </a:r>
            <a:endParaRPr b="0" lang="fr-FR" sz="960" spc="-1" strike="noStrike">
              <a:latin typeface="Arial"/>
            </a:endParaRPr>
          </a:p>
        </p:txBody>
      </p:sp>
      <p:sp>
        <p:nvSpPr>
          <p:cNvPr id="385" name="CustomShape 24"/>
          <p:cNvSpPr/>
          <p:nvPr/>
        </p:nvSpPr>
        <p:spPr>
          <a:xfrm>
            <a:off x="7893360" y="4884840"/>
            <a:ext cx="1135080" cy="306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0440" bIns="0">
            <a:spAutoFit/>
          </a:bodyPr>
          <a:p>
            <a:pPr>
              <a:lnSpc>
                <a:spcPct val="102000"/>
              </a:lnSpc>
              <a:spcBef>
                <a:spcPts val="82"/>
              </a:spcBef>
            </a:pPr>
            <a:r>
              <a:rPr b="1" lang="fr-FR" sz="960" spc="-9" strike="noStrike">
                <a:solidFill>
                  <a:srgbClr val="585f64"/>
                </a:solidFill>
                <a:latin typeface="Gill Sans MT"/>
              </a:rPr>
              <a:t>Différé</a:t>
            </a:r>
            <a:r>
              <a:rPr b="0" lang="fr-FR" sz="960" spc="-9" strike="noStrike">
                <a:solidFill>
                  <a:srgbClr val="585f64"/>
                </a:solidFill>
                <a:latin typeface="Times New Roman"/>
              </a:rPr>
              <a:t> </a:t>
            </a:r>
            <a:r>
              <a:rPr b="1" lang="fr-FR" sz="960" spc="-1" strike="noStrike">
                <a:solidFill>
                  <a:srgbClr val="585f64"/>
                </a:solidFill>
                <a:latin typeface="Gill Sans MT"/>
              </a:rPr>
              <a:t>d’amortissement</a:t>
            </a:r>
            <a:r>
              <a:rPr b="0" lang="fr-FR" sz="960" spc="205" strike="noStrike">
                <a:solidFill>
                  <a:srgbClr val="585f64"/>
                </a:solidFill>
                <a:latin typeface="Times New Roman"/>
              </a:rPr>
              <a:t>  </a:t>
            </a:r>
            <a:r>
              <a:rPr b="1" lang="fr-FR" sz="960" spc="-46" strike="noStrike">
                <a:solidFill>
                  <a:srgbClr val="585f64"/>
                </a:solidFill>
                <a:latin typeface="Gill Sans MT"/>
              </a:rPr>
              <a:t>:</a:t>
            </a:r>
            <a:endParaRPr b="0" lang="fr-FR" sz="960" spc="-1" strike="noStrike">
              <a:latin typeface="Arial"/>
            </a:endParaRPr>
          </a:p>
        </p:txBody>
      </p:sp>
      <p:sp>
        <p:nvSpPr>
          <p:cNvPr id="386" name="CustomShape 25"/>
          <p:cNvSpPr/>
          <p:nvPr/>
        </p:nvSpPr>
        <p:spPr>
          <a:xfrm>
            <a:off x="9474480" y="4884840"/>
            <a:ext cx="986400" cy="16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5120" bIns="0">
            <a:spAutoFit/>
          </a:bodyPr>
          <a:p>
            <a:pPr>
              <a:lnSpc>
                <a:spcPct val="100000"/>
              </a:lnSpc>
              <a:spcBef>
                <a:spcPts val="119"/>
              </a:spcBef>
            </a:pPr>
            <a:r>
              <a:rPr b="0" lang="fr-FR" sz="960" spc="-1" strike="noStrike">
                <a:solidFill>
                  <a:srgbClr val="585f64"/>
                </a:solidFill>
                <a:latin typeface="Lucida Sans"/>
              </a:rPr>
              <a:t>5</a:t>
            </a:r>
            <a:r>
              <a:rPr b="0" lang="fr-FR" sz="960" spc="100" strike="noStrike">
                <a:solidFill>
                  <a:srgbClr val="585f64"/>
                </a:solidFill>
                <a:latin typeface="Times New Roman"/>
              </a:rPr>
              <a:t> </a:t>
            </a:r>
            <a:r>
              <a:rPr b="0" lang="fr-FR" sz="960" spc="-1" strike="noStrike">
                <a:solidFill>
                  <a:srgbClr val="585f64"/>
                </a:solidFill>
                <a:latin typeface="Lucida Sans"/>
              </a:rPr>
              <a:t>ans</a:t>
            </a:r>
            <a:r>
              <a:rPr b="0" lang="fr-FR" sz="960" spc="100" strike="noStrike">
                <a:solidFill>
                  <a:srgbClr val="585f64"/>
                </a:solidFill>
                <a:latin typeface="Times New Roman"/>
              </a:rPr>
              <a:t> </a:t>
            </a:r>
            <a:r>
              <a:rPr b="0" lang="fr-FR" sz="960" spc="-9" strike="noStrike">
                <a:solidFill>
                  <a:srgbClr val="585f64"/>
                </a:solidFill>
                <a:latin typeface="Lucida Sans"/>
              </a:rPr>
              <a:t>maximum</a:t>
            </a:r>
            <a:endParaRPr b="0" lang="fr-FR" sz="960" spc="-1" strike="noStrike">
              <a:latin typeface="Arial"/>
            </a:endParaRPr>
          </a:p>
        </p:txBody>
      </p:sp>
      <p:sp>
        <p:nvSpPr>
          <p:cNvPr id="387" name="CustomShape 26"/>
          <p:cNvSpPr/>
          <p:nvPr/>
        </p:nvSpPr>
        <p:spPr>
          <a:xfrm>
            <a:off x="7893360" y="5384160"/>
            <a:ext cx="932760" cy="306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0440" bIns="0">
            <a:spAutoFit/>
          </a:bodyPr>
          <a:p>
            <a:pPr>
              <a:lnSpc>
                <a:spcPct val="102000"/>
              </a:lnSpc>
              <a:spcBef>
                <a:spcPts val="82"/>
              </a:spcBef>
            </a:pPr>
            <a:r>
              <a:rPr b="1" lang="fr-FR" sz="960" spc="-1" strike="noStrike">
                <a:solidFill>
                  <a:srgbClr val="585f64"/>
                </a:solidFill>
                <a:latin typeface="Gill Sans MT"/>
              </a:rPr>
              <a:t>Périodicité</a:t>
            </a:r>
            <a:r>
              <a:rPr b="0" lang="fr-FR" sz="960" spc="389" strike="noStrike">
                <a:solidFill>
                  <a:srgbClr val="585f64"/>
                </a:solidFill>
                <a:latin typeface="Times New Roman"/>
              </a:rPr>
              <a:t> </a:t>
            </a:r>
            <a:r>
              <a:rPr b="1" lang="fr-FR" sz="960" spc="43" strike="noStrike">
                <a:solidFill>
                  <a:srgbClr val="585f64"/>
                </a:solidFill>
                <a:latin typeface="Gill Sans MT"/>
              </a:rPr>
              <a:t>des</a:t>
            </a:r>
            <a:r>
              <a:rPr b="0" lang="fr-FR" sz="960" spc="43" strike="noStrike">
                <a:solidFill>
                  <a:srgbClr val="585f64"/>
                </a:solidFill>
                <a:latin typeface="Times New Roman"/>
              </a:rPr>
              <a:t> </a:t>
            </a:r>
            <a:r>
              <a:rPr b="1" lang="fr-FR" sz="960" spc="58" strike="noStrike">
                <a:solidFill>
                  <a:srgbClr val="585f64"/>
                </a:solidFill>
                <a:latin typeface="Gill Sans MT"/>
              </a:rPr>
              <a:t>échéances</a:t>
            </a:r>
            <a:r>
              <a:rPr b="0" lang="fr-FR" sz="960" spc="97" strike="noStrike">
                <a:solidFill>
                  <a:srgbClr val="585f64"/>
                </a:solidFill>
                <a:latin typeface="Times New Roman"/>
              </a:rPr>
              <a:t> </a:t>
            </a:r>
            <a:r>
              <a:rPr b="1" lang="fr-FR" sz="960" spc="-55" strike="noStrike">
                <a:solidFill>
                  <a:srgbClr val="585f64"/>
                </a:solidFill>
                <a:latin typeface="Gill Sans MT"/>
              </a:rPr>
              <a:t>:</a:t>
            </a:r>
            <a:endParaRPr b="0" lang="fr-FR" sz="960" spc="-1" strike="noStrike">
              <a:latin typeface="Arial"/>
            </a:endParaRPr>
          </a:p>
        </p:txBody>
      </p:sp>
      <p:sp>
        <p:nvSpPr>
          <p:cNvPr id="388" name="CustomShape 27"/>
          <p:cNvSpPr/>
          <p:nvPr/>
        </p:nvSpPr>
        <p:spPr>
          <a:xfrm>
            <a:off x="9474480" y="5384160"/>
            <a:ext cx="536040" cy="16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5120" bIns="0">
            <a:spAutoFit/>
          </a:bodyPr>
          <a:p>
            <a:pPr>
              <a:lnSpc>
                <a:spcPct val="100000"/>
              </a:lnSpc>
              <a:spcBef>
                <a:spcPts val="119"/>
              </a:spcBef>
            </a:pPr>
            <a:r>
              <a:rPr b="0" lang="fr-FR" sz="960" spc="-9" strike="noStrike">
                <a:solidFill>
                  <a:srgbClr val="585f64"/>
                </a:solidFill>
                <a:latin typeface="Lucida Sans"/>
              </a:rPr>
              <a:t>annuelle</a:t>
            </a:r>
            <a:endParaRPr b="0" lang="fr-FR" sz="960" spc="-1" strike="noStrike">
              <a:latin typeface="Arial"/>
            </a:endParaRPr>
          </a:p>
        </p:txBody>
      </p:sp>
      <p:sp>
        <p:nvSpPr>
          <p:cNvPr id="389" name="CustomShape 28"/>
          <p:cNvSpPr/>
          <p:nvPr/>
        </p:nvSpPr>
        <p:spPr>
          <a:xfrm>
            <a:off x="7893360" y="5883480"/>
            <a:ext cx="999000" cy="45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0440" bIns="0">
            <a:spAutoFit/>
          </a:bodyPr>
          <a:p>
            <a:pPr>
              <a:lnSpc>
                <a:spcPct val="102000"/>
              </a:lnSpc>
              <a:spcBef>
                <a:spcPts val="82"/>
              </a:spcBef>
            </a:pPr>
            <a:r>
              <a:rPr b="1" lang="fr-FR" sz="960" spc="-1" strike="noStrike">
                <a:solidFill>
                  <a:srgbClr val="585f64"/>
                </a:solidFill>
                <a:latin typeface="Gill Sans MT"/>
              </a:rPr>
              <a:t>Condition</a:t>
            </a:r>
            <a:r>
              <a:rPr b="0" lang="fr-FR" sz="960" spc="233" strike="noStrike">
                <a:solidFill>
                  <a:srgbClr val="585f64"/>
                </a:solidFill>
                <a:latin typeface="Times New Roman"/>
              </a:rPr>
              <a:t> </a:t>
            </a:r>
            <a:r>
              <a:rPr b="1" lang="fr-FR" sz="960" spc="26" strike="noStrike">
                <a:solidFill>
                  <a:srgbClr val="585f64"/>
                </a:solidFill>
                <a:latin typeface="Gill Sans MT"/>
              </a:rPr>
              <a:t>de</a:t>
            </a:r>
            <a:r>
              <a:rPr b="0" lang="fr-FR" sz="960" spc="26" strike="noStrike">
                <a:solidFill>
                  <a:srgbClr val="585f64"/>
                </a:solidFill>
                <a:latin typeface="Times New Roman"/>
              </a:rPr>
              <a:t> </a:t>
            </a:r>
            <a:r>
              <a:rPr b="1" lang="fr-FR" sz="960" spc="-9" strike="noStrike">
                <a:solidFill>
                  <a:srgbClr val="585f64"/>
                </a:solidFill>
                <a:latin typeface="Gill Sans MT"/>
              </a:rPr>
              <a:t>remboursement</a:t>
            </a:r>
            <a:r>
              <a:rPr b="0" lang="fr-FR" sz="960" spc="-9" strike="noStrike">
                <a:solidFill>
                  <a:srgbClr val="585f64"/>
                </a:solidFill>
                <a:latin typeface="Times New Roman"/>
              </a:rPr>
              <a:t> </a:t>
            </a:r>
            <a:r>
              <a:rPr b="1" lang="fr-FR" sz="960" spc="38" strike="noStrike">
                <a:solidFill>
                  <a:srgbClr val="585f64"/>
                </a:solidFill>
                <a:latin typeface="Gill Sans MT"/>
              </a:rPr>
              <a:t>anticipé</a:t>
            </a:r>
            <a:r>
              <a:rPr b="0" lang="fr-FR" sz="960" spc="80" strike="noStrike">
                <a:solidFill>
                  <a:srgbClr val="585f64"/>
                </a:solidFill>
                <a:latin typeface="Times New Roman"/>
              </a:rPr>
              <a:t> </a:t>
            </a:r>
            <a:r>
              <a:rPr b="1" lang="fr-FR" sz="960" spc="-46" strike="noStrike">
                <a:solidFill>
                  <a:srgbClr val="585f64"/>
                </a:solidFill>
                <a:latin typeface="Gill Sans MT"/>
              </a:rPr>
              <a:t>:</a:t>
            </a:r>
            <a:endParaRPr b="0" lang="fr-FR" sz="960" spc="-1" strike="noStrike">
              <a:latin typeface="Arial"/>
            </a:endParaRPr>
          </a:p>
        </p:txBody>
      </p:sp>
      <p:sp>
        <p:nvSpPr>
          <p:cNvPr id="390" name="CustomShape 29"/>
          <p:cNvSpPr/>
          <p:nvPr/>
        </p:nvSpPr>
        <p:spPr>
          <a:xfrm>
            <a:off x="9474480" y="5883480"/>
            <a:ext cx="724680" cy="306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0440" bIns="0">
            <a:spAutoFit/>
          </a:bodyPr>
          <a:p>
            <a:pPr>
              <a:lnSpc>
                <a:spcPct val="102000"/>
              </a:lnSpc>
              <a:spcBef>
                <a:spcPts val="82"/>
              </a:spcBef>
            </a:pPr>
            <a:r>
              <a:rPr b="0" lang="fr-FR" sz="960" spc="-9" strike="noStrike">
                <a:solidFill>
                  <a:srgbClr val="585f64"/>
                </a:solidFill>
                <a:latin typeface="Lucida Sans"/>
              </a:rPr>
              <a:t>indemnités</a:t>
            </a:r>
            <a:r>
              <a:rPr b="0" lang="fr-FR" sz="960" spc="-9" strike="noStrike">
                <a:solidFill>
                  <a:srgbClr val="585f64"/>
                </a:solidFill>
                <a:latin typeface="Times New Roman"/>
              </a:rPr>
              <a:t> </a:t>
            </a:r>
            <a:r>
              <a:rPr b="0" lang="fr-FR" sz="960" spc="-9" strike="noStrike">
                <a:solidFill>
                  <a:srgbClr val="585f64"/>
                </a:solidFill>
                <a:latin typeface="Lucida Sans"/>
              </a:rPr>
              <a:t>actuarielles</a:t>
            </a:r>
            <a:endParaRPr b="0" lang="fr-FR" sz="960" spc="-1" strike="noStrike">
              <a:latin typeface="Arial"/>
            </a:endParaRPr>
          </a:p>
        </p:txBody>
      </p:sp>
      <p:sp>
        <p:nvSpPr>
          <p:cNvPr id="391" name="CustomShape 30"/>
          <p:cNvSpPr/>
          <p:nvPr/>
        </p:nvSpPr>
        <p:spPr>
          <a:xfrm>
            <a:off x="9993240" y="219600"/>
            <a:ext cx="1889640" cy="51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r">
              <a:lnSpc>
                <a:spcPct val="100000"/>
              </a:lnSpc>
            </a:pPr>
            <a:r>
              <a:rPr b="0" lang="fr-FR" sz="1400" spc="-1" strike="noStrike">
                <a:solidFill>
                  <a:srgbClr val="a6a6a6"/>
                </a:solidFill>
                <a:latin typeface="Calibri"/>
              </a:rPr>
              <a:t>Modèle économique</a:t>
            </a:r>
            <a:endParaRPr b="0" lang="fr-FR" sz="1400" spc="-1" strike="noStrike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0" lang="fr-FR" sz="1400" spc="-1" strike="noStrike">
                <a:solidFill>
                  <a:srgbClr val="a6a6a6"/>
                </a:solidFill>
                <a:latin typeface="Calibri"/>
              </a:rPr>
              <a:t>Modélisation financière</a:t>
            </a:r>
            <a:endParaRPr b="0" lang="fr-FR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TextShape 1"/>
          <p:cNvSpPr txBox="1"/>
          <p:nvPr/>
        </p:nvSpPr>
        <p:spPr>
          <a:xfrm>
            <a:off x="1765800" y="-99720"/>
            <a:ext cx="5565600" cy="1159560"/>
          </a:xfrm>
          <a:prstGeom prst="rect">
            <a:avLst/>
          </a:prstGeom>
          <a:noFill/>
          <a:ln w="0">
            <a:noFill/>
          </a:ln>
        </p:spPr>
        <p:txBody>
          <a:bodyPr lIns="0" rIns="0" tIns="14400" bIns="0" anchor="ctr">
            <a:noAutofit/>
          </a:bodyPr>
          <a:p>
            <a:pPr marL="11520">
              <a:lnSpc>
                <a:spcPct val="100000"/>
              </a:lnSpc>
              <a:spcBef>
                <a:spcPts val="113"/>
              </a:spcBef>
            </a:pPr>
            <a:r>
              <a:rPr b="0" lang="fr-FR" sz="2730" spc="100" strike="noStrike">
                <a:solidFill>
                  <a:srgbClr val="000000"/>
                </a:solidFill>
                <a:latin typeface="Calibri Light"/>
              </a:rPr>
              <a:t>Modélisation</a:t>
            </a:r>
            <a:r>
              <a:rPr b="0" lang="fr-FR" sz="2730" spc="131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fr-FR" sz="2730" spc="165" strike="noStrike">
                <a:solidFill>
                  <a:srgbClr val="000000"/>
                </a:solidFill>
                <a:latin typeface="Calibri Light"/>
              </a:rPr>
              <a:t>des</a:t>
            </a:r>
            <a:r>
              <a:rPr b="0" lang="fr-FR" sz="2730" spc="131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fr-FR" sz="2730" spc="89" strike="noStrike">
                <a:solidFill>
                  <a:srgbClr val="000000"/>
                </a:solidFill>
                <a:latin typeface="Calibri Light"/>
              </a:rPr>
              <a:t>opérations</a:t>
            </a:r>
            <a:endParaRPr b="0" lang="fr-FR" sz="273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3" name="CustomShape 2"/>
          <p:cNvSpPr/>
          <p:nvPr/>
        </p:nvSpPr>
        <p:spPr>
          <a:xfrm>
            <a:off x="2310840" y="778320"/>
            <a:ext cx="1552680" cy="130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11520">
              <a:lnSpc>
                <a:spcPct val="100000"/>
              </a:lnSpc>
              <a:spcBef>
                <a:spcPts val="99"/>
              </a:spcBef>
            </a:pPr>
            <a:r>
              <a:rPr b="0" lang="fr-FR" sz="770" spc="-1" strike="noStrike">
                <a:solidFill>
                  <a:srgbClr val="ffffff"/>
                </a:solidFill>
                <a:latin typeface="Lucida Sans"/>
              </a:rPr>
              <a:t>Le</a:t>
            </a:r>
            <a:r>
              <a:rPr b="0" lang="fr-FR" sz="770" spc="171" strike="noStrike">
                <a:solidFill>
                  <a:srgbClr val="ffffff"/>
                </a:solidFill>
                <a:latin typeface="Times New Roman"/>
              </a:rPr>
              <a:t> </a:t>
            </a:r>
            <a:r>
              <a:rPr b="0" lang="fr-FR" sz="770" spc="-1" strike="noStrike">
                <a:solidFill>
                  <a:srgbClr val="ffffff"/>
                </a:solidFill>
                <a:latin typeface="Lucida Sans"/>
              </a:rPr>
              <a:t>financement</a:t>
            </a:r>
            <a:r>
              <a:rPr b="0" lang="fr-FR" sz="770" spc="157" strike="noStrike">
                <a:solidFill>
                  <a:srgbClr val="ffffff"/>
                </a:solidFill>
                <a:latin typeface="Times New Roman"/>
              </a:rPr>
              <a:t> </a:t>
            </a:r>
            <a:r>
              <a:rPr b="0" lang="fr-FR" sz="770" spc="-1" strike="noStrike">
                <a:solidFill>
                  <a:srgbClr val="ffffff"/>
                </a:solidFill>
                <a:latin typeface="Lucida Sans"/>
              </a:rPr>
              <a:t>des</a:t>
            </a:r>
            <a:r>
              <a:rPr b="0" lang="fr-FR" sz="770" spc="182" strike="noStrike">
                <a:solidFill>
                  <a:srgbClr val="ffffff"/>
                </a:solidFill>
                <a:latin typeface="Times New Roman"/>
              </a:rPr>
              <a:t> </a:t>
            </a:r>
            <a:r>
              <a:rPr b="0" lang="fr-FR" sz="770" spc="-9" strike="noStrike">
                <a:solidFill>
                  <a:srgbClr val="ffffff"/>
                </a:solidFill>
                <a:latin typeface="Lucida Sans"/>
              </a:rPr>
              <a:t>opérations</a:t>
            </a:r>
            <a:endParaRPr b="0" lang="fr-FR" sz="770" spc="-1" strike="noStrike">
              <a:latin typeface="Arial"/>
            </a:endParaRPr>
          </a:p>
        </p:txBody>
      </p:sp>
      <p:sp>
        <p:nvSpPr>
          <p:cNvPr id="394" name="CustomShape 3"/>
          <p:cNvSpPr/>
          <p:nvPr/>
        </p:nvSpPr>
        <p:spPr>
          <a:xfrm>
            <a:off x="4742640" y="748440"/>
            <a:ext cx="2803320" cy="160200"/>
          </a:xfrm>
          <a:prstGeom prst="rect">
            <a:avLst/>
          </a:prstGeom>
          <a:solidFill>
            <a:srgbClr val="00406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42480" bIns="0">
            <a:spAutoFit/>
          </a:bodyPr>
          <a:p>
            <a:pPr marL="183960">
              <a:lnSpc>
                <a:spcPct val="100000"/>
              </a:lnSpc>
              <a:spcBef>
                <a:spcPts val="337"/>
              </a:spcBef>
            </a:pPr>
            <a:r>
              <a:rPr b="0" lang="fr-FR" sz="770" spc="-1" strike="noStrike">
                <a:solidFill>
                  <a:srgbClr val="ffffff"/>
                </a:solidFill>
                <a:latin typeface="Lucida Sans"/>
              </a:rPr>
              <a:t>Charges</a:t>
            </a:r>
            <a:r>
              <a:rPr b="0" lang="fr-FR" sz="770" spc="94" strike="noStrike">
                <a:solidFill>
                  <a:srgbClr val="ffffff"/>
                </a:solidFill>
                <a:latin typeface="Times New Roman"/>
              </a:rPr>
              <a:t> </a:t>
            </a:r>
            <a:r>
              <a:rPr b="0" lang="fr-FR" sz="770" spc="-1" strike="noStrike">
                <a:solidFill>
                  <a:srgbClr val="ffffff"/>
                </a:solidFill>
                <a:latin typeface="Lucida Sans"/>
              </a:rPr>
              <a:t>et</a:t>
            </a:r>
            <a:r>
              <a:rPr b="0" lang="fr-FR" sz="770" spc="100" strike="noStrike">
                <a:solidFill>
                  <a:srgbClr val="ffffff"/>
                </a:solidFill>
                <a:latin typeface="Times New Roman"/>
              </a:rPr>
              <a:t> </a:t>
            </a:r>
            <a:r>
              <a:rPr b="0" lang="fr-FR" sz="770" spc="-1" strike="noStrike">
                <a:solidFill>
                  <a:srgbClr val="ffffff"/>
                </a:solidFill>
                <a:latin typeface="Lucida Sans"/>
              </a:rPr>
              <a:t>produits</a:t>
            </a:r>
            <a:r>
              <a:rPr b="0" lang="fr-FR" sz="770" spc="117" strike="noStrike">
                <a:solidFill>
                  <a:srgbClr val="ffffff"/>
                </a:solidFill>
                <a:latin typeface="Times New Roman"/>
              </a:rPr>
              <a:t> </a:t>
            </a:r>
            <a:r>
              <a:rPr b="0" lang="fr-FR" sz="770" spc="-1" strike="noStrike">
                <a:solidFill>
                  <a:srgbClr val="ffffff"/>
                </a:solidFill>
                <a:latin typeface="Lucida Sans"/>
              </a:rPr>
              <a:t>d’exploitation</a:t>
            </a:r>
            <a:r>
              <a:rPr b="0" lang="fr-FR" sz="770" spc="111" strike="noStrike">
                <a:solidFill>
                  <a:srgbClr val="ffffff"/>
                </a:solidFill>
                <a:latin typeface="Times New Roman"/>
              </a:rPr>
              <a:t> </a:t>
            </a:r>
            <a:r>
              <a:rPr b="0" lang="fr-FR" sz="770" spc="-1" strike="noStrike">
                <a:solidFill>
                  <a:srgbClr val="ffffff"/>
                </a:solidFill>
                <a:latin typeface="Lucida Sans"/>
              </a:rPr>
              <a:t>des</a:t>
            </a:r>
            <a:r>
              <a:rPr b="0" lang="fr-FR" sz="770" spc="100" strike="noStrike">
                <a:solidFill>
                  <a:srgbClr val="ffffff"/>
                </a:solidFill>
                <a:latin typeface="Times New Roman"/>
              </a:rPr>
              <a:t> </a:t>
            </a:r>
            <a:r>
              <a:rPr b="0" lang="fr-FR" sz="770" spc="-9" strike="noStrike">
                <a:solidFill>
                  <a:srgbClr val="ffffff"/>
                </a:solidFill>
                <a:latin typeface="Lucida Sans"/>
              </a:rPr>
              <a:t>opérations</a:t>
            </a:r>
            <a:endParaRPr b="0" lang="fr-FR" sz="770" spc="-1" strike="noStrike">
              <a:latin typeface="Arial"/>
            </a:endParaRPr>
          </a:p>
        </p:txBody>
      </p:sp>
      <p:pic>
        <p:nvPicPr>
          <p:cNvPr id="395" name="object 7" descr=""/>
          <p:cNvPicPr/>
          <p:nvPr/>
        </p:nvPicPr>
        <p:blipFill>
          <a:blip r:embed="rId1"/>
          <a:stretch/>
        </p:blipFill>
        <p:spPr>
          <a:xfrm>
            <a:off x="1432800" y="840960"/>
            <a:ext cx="476640" cy="431280"/>
          </a:xfrm>
          <a:prstGeom prst="rect">
            <a:avLst/>
          </a:prstGeom>
          <a:ln w="0">
            <a:noFill/>
          </a:ln>
        </p:spPr>
      </p:pic>
      <p:sp>
        <p:nvSpPr>
          <p:cNvPr id="396" name="CustomShape 4"/>
          <p:cNvSpPr/>
          <p:nvPr/>
        </p:nvSpPr>
        <p:spPr>
          <a:xfrm>
            <a:off x="1631160" y="1272600"/>
            <a:ext cx="8929440" cy="280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0800" bIns="0">
            <a:spAutoFit/>
          </a:bodyPr>
          <a:p>
            <a:pPr marL="389160">
              <a:lnSpc>
                <a:spcPct val="100000"/>
              </a:lnSpc>
              <a:spcBef>
                <a:spcPts val="85"/>
              </a:spcBef>
            </a:pPr>
            <a:r>
              <a:rPr b="1" lang="fr-FR" sz="1180" spc="-1" strike="noStrike">
                <a:solidFill>
                  <a:srgbClr val="00406f"/>
                </a:solidFill>
                <a:latin typeface="Gill Sans MT"/>
              </a:rPr>
              <a:t>Charges</a:t>
            </a:r>
            <a:r>
              <a:rPr b="0" lang="fr-FR" sz="1180" spc="287" strike="noStrike">
                <a:solidFill>
                  <a:srgbClr val="00406f"/>
                </a:solidFill>
                <a:latin typeface="Times New Roman"/>
              </a:rPr>
              <a:t> </a:t>
            </a:r>
            <a:r>
              <a:rPr b="1" lang="fr-FR" sz="1180" spc="-1" strike="noStrike">
                <a:solidFill>
                  <a:srgbClr val="00406f"/>
                </a:solidFill>
                <a:latin typeface="Gill Sans MT"/>
              </a:rPr>
              <a:t>d’exploitation</a:t>
            </a:r>
            <a:r>
              <a:rPr b="0" lang="fr-FR" sz="1180" spc="338" strike="noStrike">
                <a:solidFill>
                  <a:srgbClr val="00406f"/>
                </a:solidFill>
                <a:latin typeface="Times New Roman"/>
              </a:rPr>
              <a:t> </a:t>
            </a:r>
            <a:r>
              <a:rPr b="1" lang="fr-FR" sz="1180" spc="-46" strike="noStrike">
                <a:solidFill>
                  <a:srgbClr val="00406f"/>
                </a:solidFill>
                <a:latin typeface="Gill Sans MT"/>
              </a:rPr>
              <a:t>:</a:t>
            </a:r>
            <a:endParaRPr b="0" lang="fr-FR" sz="118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28"/>
              </a:spcBef>
            </a:pPr>
            <a:endParaRPr b="0" lang="fr-FR" sz="1180" spc="-1" strike="noStrike">
              <a:latin typeface="Arial"/>
            </a:endParaRPr>
          </a:p>
          <a:p>
            <a:pPr marL="11520">
              <a:lnSpc>
                <a:spcPct val="100000"/>
              </a:lnSpc>
            </a:pPr>
            <a:r>
              <a:rPr b="1" lang="fr-FR" sz="1000" spc="-1" strike="noStrike" u="sng">
                <a:solidFill>
                  <a:srgbClr val="585f64"/>
                </a:solidFill>
                <a:uFill>
                  <a:solidFill>
                    <a:srgbClr val="585f66"/>
                  </a:solidFill>
                </a:uFill>
                <a:latin typeface="Gill Sans MT"/>
              </a:rPr>
              <a:t>Charges</a:t>
            </a:r>
            <a:r>
              <a:rPr b="0" lang="fr-FR" sz="1000" spc="97" strike="noStrike" u="sng">
                <a:solidFill>
                  <a:srgbClr val="585f64"/>
                </a:solidFill>
                <a:uFill>
                  <a:solidFill>
                    <a:srgbClr val="585f66"/>
                  </a:solidFill>
                </a:uFill>
                <a:latin typeface="Times New Roman"/>
              </a:rPr>
              <a:t>  </a:t>
            </a:r>
            <a:r>
              <a:rPr b="1" lang="fr-FR" sz="1000" spc="-1" strike="noStrike" u="sng">
                <a:solidFill>
                  <a:srgbClr val="585f64"/>
                </a:solidFill>
                <a:uFill>
                  <a:solidFill>
                    <a:srgbClr val="585f66"/>
                  </a:solidFill>
                </a:uFill>
                <a:latin typeface="Gill Sans MT"/>
              </a:rPr>
              <a:t>d’exploitation</a:t>
            </a:r>
            <a:r>
              <a:rPr b="0" lang="fr-FR" sz="1000" spc="111" strike="noStrike" u="sng">
                <a:solidFill>
                  <a:srgbClr val="585f64"/>
                </a:solidFill>
                <a:uFill>
                  <a:solidFill>
                    <a:srgbClr val="585f66"/>
                  </a:solidFill>
                </a:uFill>
                <a:latin typeface="Times New Roman"/>
              </a:rPr>
              <a:t>  </a:t>
            </a:r>
            <a:r>
              <a:rPr b="1" lang="fr-FR" sz="1000" spc="-46" strike="noStrike" u="sng">
                <a:solidFill>
                  <a:srgbClr val="585f64"/>
                </a:solidFill>
                <a:uFill>
                  <a:solidFill>
                    <a:srgbClr val="585f66"/>
                  </a:solidFill>
                </a:uFill>
                <a:latin typeface="Gill Sans MT"/>
              </a:rPr>
              <a:t>:</a:t>
            </a:r>
            <a:endParaRPr b="0" lang="fr-FR" sz="1000" spc="-1" strike="noStrike">
              <a:latin typeface="Arial"/>
            </a:endParaRPr>
          </a:p>
          <a:p>
            <a:pPr marL="350280" indent="-338400">
              <a:lnSpc>
                <a:spcPct val="100000"/>
              </a:lnSpc>
              <a:spcBef>
                <a:spcPts val="505"/>
              </a:spcBef>
              <a:buClr>
                <a:srgbClr val="ee7b11"/>
              </a:buClr>
              <a:buFont typeface="Wingdings" charset="2"/>
              <a:buChar char=""/>
              <a:tabLst>
                <a:tab algn="l" pos="349920"/>
                <a:tab algn="l" pos="350280"/>
              </a:tabLst>
            </a:pPr>
            <a:r>
              <a:rPr b="0" lang="fr-FR" sz="1000" spc="-1" strike="noStrike">
                <a:solidFill>
                  <a:srgbClr val="585f64"/>
                </a:solidFill>
                <a:latin typeface="Lucida Sans"/>
              </a:rPr>
              <a:t>Imputation</a:t>
            </a:r>
            <a:r>
              <a:rPr b="0" lang="fr-FR" sz="1000" spc="239" strike="noStrike">
                <a:solidFill>
                  <a:srgbClr val="585f64"/>
                </a:solidFill>
                <a:latin typeface="Times New Roman"/>
              </a:rPr>
              <a:t> </a:t>
            </a:r>
            <a:r>
              <a:rPr b="0" lang="fr-FR" sz="1000" spc="-1" strike="noStrike">
                <a:solidFill>
                  <a:srgbClr val="585f64"/>
                </a:solidFill>
                <a:latin typeface="Lucida Sans"/>
              </a:rPr>
              <a:t>des</a:t>
            </a:r>
            <a:r>
              <a:rPr b="0" lang="fr-FR" sz="1000" spc="211" strike="noStrike">
                <a:solidFill>
                  <a:srgbClr val="585f64"/>
                </a:solidFill>
                <a:latin typeface="Times New Roman"/>
              </a:rPr>
              <a:t> </a:t>
            </a:r>
            <a:r>
              <a:rPr b="0" lang="fr-FR" sz="1000" spc="-1" strike="noStrike">
                <a:solidFill>
                  <a:srgbClr val="585f64"/>
                </a:solidFill>
                <a:latin typeface="Lucida Sans"/>
              </a:rPr>
              <a:t>frais</a:t>
            </a:r>
            <a:r>
              <a:rPr b="0" lang="fr-FR" sz="1000" spc="211" strike="noStrike">
                <a:solidFill>
                  <a:srgbClr val="585f64"/>
                </a:solidFill>
                <a:latin typeface="Times New Roman"/>
              </a:rPr>
              <a:t> </a:t>
            </a:r>
            <a:r>
              <a:rPr b="0" lang="fr-FR" sz="1000" spc="-1" strike="noStrike">
                <a:solidFill>
                  <a:srgbClr val="585f64"/>
                </a:solidFill>
                <a:latin typeface="Lucida Sans"/>
              </a:rPr>
              <a:t>de</a:t>
            </a:r>
            <a:r>
              <a:rPr b="0" lang="fr-FR" sz="1000" spc="219" strike="noStrike">
                <a:solidFill>
                  <a:srgbClr val="585f64"/>
                </a:solidFill>
                <a:latin typeface="Times New Roman"/>
              </a:rPr>
              <a:t> </a:t>
            </a:r>
            <a:r>
              <a:rPr b="0" lang="fr-FR" sz="1000" spc="-1" strike="noStrike">
                <a:solidFill>
                  <a:srgbClr val="585f64"/>
                </a:solidFill>
                <a:latin typeface="Lucida Sans"/>
              </a:rPr>
              <a:t>structure</a:t>
            </a:r>
            <a:r>
              <a:rPr b="0" lang="fr-FR" sz="1000" spc="225" strike="noStrike">
                <a:solidFill>
                  <a:srgbClr val="585f64"/>
                </a:solidFill>
                <a:latin typeface="Times New Roman"/>
              </a:rPr>
              <a:t> </a:t>
            </a:r>
            <a:r>
              <a:rPr b="0" lang="fr-FR" sz="1000" spc="-1" strike="noStrike">
                <a:solidFill>
                  <a:srgbClr val="585f64"/>
                </a:solidFill>
                <a:latin typeface="Lucida Sans"/>
              </a:rPr>
              <a:t>sur</a:t>
            </a:r>
            <a:r>
              <a:rPr b="0" lang="fr-FR" sz="1000" spc="199" strike="noStrike">
                <a:solidFill>
                  <a:srgbClr val="585f64"/>
                </a:solidFill>
                <a:latin typeface="Times New Roman"/>
              </a:rPr>
              <a:t> </a:t>
            </a:r>
            <a:r>
              <a:rPr b="0" lang="fr-FR" sz="1000" spc="-1" strike="noStrike">
                <a:solidFill>
                  <a:srgbClr val="585f64"/>
                </a:solidFill>
                <a:latin typeface="Lucida Sans"/>
              </a:rPr>
              <a:t>l’opération</a:t>
            </a:r>
            <a:r>
              <a:rPr b="0" lang="fr-FR" sz="1000" spc="239" strike="noStrike">
                <a:solidFill>
                  <a:srgbClr val="585f64"/>
                </a:solidFill>
                <a:latin typeface="Times New Roman"/>
              </a:rPr>
              <a:t> </a:t>
            </a:r>
            <a:r>
              <a:rPr b="0" lang="fr-FR" sz="1000" spc="-1" strike="noStrike">
                <a:solidFill>
                  <a:srgbClr val="585f64"/>
                </a:solidFill>
                <a:latin typeface="Lucida Sans"/>
              </a:rPr>
              <a:t>:</a:t>
            </a:r>
            <a:r>
              <a:rPr b="0" lang="fr-FR" sz="1000" spc="205" strike="noStrike">
                <a:solidFill>
                  <a:srgbClr val="585f64"/>
                </a:solidFill>
                <a:latin typeface="Times New Roman"/>
              </a:rPr>
              <a:t> </a:t>
            </a:r>
            <a:r>
              <a:rPr b="1" lang="fr-FR" sz="1000" spc="-1" strike="noStrike">
                <a:solidFill>
                  <a:srgbClr val="00406f"/>
                </a:solidFill>
                <a:latin typeface="Gill Sans MT"/>
              </a:rPr>
              <a:t>Forfait</a:t>
            </a:r>
            <a:r>
              <a:rPr b="0" lang="fr-FR" sz="1000" spc="134" strike="noStrike">
                <a:solidFill>
                  <a:srgbClr val="00406f"/>
                </a:solidFill>
                <a:latin typeface="Times New Roman"/>
              </a:rPr>
              <a:t> </a:t>
            </a:r>
            <a:r>
              <a:rPr b="1" lang="fr-FR" sz="1000" spc="49" strike="noStrike">
                <a:solidFill>
                  <a:srgbClr val="00406f"/>
                </a:solidFill>
                <a:latin typeface="Gill Sans MT"/>
              </a:rPr>
              <a:t>de</a:t>
            </a:r>
            <a:r>
              <a:rPr b="0" lang="fr-FR" sz="1000" spc="134" strike="noStrike">
                <a:solidFill>
                  <a:srgbClr val="00406f"/>
                </a:solidFill>
                <a:latin typeface="Times New Roman"/>
              </a:rPr>
              <a:t> </a:t>
            </a:r>
            <a:r>
              <a:rPr b="1" lang="fr-FR" sz="1000" spc="72" strike="noStrike">
                <a:solidFill>
                  <a:srgbClr val="00406f"/>
                </a:solidFill>
                <a:latin typeface="Gill Sans MT"/>
              </a:rPr>
              <a:t>50</a:t>
            </a:r>
            <a:r>
              <a:rPr b="0" lang="fr-FR" sz="1000" spc="126" strike="noStrike">
                <a:solidFill>
                  <a:srgbClr val="00406f"/>
                </a:solidFill>
                <a:latin typeface="Times New Roman"/>
              </a:rPr>
              <a:t> </a:t>
            </a:r>
            <a:r>
              <a:rPr b="1" lang="fr-FR" sz="1000" spc="83" strike="noStrike">
                <a:solidFill>
                  <a:srgbClr val="00406f"/>
                </a:solidFill>
                <a:latin typeface="Gill Sans MT"/>
              </a:rPr>
              <a:t>€</a:t>
            </a:r>
            <a:r>
              <a:rPr b="0" lang="fr-FR" sz="1000" spc="120" strike="noStrike">
                <a:solidFill>
                  <a:srgbClr val="00406f"/>
                </a:solidFill>
                <a:latin typeface="Times New Roman"/>
              </a:rPr>
              <a:t> </a:t>
            </a:r>
            <a:r>
              <a:rPr b="1" lang="fr-FR" sz="1000" spc="-1" strike="noStrike">
                <a:solidFill>
                  <a:srgbClr val="00406f"/>
                </a:solidFill>
                <a:latin typeface="Gill Sans MT"/>
              </a:rPr>
              <a:t>TTC/</a:t>
            </a:r>
            <a:r>
              <a:rPr b="0" lang="fr-FR" sz="1000" spc="148" strike="noStrike">
                <a:solidFill>
                  <a:srgbClr val="00406f"/>
                </a:solidFill>
                <a:latin typeface="Times New Roman"/>
              </a:rPr>
              <a:t> </a:t>
            </a:r>
            <a:r>
              <a:rPr b="1" lang="fr-FR" sz="1000" spc="-1" strike="noStrike">
                <a:solidFill>
                  <a:srgbClr val="00406f"/>
                </a:solidFill>
                <a:latin typeface="Gill Sans MT"/>
              </a:rPr>
              <a:t>logement</a:t>
            </a:r>
            <a:r>
              <a:rPr b="0" lang="fr-FR" sz="1000" spc="162" strike="noStrike">
                <a:solidFill>
                  <a:srgbClr val="00406f"/>
                </a:solidFill>
                <a:latin typeface="Times New Roman"/>
              </a:rPr>
              <a:t> </a:t>
            </a:r>
            <a:r>
              <a:rPr b="1" lang="fr-FR" sz="1000" spc="75" strike="noStrike">
                <a:solidFill>
                  <a:srgbClr val="00406f"/>
                </a:solidFill>
                <a:latin typeface="Gill Sans MT"/>
              </a:rPr>
              <a:t>/an</a:t>
            </a:r>
            <a:endParaRPr b="0" lang="fr-FR" sz="1000" spc="-1" strike="noStrike">
              <a:latin typeface="Arial"/>
            </a:endParaRPr>
          </a:p>
          <a:p>
            <a:pPr marL="350280" indent="-338400">
              <a:lnSpc>
                <a:spcPct val="100000"/>
              </a:lnSpc>
              <a:spcBef>
                <a:spcPts val="499"/>
              </a:spcBef>
              <a:buClr>
                <a:srgbClr val="ee7b11"/>
              </a:buClr>
              <a:buFont typeface="Wingdings" charset="2"/>
              <a:buChar char=""/>
              <a:tabLst>
                <a:tab algn="l" pos="349920"/>
                <a:tab algn="l" pos="350280"/>
              </a:tabLst>
            </a:pPr>
            <a:r>
              <a:rPr b="0" lang="fr-FR" sz="1000" spc="-1" strike="noStrike">
                <a:solidFill>
                  <a:srgbClr val="585f64"/>
                </a:solidFill>
                <a:latin typeface="Lucida Sans"/>
              </a:rPr>
              <a:t>Cout</a:t>
            </a:r>
            <a:r>
              <a:rPr b="0" lang="fr-FR" sz="1000" spc="188" strike="noStrike">
                <a:solidFill>
                  <a:srgbClr val="585f64"/>
                </a:solidFill>
                <a:latin typeface="Times New Roman"/>
              </a:rPr>
              <a:t> </a:t>
            </a:r>
            <a:r>
              <a:rPr b="0" lang="fr-FR" sz="1000" spc="-1" strike="noStrike">
                <a:solidFill>
                  <a:srgbClr val="585f64"/>
                </a:solidFill>
                <a:latin typeface="Lucida Sans"/>
              </a:rPr>
              <a:t>de</a:t>
            </a:r>
            <a:r>
              <a:rPr b="0" lang="fr-FR" sz="1000" spc="188" strike="noStrike">
                <a:solidFill>
                  <a:srgbClr val="585f64"/>
                </a:solidFill>
                <a:latin typeface="Times New Roman"/>
              </a:rPr>
              <a:t> </a:t>
            </a:r>
            <a:r>
              <a:rPr b="0" lang="fr-FR" sz="1000" spc="-1" strike="noStrike">
                <a:solidFill>
                  <a:srgbClr val="585f64"/>
                </a:solidFill>
                <a:latin typeface="Lucida Sans"/>
              </a:rPr>
              <a:t>quittancement</a:t>
            </a:r>
            <a:r>
              <a:rPr b="0" lang="fr-FR" sz="1000" spc="199" strike="noStrike">
                <a:solidFill>
                  <a:srgbClr val="585f64"/>
                </a:solidFill>
                <a:latin typeface="Times New Roman"/>
              </a:rPr>
              <a:t> </a:t>
            </a:r>
            <a:r>
              <a:rPr b="0" lang="fr-FR" sz="1000" spc="-1" strike="noStrike">
                <a:solidFill>
                  <a:srgbClr val="585f64"/>
                </a:solidFill>
                <a:latin typeface="Lucida Sans"/>
              </a:rPr>
              <a:t>:</a:t>
            </a:r>
            <a:r>
              <a:rPr b="0" lang="fr-FR" sz="1000" spc="171" strike="noStrike">
                <a:solidFill>
                  <a:srgbClr val="585f64"/>
                </a:solidFill>
                <a:latin typeface="Times New Roman"/>
              </a:rPr>
              <a:t> </a:t>
            </a:r>
            <a:r>
              <a:rPr b="1" lang="fr-FR" sz="1000" spc="52" strike="noStrike">
                <a:solidFill>
                  <a:srgbClr val="00406f"/>
                </a:solidFill>
                <a:latin typeface="Gill Sans MT"/>
              </a:rPr>
              <a:t>hypothèse</a:t>
            </a:r>
            <a:r>
              <a:rPr b="0" lang="fr-FR" sz="1000" spc="151" strike="noStrike">
                <a:solidFill>
                  <a:srgbClr val="00406f"/>
                </a:solidFill>
                <a:latin typeface="Times New Roman"/>
              </a:rPr>
              <a:t> </a:t>
            </a:r>
            <a:r>
              <a:rPr b="1" lang="fr-FR" sz="1000" spc="49" strike="noStrike">
                <a:solidFill>
                  <a:srgbClr val="00406f"/>
                </a:solidFill>
                <a:latin typeface="Gill Sans MT"/>
              </a:rPr>
              <a:t>de</a:t>
            </a:r>
            <a:r>
              <a:rPr b="0" lang="fr-FR" sz="1000" spc="94" strike="noStrike">
                <a:solidFill>
                  <a:srgbClr val="00406f"/>
                </a:solidFill>
                <a:latin typeface="Times New Roman"/>
              </a:rPr>
              <a:t> </a:t>
            </a:r>
            <a:r>
              <a:rPr b="1" lang="fr-FR" sz="1000" spc="-1" strike="noStrike">
                <a:solidFill>
                  <a:srgbClr val="00406f"/>
                </a:solidFill>
                <a:latin typeface="Gill Sans MT"/>
              </a:rPr>
              <a:t>12,5</a:t>
            </a:r>
            <a:r>
              <a:rPr b="0" lang="fr-FR" sz="1000" spc="106" strike="noStrike">
                <a:solidFill>
                  <a:srgbClr val="00406f"/>
                </a:solidFill>
                <a:latin typeface="Times New Roman"/>
              </a:rPr>
              <a:t> </a:t>
            </a:r>
            <a:r>
              <a:rPr b="1" lang="fr-FR" sz="1000" spc="83" strike="noStrike">
                <a:solidFill>
                  <a:srgbClr val="00406f"/>
                </a:solidFill>
                <a:latin typeface="Gill Sans MT"/>
              </a:rPr>
              <a:t>€</a:t>
            </a:r>
            <a:r>
              <a:rPr b="0" lang="fr-FR" sz="1000" spc="106" strike="noStrike">
                <a:solidFill>
                  <a:srgbClr val="00406f"/>
                </a:solidFill>
                <a:latin typeface="Times New Roman"/>
              </a:rPr>
              <a:t> </a:t>
            </a:r>
            <a:r>
              <a:rPr b="1" lang="fr-FR" sz="1000" spc="-32" strike="noStrike">
                <a:solidFill>
                  <a:srgbClr val="00406f"/>
                </a:solidFill>
                <a:latin typeface="Gill Sans MT"/>
              </a:rPr>
              <a:t>TTC</a:t>
            </a:r>
            <a:r>
              <a:rPr b="0" lang="fr-FR" sz="1000" spc="117" strike="noStrike">
                <a:solidFill>
                  <a:srgbClr val="00406f"/>
                </a:solidFill>
                <a:latin typeface="Times New Roman"/>
              </a:rPr>
              <a:t> </a:t>
            </a:r>
            <a:r>
              <a:rPr b="0" lang="fr-FR" sz="1000" spc="-1" strike="noStrike">
                <a:solidFill>
                  <a:srgbClr val="585f64"/>
                </a:solidFill>
                <a:latin typeface="Lucida Sans"/>
              </a:rPr>
              <a:t>par</a:t>
            </a:r>
            <a:r>
              <a:rPr b="0" lang="fr-FR" sz="1000" spc="174" strike="noStrike">
                <a:solidFill>
                  <a:srgbClr val="585f64"/>
                </a:solidFill>
                <a:latin typeface="Times New Roman"/>
              </a:rPr>
              <a:t> </a:t>
            </a:r>
            <a:r>
              <a:rPr b="0" lang="fr-FR" sz="1000" spc="-1" strike="noStrike">
                <a:solidFill>
                  <a:srgbClr val="585f64"/>
                </a:solidFill>
                <a:latin typeface="Lucida Sans"/>
              </a:rPr>
              <a:t>trimestre</a:t>
            </a:r>
            <a:r>
              <a:rPr b="0" lang="fr-FR" sz="1000" spc="174" strike="noStrike">
                <a:solidFill>
                  <a:srgbClr val="585f64"/>
                </a:solidFill>
                <a:latin typeface="Times New Roman"/>
              </a:rPr>
              <a:t> </a:t>
            </a:r>
            <a:r>
              <a:rPr b="0" lang="fr-FR" sz="1000" spc="-1" strike="noStrike">
                <a:solidFill>
                  <a:srgbClr val="585f64"/>
                </a:solidFill>
                <a:latin typeface="Lucida Sans"/>
              </a:rPr>
              <a:t>et</a:t>
            </a:r>
            <a:r>
              <a:rPr b="0" lang="fr-FR" sz="1000" spc="174" strike="noStrike">
                <a:solidFill>
                  <a:srgbClr val="585f64"/>
                </a:solidFill>
                <a:latin typeface="Times New Roman"/>
              </a:rPr>
              <a:t> </a:t>
            </a:r>
            <a:r>
              <a:rPr b="0" lang="fr-FR" sz="1000" spc="-1" strike="noStrike">
                <a:solidFill>
                  <a:srgbClr val="585f64"/>
                </a:solidFill>
                <a:latin typeface="Lucida Sans"/>
              </a:rPr>
              <a:t>par</a:t>
            </a:r>
            <a:r>
              <a:rPr b="0" lang="fr-FR" sz="1000" spc="174" strike="noStrike">
                <a:solidFill>
                  <a:srgbClr val="585f64"/>
                </a:solidFill>
                <a:latin typeface="Times New Roman"/>
              </a:rPr>
              <a:t> </a:t>
            </a:r>
            <a:r>
              <a:rPr b="0" lang="fr-FR" sz="1000" spc="-1" strike="noStrike">
                <a:solidFill>
                  <a:srgbClr val="585f64"/>
                </a:solidFill>
                <a:latin typeface="Lucida Sans"/>
              </a:rPr>
              <a:t>logement</a:t>
            </a:r>
            <a:r>
              <a:rPr b="0" lang="fr-FR" sz="1000" spc="174" strike="noStrike">
                <a:solidFill>
                  <a:srgbClr val="585f64"/>
                </a:solidFill>
                <a:latin typeface="Times New Roman"/>
              </a:rPr>
              <a:t> </a:t>
            </a:r>
            <a:r>
              <a:rPr b="0" lang="fr-FR" sz="1000" spc="-1" strike="noStrike">
                <a:solidFill>
                  <a:srgbClr val="585f64"/>
                </a:solidFill>
                <a:latin typeface="Lucida Sans"/>
              </a:rPr>
              <a:t>soit</a:t>
            </a:r>
            <a:r>
              <a:rPr b="0" lang="fr-FR" sz="1000" spc="165" strike="noStrike">
                <a:solidFill>
                  <a:srgbClr val="585f64"/>
                </a:solidFill>
                <a:latin typeface="Times New Roman"/>
              </a:rPr>
              <a:t> </a:t>
            </a:r>
            <a:r>
              <a:rPr b="1" lang="fr-FR" sz="1000" spc="72" strike="noStrike">
                <a:solidFill>
                  <a:srgbClr val="00406f"/>
                </a:solidFill>
                <a:latin typeface="Gill Sans MT"/>
              </a:rPr>
              <a:t>50</a:t>
            </a:r>
            <a:r>
              <a:rPr b="0" lang="fr-FR" sz="1000" spc="94" strike="noStrike">
                <a:solidFill>
                  <a:srgbClr val="00406f"/>
                </a:solidFill>
                <a:latin typeface="Times New Roman"/>
              </a:rPr>
              <a:t> </a:t>
            </a:r>
            <a:r>
              <a:rPr b="1" lang="fr-FR" sz="1000" spc="-9" strike="noStrike">
                <a:solidFill>
                  <a:srgbClr val="00406f"/>
                </a:solidFill>
                <a:latin typeface="Gill Sans MT"/>
              </a:rPr>
              <a:t>€TTC/an</a:t>
            </a:r>
            <a:endParaRPr b="0" lang="fr-FR" sz="1000" spc="-1" strike="noStrike">
              <a:latin typeface="Arial"/>
            </a:endParaRPr>
          </a:p>
          <a:p>
            <a:pPr marL="350280" indent="-338400">
              <a:lnSpc>
                <a:spcPct val="100000"/>
              </a:lnSpc>
              <a:spcBef>
                <a:spcPts val="505"/>
              </a:spcBef>
              <a:buClr>
                <a:srgbClr val="ee7b11"/>
              </a:buClr>
              <a:buFont typeface="Wingdings" charset="2"/>
              <a:buChar char=""/>
              <a:tabLst>
                <a:tab algn="l" pos="349920"/>
                <a:tab algn="l" pos="350280"/>
              </a:tabLst>
            </a:pPr>
            <a:r>
              <a:rPr b="0" lang="fr-FR" sz="1000" spc="-1" strike="noStrike">
                <a:solidFill>
                  <a:srgbClr val="585f64"/>
                </a:solidFill>
                <a:latin typeface="Lucida Sans"/>
              </a:rPr>
              <a:t>Gestion</a:t>
            </a:r>
            <a:r>
              <a:rPr b="0" lang="fr-FR" sz="1000" spc="157" strike="noStrike">
                <a:solidFill>
                  <a:srgbClr val="585f64"/>
                </a:solidFill>
                <a:latin typeface="Times New Roman"/>
              </a:rPr>
              <a:t> </a:t>
            </a:r>
            <a:r>
              <a:rPr b="0" lang="fr-FR" sz="1000" spc="-1" strike="noStrike">
                <a:solidFill>
                  <a:srgbClr val="585f64"/>
                </a:solidFill>
                <a:latin typeface="Lucida Sans"/>
              </a:rPr>
              <a:t>des</a:t>
            </a:r>
            <a:r>
              <a:rPr b="0" lang="fr-FR" sz="1000" spc="151" strike="noStrike">
                <a:solidFill>
                  <a:srgbClr val="585f64"/>
                </a:solidFill>
                <a:latin typeface="Times New Roman"/>
              </a:rPr>
              <a:t> </a:t>
            </a:r>
            <a:r>
              <a:rPr b="0" lang="fr-FR" sz="1000" spc="-1" strike="noStrike">
                <a:solidFill>
                  <a:srgbClr val="585f64"/>
                </a:solidFill>
                <a:latin typeface="Lucida Sans"/>
              </a:rPr>
              <a:t>impayés</a:t>
            </a:r>
            <a:r>
              <a:rPr b="0" lang="fr-FR" sz="1000" spc="162" strike="noStrike">
                <a:solidFill>
                  <a:srgbClr val="585f64"/>
                </a:solidFill>
                <a:latin typeface="Times New Roman"/>
              </a:rPr>
              <a:t> </a:t>
            </a:r>
            <a:r>
              <a:rPr b="0" lang="fr-FR" sz="1000" spc="-1" strike="noStrike">
                <a:solidFill>
                  <a:srgbClr val="585f64"/>
                </a:solidFill>
                <a:latin typeface="Lucida Sans"/>
              </a:rPr>
              <a:t>:</a:t>
            </a:r>
            <a:r>
              <a:rPr b="0" lang="fr-FR" sz="1000" spc="148" strike="noStrike">
                <a:solidFill>
                  <a:srgbClr val="585f64"/>
                </a:solidFill>
                <a:latin typeface="Times New Roman"/>
              </a:rPr>
              <a:t> </a:t>
            </a:r>
            <a:r>
              <a:rPr b="1" lang="fr-FR" sz="1000" spc="52" strike="noStrike">
                <a:solidFill>
                  <a:srgbClr val="00406f"/>
                </a:solidFill>
                <a:latin typeface="Gill Sans MT"/>
              </a:rPr>
              <a:t>hypothèse</a:t>
            </a:r>
            <a:r>
              <a:rPr b="0" lang="fr-FR" sz="1000" spc="111" strike="noStrike">
                <a:solidFill>
                  <a:srgbClr val="00406f"/>
                </a:solidFill>
                <a:latin typeface="Times New Roman"/>
              </a:rPr>
              <a:t> </a:t>
            </a:r>
            <a:r>
              <a:rPr b="1" lang="fr-FR" sz="1000" spc="49" strike="noStrike">
                <a:solidFill>
                  <a:srgbClr val="00406f"/>
                </a:solidFill>
                <a:latin typeface="Gill Sans MT"/>
              </a:rPr>
              <a:t>de</a:t>
            </a:r>
            <a:r>
              <a:rPr b="0" lang="fr-FR" sz="1000" spc="89" strike="noStrike">
                <a:solidFill>
                  <a:srgbClr val="00406f"/>
                </a:solidFill>
                <a:latin typeface="Times New Roman"/>
              </a:rPr>
              <a:t> </a:t>
            </a:r>
            <a:r>
              <a:rPr b="1" lang="fr-FR" sz="1000" spc="80" strike="noStrike">
                <a:solidFill>
                  <a:srgbClr val="00406f"/>
                </a:solidFill>
                <a:latin typeface="Gill Sans MT"/>
              </a:rPr>
              <a:t>500</a:t>
            </a:r>
            <a:r>
              <a:rPr b="0" lang="fr-FR" sz="1000" spc="80" strike="noStrike">
                <a:solidFill>
                  <a:srgbClr val="00406f"/>
                </a:solidFill>
                <a:latin typeface="Times New Roman"/>
              </a:rPr>
              <a:t> </a:t>
            </a:r>
            <a:r>
              <a:rPr b="1" lang="fr-FR" sz="1000" spc="83" strike="noStrike">
                <a:solidFill>
                  <a:srgbClr val="00406f"/>
                </a:solidFill>
                <a:latin typeface="Gill Sans MT"/>
              </a:rPr>
              <a:t>€</a:t>
            </a:r>
            <a:r>
              <a:rPr b="0" lang="fr-FR" sz="1000" spc="72" strike="noStrike">
                <a:solidFill>
                  <a:srgbClr val="00406f"/>
                </a:solidFill>
                <a:latin typeface="Times New Roman"/>
              </a:rPr>
              <a:t> </a:t>
            </a:r>
            <a:r>
              <a:rPr b="1" lang="fr-FR" sz="1000" spc="-32" strike="noStrike">
                <a:solidFill>
                  <a:srgbClr val="00406f"/>
                </a:solidFill>
                <a:latin typeface="Gill Sans MT"/>
              </a:rPr>
              <a:t>TTC</a:t>
            </a:r>
            <a:r>
              <a:rPr b="0" lang="fr-FR" sz="1000" spc="97" strike="noStrike">
                <a:solidFill>
                  <a:srgbClr val="00406f"/>
                </a:solidFill>
                <a:latin typeface="Times New Roman"/>
              </a:rPr>
              <a:t> </a:t>
            </a:r>
            <a:r>
              <a:rPr b="0" lang="fr-FR" sz="1000" spc="-1" strike="noStrike">
                <a:solidFill>
                  <a:srgbClr val="585f64"/>
                </a:solidFill>
                <a:latin typeface="Lucida Sans"/>
              </a:rPr>
              <a:t>par</a:t>
            </a:r>
            <a:r>
              <a:rPr b="0" lang="fr-FR" sz="1000" spc="151" strike="noStrike">
                <a:solidFill>
                  <a:srgbClr val="585f64"/>
                </a:solidFill>
                <a:latin typeface="Times New Roman"/>
              </a:rPr>
              <a:t> </a:t>
            </a:r>
            <a:r>
              <a:rPr b="0" lang="fr-FR" sz="1000" spc="-1" strike="noStrike">
                <a:solidFill>
                  <a:srgbClr val="585f64"/>
                </a:solidFill>
                <a:latin typeface="Lucida Sans"/>
              </a:rPr>
              <a:t>dossier</a:t>
            </a:r>
            <a:r>
              <a:rPr b="0" lang="fr-FR" sz="1000" spc="143" strike="noStrike">
                <a:solidFill>
                  <a:srgbClr val="585f64"/>
                </a:solidFill>
                <a:latin typeface="Times New Roman"/>
              </a:rPr>
              <a:t> </a:t>
            </a:r>
            <a:r>
              <a:rPr b="0" lang="fr-FR" sz="1000" spc="-1" strike="noStrike">
                <a:solidFill>
                  <a:srgbClr val="585f64"/>
                </a:solidFill>
                <a:latin typeface="Lucida Sans"/>
              </a:rPr>
              <a:t>d’impayé</a:t>
            </a:r>
            <a:r>
              <a:rPr b="0" lang="fr-FR" sz="1000" spc="171" strike="noStrike">
                <a:solidFill>
                  <a:srgbClr val="585f64"/>
                </a:solidFill>
                <a:latin typeface="Times New Roman"/>
              </a:rPr>
              <a:t> </a:t>
            </a:r>
            <a:r>
              <a:rPr b="0" lang="fr-FR" sz="1000" spc="-9" strike="noStrike">
                <a:solidFill>
                  <a:srgbClr val="585f64"/>
                </a:solidFill>
                <a:latin typeface="Lucida Sans"/>
              </a:rPr>
              <a:t>locataire</a:t>
            </a:r>
            <a:endParaRPr b="0" lang="fr-FR" sz="1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7"/>
              </a:spcBef>
              <a:tabLst>
                <a:tab algn="l" pos="349920"/>
                <a:tab algn="l" pos="350280"/>
              </a:tabLst>
            </a:pPr>
            <a:endParaRPr b="0" lang="fr-FR" sz="1000" spc="-1" strike="noStrike">
              <a:latin typeface="Arial"/>
            </a:endParaRPr>
          </a:p>
          <a:p>
            <a:pPr marL="11520">
              <a:lnSpc>
                <a:spcPct val="100000"/>
              </a:lnSpc>
              <a:tabLst>
                <a:tab algn="l" pos="349920"/>
                <a:tab algn="l" pos="350280"/>
              </a:tabLst>
            </a:pPr>
            <a:r>
              <a:rPr b="1" lang="fr-FR" sz="1000" spc="58" strike="noStrike" u="sng">
                <a:solidFill>
                  <a:srgbClr val="585f64"/>
                </a:solidFill>
                <a:uFill>
                  <a:solidFill>
                    <a:srgbClr val="585f66"/>
                  </a:solidFill>
                </a:uFill>
                <a:latin typeface="Gill Sans MT"/>
              </a:rPr>
              <a:t>Risques</a:t>
            </a:r>
            <a:r>
              <a:rPr b="0" lang="fr-FR" sz="1000" spc="89" strike="noStrike" u="sng">
                <a:solidFill>
                  <a:srgbClr val="585f64"/>
                </a:solidFill>
                <a:uFill>
                  <a:solidFill>
                    <a:srgbClr val="585f66"/>
                  </a:solidFill>
                </a:uFill>
                <a:latin typeface="Times New Roman"/>
              </a:rPr>
              <a:t> </a:t>
            </a:r>
            <a:r>
              <a:rPr b="1" lang="fr-FR" sz="1000" spc="63" strike="noStrike" u="sng">
                <a:solidFill>
                  <a:srgbClr val="585f64"/>
                </a:solidFill>
                <a:uFill>
                  <a:solidFill>
                    <a:srgbClr val="585f66"/>
                  </a:solidFill>
                </a:uFill>
                <a:latin typeface="Gill Sans MT"/>
              </a:rPr>
              <a:t>locatifs</a:t>
            </a:r>
            <a:r>
              <a:rPr b="0" lang="fr-FR" sz="1000" spc="66" strike="noStrike" u="sng">
                <a:solidFill>
                  <a:srgbClr val="585f64"/>
                </a:solidFill>
                <a:uFill>
                  <a:solidFill>
                    <a:srgbClr val="585f66"/>
                  </a:solidFill>
                </a:uFill>
                <a:latin typeface="Times New Roman"/>
              </a:rPr>
              <a:t> </a:t>
            </a:r>
            <a:r>
              <a:rPr b="1" lang="fr-FR" sz="1000" spc="-46" strike="noStrike" u="sng">
                <a:solidFill>
                  <a:srgbClr val="585f64"/>
                </a:solidFill>
                <a:uFill>
                  <a:solidFill>
                    <a:srgbClr val="585f66"/>
                  </a:solidFill>
                </a:uFill>
                <a:latin typeface="Gill Sans MT"/>
              </a:rPr>
              <a:t>:</a:t>
            </a:r>
            <a:endParaRPr b="0" lang="fr-FR" sz="1000" spc="-1" strike="noStrike">
              <a:latin typeface="Arial"/>
            </a:endParaRPr>
          </a:p>
          <a:p>
            <a:pPr marL="350280" indent="-338400">
              <a:lnSpc>
                <a:spcPct val="100000"/>
              </a:lnSpc>
              <a:spcBef>
                <a:spcPts val="499"/>
              </a:spcBef>
              <a:buClr>
                <a:srgbClr val="ee7b11"/>
              </a:buClr>
              <a:buFont typeface="Wingdings" charset="2"/>
              <a:buChar char=""/>
              <a:tabLst>
                <a:tab algn="l" pos="349920"/>
                <a:tab algn="l" pos="350280"/>
              </a:tabLst>
            </a:pPr>
            <a:r>
              <a:rPr b="0" lang="fr-FR" sz="1000" spc="-1" strike="noStrike">
                <a:solidFill>
                  <a:srgbClr val="585f64"/>
                </a:solidFill>
                <a:latin typeface="Lucida Sans"/>
              </a:rPr>
              <a:t>un</a:t>
            </a:r>
            <a:r>
              <a:rPr b="0" lang="fr-FR" sz="1000" spc="157" strike="noStrike">
                <a:solidFill>
                  <a:srgbClr val="585f64"/>
                </a:solidFill>
                <a:latin typeface="Times New Roman"/>
              </a:rPr>
              <a:t> </a:t>
            </a:r>
            <a:r>
              <a:rPr b="0" lang="fr-FR" sz="1000" spc="-1" strike="noStrike">
                <a:solidFill>
                  <a:srgbClr val="585f64"/>
                </a:solidFill>
                <a:latin typeface="Lucida Sans"/>
              </a:rPr>
              <a:t>taux</a:t>
            </a:r>
            <a:r>
              <a:rPr b="0" lang="fr-FR" sz="1000" spc="165" strike="noStrike">
                <a:solidFill>
                  <a:srgbClr val="585f64"/>
                </a:solidFill>
                <a:latin typeface="Times New Roman"/>
              </a:rPr>
              <a:t> </a:t>
            </a:r>
            <a:r>
              <a:rPr b="0" lang="fr-FR" sz="1000" spc="-1" strike="noStrike">
                <a:solidFill>
                  <a:srgbClr val="585f64"/>
                </a:solidFill>
                <a:latin typeface="Lucida Sans"/>
              </a:rPr>
              <a:t>d’impayés</a:t>
            </a:r>
            <a:r>
              <a:rPr b="0" lang="fr-FR" sz="1000" spc="165" strike="noStrike">
                <a:solidFill>
                  <a:srgbClr val="585f64"/>
                </a:solidFill>
                <a:latin typeface="Times New Roman"/>
              </a:rPr>
              <a:t> </a:t>
            </a:r>
            <a:r>
              <a:rPr b="0" lang="fr-FR" sz="1000" spc="-1" strike="noStrike">
                <a:solidFill>
                  <a:srgbClr val="585f64"/>
                </a:solidFill>
                <a:latin typeface="Lucida Sans"/>
              </a:rPr>
              <a:t>de</a:t>
            </a:r>
            <a:r>
              <a:rPr b="0" lang="fr-FR" sz="1000" spc="162" strike="noStrike">
                <a:solidFill>
                  <a:srgbClr val="585f64"/>
                </a:solidFill>
                <a:latin typeface="Times New Roman"/>
              </a:rPr>
              <a:t> </a:t>
            </a:r>
            <a:r>
              <a:rPr b="0" lang="fr-FR" sz="1000" spc="-18" strike="noStrike">
                <a:solidFill>
                  <a:srgbClr val="585f64"/>
                </a:solidFill>
                <a:latin typeface="Lucida Sans"/>
              </a:rPr>
              <a:t>1,5%</a:t>
            </a:r>
            <a:endParaRPr b="0" lang="fr-FR" sz="1000" spc="-1" strike="noStrike">
              <a:latin typeface="Arial"/>
            </a:endParaRPr>
          </a:p>
          <a:p>
            <a:pPr marL="350280" indent="-338400">
              <a:lnSpc>
                <a:spcPct val="100000"/>
              </a:lnSpc>
              <a:spcBef>
                <a:spcPts val="505"/>
              </a:spcBef>
              <a:buClr>
                <a:srgbClr val="ee7b11"/>
              </a:buClr>
              <a:buFont typeface="Wingdings" charset="2"/>
              <a:buChar char=""/>
              <a:tabLst>
                <a:tab algn="l" pos="349920"/>
                <a:tab algn="l" pos="350280"/>
              </a:tabLst>
            </a:pPr>
            <a:r>
              <a:rPr b="0" lang="fr-FR" sz="1000" spc="-1" strike="noStrike">
                <a:solidFill>
                  <a:srgbClr val="585f64"/>
                </a:solidFill>
                <a:latin typeface="Lucida Sans"/>
              </a:rPr>
              <a:t>un</a:t>
            </a:r>
            <a:r>
              <a:rPr b="0" lang="fr-FR" sz="1000" spc="165" strike="noStrike">
                <a:solidFill>
                  <a:srgbClr val="585f64"/>
                </a:solidFill>
                <a:latin typeface="Times New Roman"/>
              </a:rPr>
              <a:t> </a:t>
            </a:r>
            <a:r>
              <a:rPr b="0" lang="fr-FR" sz="1000" spc="-1" strike="noStrike">
                <a:solidFill>
                  <a:srgbClr val="585f64"/>
                </a:solidFill>
                <a:latin typeface="Lucida Sans"/>
              </a:rPr>
              <a:t>taux</a:t>
            </a:r>
            <a:r>
              <a:rPr b="0" lang="fr-FR" sz="1000" spc="180" strike="noStrike">
                <a:solidFill>
                  <a:srgbClr val="585f64"/>
                </a:solidFill>
                <a:latin typeface="Times New Roman"/>
              </a:rPr>
              <a:t> </a:t>
            </a:r>
            <a:r>
              <a:rPr b="0" lang="fr-FR" sz="1000" spc="-1" strike="noStrike">
                <a:solidFill>
                  <a:srgbClr val="585f64"/>
                </a:solidFill>
                <a:latin typeface="Lucida Sans"/>
              </a:rPr>
              <a:t>d’aléa</a:t>
            </a:r>
            <a:r>
              <a:rPr b="0" lang="fr-FR" sz="1000" spc="180" strike="noStrike">
                <a:solidFill>
                  <a:srgbClr val="585f64"/>
                </a:solidFill>
                <a:latin typeface="Times New Roman"/>
              </a:rPr>
              <a:t> </a:t>
            </a:r>
            <a:r>
              <a:rPr b="0" lang="fr-FR" sz="1000" spc="-1" strike="noStrike">
                <a:solidFill>
                  <a:srgbClr val="585f64"/>
                </a:solidFill>
                <a:latin typeface="Lucida Sans"/>
              </a:rPr>
              <a:t>locatif*</a:t>
            </a:r>
            <a:r>
              <a:rPr b="0" lang="fr-FR" sz="1000" spc="171" strike="noStrike">
                <a:solidFill>
                  <a:srgbClr val="585f64"/>
                </a:solidFill>
                <a:latin typeface="Times New Roman"/>
              </a:rPr>
              <a:t> </a:t>
            </a:r>
            <a:r>
              <a:rPr b="0" lang="fr-FR" sz="1000" spc="-1" strike="noStrike">
                <a:solidFill>
                  <a:srgbClr val="585f64"/>
                </a:solidFill>
                <a:latin typeface="Lucida Sans"/>
              </a:rPr>
              <a:t>de</a:t>
            </a:r>
            <a:r>
              <a:rPr b="0" lang="fr-FR" sz="1000" spc="174" strike="noStrike">
                <a:solidFill>
                  <a:srgbClr val="585f64"/>
                </a:solidFill>
                <a:latin typeface="Times New Roman"/>
              </a:rPr>
              <a:t> </a:t>
            </a:r>
            <a:r>
              <a:rPr b="0" lang="fr-FR" sz="1000" spc="-77" strike="noStrike">
                <a:solidFill>
                  <a:srgbClr val="585f64"/>
                </a:solidFill>
                <a:latin typeface="Lucida Sans"/>
              </a:rPr>
              <a:t>1,5</a:t>
            </a:r>
            <a:r>
              <a:rPr b="0" lang="fr-FR" sz="1000" spc="157" strike="noStrike">
                <a:solidFill>
                  <a:srgbClr val="585f64"/>
                </a:solidFill>
                <a:latin typeface="Times New Roman"/>
              </a:rPr>
              <a:t> </a:t>
            </a:r>
            <a:r>
              <a:rPr b="0" lang="fr-FR" sz="1000" spc="157" strike="noStrike">
                <a:solidFill>
                  <a:srgbClr val="585f64"/>
                </a:solidFill>
                <a:latin typeface="Lucida Sans"/>
              </a:rPr>
              <a:t>%</a:t>
            </a:r>
            <a:endParaRPr b="0" lang="fr-FR" sz="1000" spc="-1" strike="noStrike">
              <a:latin typeface="Arial"/>
            </a:endParaRPr>
          </a:p>
          <a:p>
            <a:pPr marL="11520" indent="60480" algn="just">
              <a:lnSpc>
                <a:spcPct val="93000"/>
              </a:lnSpc>
              <a:spcBef>
                <a:spcPts val="666"/>
              </a:spcBef>
              <a:tabLst>
                <a:tab algn="l" pos="0"/>
              </a:tabLst>
            </a:pPr>
            <a:r>
              <a:rPr b="0" lang="fr-FR" sz="860" spc="83" strike="noStrike">
                <a:solidFill>
                  <a:srgbClr val="585f64"/>
                </a:solidFill>
                <a:latin typeface="Lucida Sans"/>
              </a:rPr>
              <a:t>*</a:t>
            </a:r>
            <a:r>
              <a:rPr b="0" lang="fr-FR" sz="860" spc="262" strike="noStrike">
                <a:solidFill>
                  <a:srgbClr val="585f64"/>
                </a:solidFill>
                <a:latin typeface="Times New Roman"/>
              </a:rPr>
              <a:t> </a:t>
            </a:r>
            <a:r>
              <a:rPr b="0" lang="fr-FR" sz="860" spc="-1" strike="noStrike">
                <a:solidFill>
                  <a:srgbClr val="585f64"/>
                </a:solidFill>
                <a:latin typeface="Lucida Sans"/>
              </a:rPr>
              <a:t>la</a:t>
            </a:r>
            <a:r>
              <a:rPr b="0" lang="fr-FR" sz="860" spc="270" strike="noStrike">
                <a:solidFill>
                  <a:srgbClr val="585f64"/>
                </a:solidFill>
                <a:latin typeface="Times New Roman"/>
              </a:rPr>
              <a:t> </a:t>
            </a:r>
            <a:r>
              <a:rPr b="0" lang="fr-FR" sz="860" spc="-1" strike="noStrike">
                <a:solidFill>
                  <a:srgbClr val="585f64"/>
                </a:solidFill>
                <a:latin typeface="Lucida Sans"/>
              </a:rPr>
              <a:t>notion</a:t>
            </a:r>
            <a:r>
              <a:rPr b="0" lang="fr-FR" sz="860" spc="279" strike="noStrike">
                <a:solidFill>
                  <a:srgbClr val="585f64"/>
                </a:solidFill>
                <a:latin typeface="Times New Roman"/>
              </a:rPr>
              <a:t> </a:t>
            </a:r>
            <a:r>
              <a:rPr b="0" lang="fr-FR" sz="860" spc="-1" strike="noStrike">
                <a:solidFill>
                  <a:srgbClr val="585f64"/>
                </a:solidFill>
                <a:latin typeface="Lucida Sans"/>
              </a:rPr>
              <a:t>d’alea</a:t>
            </a:r>
            <a:r>
              <a:rPr b="0" lang="fr-FR" sz="860" spc="270" strike="noStrike">
                <a:solidFill>
                  <a:srgbClr val="585f64"/>
                </a:solidFill>
                <a:latin typeface="Times New Roman"/>
              </a:rPr>
              <a:t> </a:t>
            </a:r>
            <a:r>
              <a:rPr b="0" lang="fr-FR" sz="860" spc="-1" strike="noStrike">
                <a:solidFill>
                  <a:srgbClr val="585f64"/>
                </a:solidFill>
                <a:latin typeface="Lucida Sans"/>
              </a:rPr>
              <a:t>locatif</a:t>
            </a:r>
            <a:r>
              <a:rPr b="0" lang="fr-FR" sz="860" spc="270" strike="noStrike">
                <a:solidFill>
                  <a:srgbClr val="585f64"/>
                </a:solidFill>
                <a:latin typeface="Times New Roman"/>
              </a:rPr>
              <a:t> </a:t>
            </a:r>
            <a:r>
              <a:rPr b="0" lang="fr-FR" sz="860" spc="-1" strike="noStrike">
                <a:solidFill>
                  <a:srgbClr val="585f64"/>
                </a:solidFill>
                <a:latin typeface="Lucida Sans"/>
              </a:rPr>
              <a:t>remplace</a:t>
            </a:r>
            <a:r>
              <a:rPr b="0" lang="fr-FR" sz="860" spc="267" strike="noStrike">
                <a:solidFill>
                  <a:srgbClr val="585f64"/>
                </a:solidFill>
                <a:latin typeface="Times New Roman"/>
              </a:rPr>
              <a:t> </a:t>
            </a:r>
            <a:r>
              <a:rPr b="0" lang="fr-FR" sz="860" spc="-1" strike="noStrike">
                <a:solidFill>
                  <a:srgbClr val="585f64"/>
                </a:solidFill>
                <a:latin typeface="Lucida Sans"/>
              </a:rPr>
              <a:t>la</a:t>
            </a:r>
            <a:r>
              <a:rPr b="0" lang="fr-FR" sz="860" spc="270" strike="noStrike">
                <a:solidFill>
                  <a:srgbClr val="585f64"/>
                </a:solidFill>
                <a:latin typeface="Times New Roman"/>
              </a:rPr>
              <a:t> </a:t>
            </a:r>
            <a:r>
              <a:rPr b="0" lang="fr-FR" sz="860" spc="-1" strike="noStrike">
                <a:solidFill>
                  <a:srgbClr val="585f64"/>
                </a:solidFill>
                <a:latin typeface="Lucida Sans"/>
              </a:rPr>
              <a:t>notion</a:t>
            </a:r>
            <a:r>
              <a:rPr b="0" lang="fr-FR" sz="860" spc="279" strike="noStrike">
                <a:solidFill>
                  <a:srgbClr val="585f64"/>
                </a:solidFill>
                <a:latin typeface="Times New Roman"/>
              </a:rPr>
              <a:t> </a:t>
            </a:r>
            <a:r>
              <a:rPr b="0" lang="fr-FR" sz="860" spc="-1" strike="noStrike">
                <a:solidFill>
                  <a:srgbClr val="585f64"/>
                </a:solidFill>
                <a:latin typeface="Lucida Sans"/>
              </a:rPr>
              <a:t>de</a:t>
            </a:r>
            <a:r>
              <a:rPr b="0" lang="fr-FR" sz="860" spc="270" strike="noStrike">
                <a:solidFill>
                  <a:srgbClr val="585f64"/>
                </a:solidFill>
                <a:latin typeface="Times New Roman"/>
              </a:rPr>
              <a:t> </a:t>
            </a:r>
            <a:r>
              <a:rPr b="0" lang="fr-FR" sz="860" spc="-1" strike="noStrike">
                <a:solidFill>
                  <a:srgbClr val="585f64"/>
                </a:solidFill>
                <a:latin typeface="Lucida Sans"/>
              </a:rPr>
              <a:t>vacance</a:t>
            </a:r>
            <a:r>
              <a:rPr b="0" lang="fr-FR" sz="860" spc="270" strike="noStrike">
                <a:solidFill>
                  <a:srgbClr val="585f64"/>
                </a:solidFill>
                <a:latin typeface="Times New Roman"/>
              </a:rPr>
              <a:t> </a:t>
            </a:r>
            <a:r>
              <a:rPr b="0" lang="fr-FR" sz="860" spc="-1" strike="noStrike">
                <a:solidFill>
                  <a:srgbClr val="585f64"/>
                </a:solidFill>
                <a:latin typeface="Lucida Sans"/>
              </a:rPr>
              <a:t>locative.</a:t>
            </a:r>
            <a:r>
              <a:rPr b="0" lang="fr-FR" sz="860" spc="276" strike="noStrike">
                <a:solidFill>
                  <a:srgbClr val="585f64"/>
                </a:solidFill>
                <a:latin typeface="Times New Roman"/>
              </a:rPr>
              <a:t> </a:t>
            </a:r>
            <a:r>
              <a:rPr b="0" lang="fr-FR" sz="860" spc="-1" strike="noStrike">
                <a:solidFill>
                  <a:srgbClr val="585f64"/>
                </a:solidFill>
                <a:latin typeface="Lucida Sans"/>
              </a:rPr>
              <a:t>La</a:t>
            </a:r>
            <a:r>
              <a:rPr b="0" lang="fr-FR" sz="860" spc="270" strike="noStrike">
                <a:solidFill>
                  <a:srgbClr val="585f64"/>
                </a:solidFill>
                <a:latin typeface="Times New Roman"/>
              </a:rPr>
              <a:t> </a:t>
            </a:r>
            <a:r>
              <a:rPr b="0" lang="fr-FR" sz="860" spc="-1" strike="noStrike">
                <a:solidFill>
                  <a:srgbClr val="585f64"/>
                </a:solidFill>
                <a:latin typeface="Lucida Sans"/>
              </a:rPr>
              <a:t>notion</a:t>
            </a:r>
            <a:r>
              <a:rPr b="0" lang="fr-FR" sz="860" spc="262" strike="noStrike">
                <a:solidFill>
                  <a:srgbClr val="585f64"/>
                </a:solidFill>
                <a:latin typeface="Times New Roman"/>
              </a:rPr>
              <a:t> </a:t>
            </a:r>
            <a:r>
              <a:rPr b="0" lang="fr-FR" sz="860" spc="-1" strike="noStrike">
                <a:solidFill>
                  <a:srgbClr val="585f64"/>
                </a:solidFill>
                <a:latin typeface="Lucida Sans"/>
              </a:rPr>
              <a:t>de</a:t>
            </a:r>
            <a:r>
              <a:rPr b="0" lang="fr-FR" sz="860" spc="270" strike="noStrike">
                <a:solidFill>
                  <a:srgbClr val="585f64"/>
                </a:solidFill>
                <a:latin typeface="Times New Roman"/>
              </a:rPr>
              <a:t> </a:t>
            </a:r>
            <a:r>
              <a:rPr b="0" lang="fr-FR" sz="860" spc="-1" strike="noStrike">
                <a:solidFill>
                  <a:srgbClr val="585f64"/>
                </a:solidFill>
                <a:latin typeface="Lucida Sans"/>
              </a:rPr>
              <a:t>vacance</a:t>
            </a:r>
            <a:r>
              <a:rPr b="0" lang="fr-FR" sz="860" spc="279" strike="noStrike">
                <a:solidFill>
                  <a:srgbClr val="585f64"/>
                </a:solidFill>
                <a:latin typeface="Times New Roman"/>
              </a:rPr>
              <a:t> </a:t>
            </a:r>
            <a:r>
              <a:rPr b="0" lang="fr-FR" sz="860" spc="-1" strike="noStrike">
                <a:solidFill>
                  <a:srgbClr val="585f64"/>
                </a:solidFill>
                <a:latin typeface="Lucida Sans"/>
              </a:rPr>
              <a:t>locative</a:t>
            </a:r>
            <a:r>
              <a:rPr b="0" lang="fr-FR" sz="860" spc="270" strike="noStrike">
                <a:solidFill>
                  <a:srgbClr val="585f64"/>
                </a:solidFill>
                <a:latin typeface="Times New Roman"/>
              </a:rPr>
              <a:t> </a:t>
            </a:r>
            <a:r>
              <a:rPr b="0" lang="fr-FR" sz="860" spc="-1" strike="noStrike">
                <a:solidFill>
                  <a:srgbClr val="585f64"/>
                </a:solidFill>
                <a:latin typeface="Lucida Sans"/>
              </a:rPr>
              <a:t>n’a</a:t>
            </a:r>
            <a:r>
              <a:rPr b="0" lang="fr-FR" sz="860" spc="270" strike="noStrike">
                <a:solidFill>
                  <a:srgbClr val="585f64"/>
                </a:solidFill>
                <a:latin typeface="Times New Roman"/>
              </a:rPr>
              <a:t> </a:t>
            </a:r>
            <a:r>
              <a:rPr b="0" lang="fr-FR" sz="860" spc="-1" strike="noStrike">
                <a:solidFill>
                  <a:srgbClr val="585f64"/>
                </a:solidFill>
                <a:latin typeface="Lucida Sans"/>
              </a:rPr>
              <a:t>pas</a:t>
            </a:r>
            <a:r>
              <a:rPr b="0" lang="fr-FR" sz="860" spc="267" strike="noStrike">
                <a:solidFill>
                  <a:srgbClr val="585f64"/>
                </a:solidFill>
                <a:latin typeface="Times New Roman"/>
              </a:rPr>
              <a:t> </a:t>
            </a:r>
            <a:r>
              <a:rPr b="0" lang="fr-FR" sz="860" spc="-1" strike="noStrike">
                <a:solidFill>
                  <a:srgbClr val="585f64"/>
                </a:solidFill>
                <a:latin typeface="Lucida Sans"/>
              </a:rPr>
              <a:t>de</a:t>
            </a:r>
            <a:r>
              <a:rPr b="0" lang="fr-FR" sz="860" spc="270" strike="noStrike">
                <a:solidFill>
                  <a:srgbClr val="585f64"/>
                </a:solidFill>
                <a:latin typeface="Times New Roman"/>
              </a:rPr>
              <a:t> </a:t>
            </a:r>
            <a:r>
              <a:rPr b="0" lang="fr-FR" sz="860" spc="-1" strike="noStrike">
                <a:solidFill>
                  <a:srgbClr val="585f64"/>
                </a:solidFill>
                <a:latin typeface="Lucida Sans"/>
              </a:rPr>
              <a:t>sens</a:t>
            </a:r>
            <a:r>
              <a:rPr b="0" lang="fr-FR" sz="860" spc="270" strike="noStrike">
                <a:solidFill>
                  <a:srgbClr val="585f64"/>
                </a:solidFill>
                <a:latin typeface="Times New Roman"/>
              </a:rPr>
              <a:t> </a:t>
            </a:r>
            <a:r>
              <a:rPr b="0" lang="fr-FR" sz="860" spc="-1" strike="noStrike">
                <a:solidFill>
                  <a:srgbClr val="585f64"/>
                </a:solidFill>
                <a:latin typeface="Lucida Sans"/>
              </a:rPr>
              <a:t>dans</a:t>
            </a:r>
            <a:r>
              <a:rPr b="0" lang="fr-FR" sz="860" spc="270" strike="noStrike">
                <a:solidFill>
                  <a:srgbClr val="585f64"/>
                </a:solidFill>
                <a:latin typeface="Times New Roman"/>
              </a:rPr>
              <a:t> </a:t>
            </a:r>
            <a:r>
              <a:rPr b="0" lang="fr-FR" sz="860" spc="-1" strike="noStrike">
                <a:solidFill>
                  <a:srgbClr val="585f64"/>
                </a:solidFill>
                <a:latin typeface="Lucida Sans"/>
              </a:rPr>
              <a:t>le</a:t>
            </a:r>
            <a:r>
              <a:rPr b="0" lang="fr-FR" sz="860" spc="267" strike="noStrike">
                <a:solidFill>
                  <a:srgbClr val="585f64"/>
                </a:solidFill>
                <a:latin typeface="Times New Roman"/>
              </a:rPr>
              <a:t> </a:t>
            </a:r>
            <a:r>
              <a:rPr b="0" lang="fr-FR" sz="860" spc="-1" strike="noStrike">
                <a:solidFill>
                  <a:srgbClr val="585f64"/>
                </a:solidFill>
                <a:latin typeface="Lucida Sans"/>
              </a:rPr>
              <a:t>cadre</a:t>
            </a:r>
            <a:r>
              <a:rPr b="0" lang="fr-FR" sz="860" spc="270" strike="noStrike">
                <a:solidFill>
                  <a:srgbClr val="585f64"/>
                </a:solidFill>
                <a:latin typeface="Times New Roman"/>
              </a:rPr>
              <a:t> </a:t>
            </a:r>
            <a:r>
              <a:rPr b="0" lang="fr-FR" sz="860" spc="-1" strike="noStrike">
                <a:solidFill>
                  <a:srgbClr val="585f64"/>
                </a:solidFill>
                <a:latin typeface="Lucida Sans"/>
              </a:rPr>
              <a:t>du</a:t>
            </a:r>
            <a:r>
              <a:rPr b="0" lang="fr-FR" sz="860" spc="279" strike="noStrike">
                <a:solidFill>
                  <a:srgbClr val="585f64"/>
                </a:solidFill>
                <a:latin typeface="Times New Roman"/>
              </a:rPr>
              <a:t> </a:t>
            </a:r>
            <a:r>
              <a:rPr b="0" lang="fr-FR" sz="860" spc="66" strike="noStrike">
                <a:solidFill>
                  <a:srgbClr val="585f64"/>
                </a:solidFill>
                <a:latin typeface="Lucida Sans"/>
              </a:rPr>
              <a:t>BRS</a:t>
            </a:r>
            <a:r>
              <a:rPr b="0" lang="fr-FR" sz="860" spc="270" strike="noStrike">
                <a:solidFill>
                  <a:srgbClr val="585f64"/>
                </a:solidFill>
                <a:latin typeface="Times New Roman"/>
              </a:rPr>
              <a:t> </a:t>
            </a:r>
            <a:r>
              <a:rPr b="0" lang="fr-FR" sz="860" spc="-1" strike="noStrike">
                <a:solidFill>
                  <a:srgbClr val="585f64"/>
                </a:solidFill>
                <a:latin typeface="Lucida Sans"/>
              </a:rPr>
              <a:t>puisque</a:t>
            </a:r>
            <a:r>
              <a:rPr b="0" lang="fr-FR" sz="860" spc="279" strike="noStrike">
                <a:solidFill>
                  <a:srgbClr val="585f64"/>
                </a:solidFill>
                <a:latin typeface="Times New Roman"/>
              </a:rPr>
              <a:t> </a:t>
            </a:r>
            <a:r>
              <a:rPr b="0" lang="fr-FR" sz="860" spc="-1" strike="noStrike">
                <a:solidFill>
                  <a:srgbClr val="585f64"/>
                </a:solidFill>
                <a:latin typeface="Lucida Sans"/>
              </a:rPr>
              <a:t>dès</a:t>
            </a:r>
            <a:r>
              <a:rPr b="0" lang="fr-FR" sz="860" spc="270" strike="noStrike">
                <a:solidFill>
                  <a:srgbClr val="585f64"/>
                </a:solidFill>
                <a:latin typeface="Times New Roman"/>
              </a:rPr>
              <a:t> </a:t>
            </a:r>
            <a:r>
              <a:rPr b="0" lang="fr-FR" sz="860" spc="-9" strike="noStrike">
                <a:solidFill>
                  <a:srgbClr val="585f64"/>
                </a:solidFill>
                <a:latin typeface="Lucida Sans"/>
              </a:rPr>
              <a:t>qu’un</a:t>
            </a:r>
            <a:r>
              <a:rPr b="0" lang="fr-FR" sz="860" spc="-9" strike="noStrike">
                <a:solidFill>
                  <a:srgbClr val="585f64"/>
                </a:solidFill>
                <a:latin typeface="Times New Roman"/>
              </a:rPr>
              <a:t> </a:t>
            </a:r>
            <a:r>
              <a:rPr b="0" lang="fr-FR" sz="860" spc="-1" strike="noStrike">
                <a:solidFill>
                  <a:srgbClr val="585f64"/>
                </a:solidFill>
                <a:latin typeface="Lucida Sans"/>
              </a:rPr>
              <a:t>preneur</a:t>
            </a:r>
            <a:r>
              <a:rPr b="0" lang="fr-FR" sz="860" spc="239" strike="noStrike">
                <a:solidFill>
                  <a:srgbClr val="585f64"/>
                </a:solidFill>
                <a:latin typeface="Times New Roman"/>
              </a:rPr>
              <a:t> </a:t>
            </a:r>
            <a:r>
              <a:rPr b="0" lang="fr-FR" sz="860" spc="-1" strike="noStrike">
                <a:solidFill>
                  <a:srgbClr val="585f64"/>
                </a:solidFill>
                <a:latin typeface="Lucida Sans"/>
              </a:rPr>
              <a:t>vend</a:t>
            </a:r>
            <a:r>
              <a:rPr b="0" lang="fr-FR" sz="860" spc="239" strike="noStrike">
                <a:solidFill>
                  <a:srgbClr val="585f64"/>
                </a:solidFill>
                <a:latin typeface="Times New Roman"/>
              </a:rPr>
              <a:t> </a:t>
            </a:r>
            <a:r>
              <a:rPr b="0" lang="fr-FR" sz="860" spc="-1" strike="noStrike">
                <a:solidFill>
                  <a:srgbClr val="585f64"/>
                </a:solidFill>
                <a:latin typeface="Lucida Sans"/>
              </a:rPr>
              <a:t>son</a:t>
            </a:r>
            <a:r>
              <a:rPr b="0" lang="fr-FR" sz="860" spc="239" strike="noStrike">
                <a:solidFill>
                  <a:srgbClr val="585f64"/>
                </a:solidFill>
                <a:latin typeface="Times New Roman"/>
              </a:rPr>
              <a:t> </a:t>
            </a:r>
            <a:r>
              <a:rPr b="0" lang="fr-FR" sz="860" spc="-1" strike="noStrike">
                <a:solidFill>
                  <a:srgbClr val="585f64"/>
                </a:solidFill>
                <a:latin typeface="Lucida Sans"/>
              </a:rPr>
              <a:t>logement,</a:t>
            </a:r>
            <a:r>
              <a:rPr b="0" lang="fr-FR" sz="860" spc="242" strike="noStrike">
                <a:solidFill>
                  <a:srgbClr val="585f64"/>
                </a:solidFill>
                <a:latin typeface="Times New Roman"/>
              </a:rPr>
              <a:t> </a:t>
            </a:r>
            <a:r>
              <a:rPr b="0" lang="fr-FR" sz="860" spc="-1" strike="noStrike">
                <a:solidFill>
                  <a:srgbClr val="585f64"/>
                </a:solidFill>
                <a:latin typeface="Lucida Sans"/>
              </a:rPr>
              <a:t>l’acheteur</a:t>
            </a:r>
            <a:r>
              <a:rPr b="0" lang="fr-FR" sz="860" spc="239" strike="noStrike">
                <a:solidFill>
                  <a:srgbClr val="585f64"/>
                </a:solidFill>
                <a:latin typeface="Times New Roman"/>
              </a:rPr>
              <a:t> </a:t>
            </a:r>
            <a:r>
              <a:rPr b="0" lang="fr-FR" sz="860" spc="-1" strike="noStrike">
                <a:solidFill>
                  <a:srgbClr val="585f64"/>
                </a:solidFill>
                <a:latin typeface="Lucida Sans"/>
              </a:rPr>
              <a:t>devient</a:t>
            </a:r>
            <a:r>
              <a:rPr b="0" lang="fr-FR" sz="860" spc="239" strike="noStrike">
                <a:solidFill>
                  <a:srgbClr val="585f64"/>
                </a:solidFill>
                <a:latin typeface="Times New Roman"/>
              </a:rPr>
              <a:t> </a:t>
            </a:r>
            <a:r>
              <a:rPr b="0" lang="fr-FR" sz="860" spc="-1" strike="noStrike">
                <a:solidFill>
                  <a:srgbClr val="585f64"/>
                </a:solidFill>
                <a:latin typeface="Lucida Sans"/>
              </a:rPr>
              <a:t>immédiatement</a:t>
            </a:r>
            <a:r>
              <a:rPr b="0" lang="fr-FR" sz="860" spc="239" strike="noStrike">
                <a:solidFill>
                  <a:srgbClr val="585f64"/>
                </a:solidFill>
                <a:latin typeface="Times New Roman"/>
              </a:rPr>
              <a:t> </a:t>
            </a:r>
            <a:r>
              <a:rPr b="0" lang="fr-FR" sz="860" spc="-1" strike="noStrike">
                <a:solidFill>
                  <a:srgbClr val="585f64"/>
                </a:solidFill>
                <a:latin typeface="Lucida Sans"/>
              </a:rPr>
              <a:t>le</a:t>
            </a:r>
            <a:r>
              <a:rPr b="0" lang="fr-FR" sz="860" spc="248" strike="noStrike">
                <a:solidFill>
                  <a:srgbClr val="585f64"/>
                </a:solidFill>
                <a:latin typeface="Times New Roman"/>
              </a:rPr>
              <a:t> </a:t>
            </a:r>
            <a:r>
              <a:rPr b="0" lang="fr-FR" sz="860" spc="-1" strike="noStrike">
                <a:solidFill>
                  <a:srgbClr val="585f64"/>
                </a:solidFill>
                <a:latin typeface="Lucida Sans"/>
              </a:rPr>
              <a:t>nouveau</a:t>
            </a:r>
            <a:r>
              <a:rPr b="0" lang="fr-FR" sz="860" spc="239" strike="noStrike">
                <a:solidFill>
                  <a:srgbClr val="585f64"/>
                </a:solidFill>
                <a:latin typeface="Times New Roman"/>
              </a:rPr>
              <a:t> </a:t>
            </a:r>
            <a:r>
              <a:rPr b="0" lang="fr-FR" sz="860" spc="-1" strike="noStrike">
                <a:solidFill>
                  <a:srgbClr val="585f64"/>
                </a:solidFill>
                <a:latin typeface="Lucida Sans"/>
              </a:rPr>
              <a:t>preneur</a:t>
            </a:r>
            <a:r>
              <a:rPr b="0" lang="fr-FR" sz="860" spc="239" strike="noStrike">
                <a:solidFill>
                  <a:srgbClr val="585f64"/>
                </a:solidFill>
                <a:latin typeface="Times New Roman"/>
              </a:rPr>
              <a:t> </a:t>
            </a:r>
            <a:r>
              <a:rPr b="0" lang="fr-FR" sz="860" spc="-1" strike="noStrike">
                <a:solidFill>
                  <a:srgbClr val="585f64"/>
                </a:solidFill>
                <a:latin typeface="Lucida Sans"/>
              </a:rPr>
              <a:t>du</a:t>
            </a:r>
            <a:r>
              <a:rPr b="0" lang="fr-FR" sz="860" spc="239" strike="noStrike">
                <a:solidFill>
                  <a:srgbClr val="585f64"/>
                </a:solidFill>
                <a:latin typeface="Times New Roman"/>
              </a:rPr>
              <a:t> </a:t>
            </a:r>
            <a:r>
              <a:rPr b="0" lang="fr-FR" sz="860" spc="-1" strike="noStrike">
                <a:solidFill>
                  <a:srgbClr val="585f64"/>
                </a:solidFill>
                <a:latin typeface="Lucida Sans"/>
              </a:rPr>
              <a:t>BRS.</a:t>
            </a:r>
            <a:r>
              <a:rPr b="0" lang="fr-FR" sz="860" spc="248" strike="noStrike">
                <a:solidFill>
                  <a:srgbClr val="585f64"/>
                </a:solidFill>
                <a:latin typeface="Times New Roman"/>
              </a:rPr>
              <a:t> </a:t>
            </a:r>
            <a:r>
              <a:rPr b="0" lang="fr-FR" sz="860" spc="-1" strike="noStrike">
                <a:solidFill>
                  <a:srgbClr val="585f64"/>
                </a:solidFill>
                <a:latin typeface="Lucida Sans"/>
              </a:rPr>
              <a:t>Il</a:t>
            </a:r>
            <a:r>
              <a:rPr b="0" lang="fr-FR" sz="860" spc="242" strike="noStrike">
                <a:solidFill>
                  <a:srgbClr val="585f64"/>
                </a:solidFill>
                <a:latin typeface="Times New Roman"/>
              </a:rPr>
              <a:t> </a:t>
            </a:r>
            <a:r>
              <a:rPr b="0" lang="fr-FR" sz="860" spc="-1" strike="noStrike">
                <a:solidFill>
                  <a:srgbClr val="585f64"/>
                </a:solidFill>
                <a:latin typeface="Lucida Sans"/>
              </a:rPr>
              <a:t>existe</a:t>
            </a:r>
            <a:r>
              <a:rPr b="0" lang="fr-FR" sz="860" spc="239" strike="noStrike">
                <a:solidFill>
                  <a:srgbClr val="585f64"/>
                </a:solidFill>
                <a:latin typeface="Times New Roman"/>
              </a:rPr>
              <a:t> </a:t>
            </a:r>
            <a:r>
              <a:rPr b="0" lang="fr-FR" sz="860" spc="-1" strike="noStrike">
                <a:solidFill>
                  <a:srgbClr val="585f64"/>
                </a:solidFill>
                <a:latin typeface="Lucida Sans"/>
              </a:rPr>
              <a:t>cependant</a:t>
            </a:r>
            <a:r>
              <a:rPr b="0" lang="fr-FR" sz="860" spc="256" strike="noStrike">
                <a:solidFill>
                  <a:srgbClr val="585f64"/>
                </a:solidFill>
                <a:latin typeface="Times New Roman"/>
              </a:rPr>
              <a:t> </a:t>
            </a:r>
            <a:r>
              <a:rPr b="0" lang="fr-FR" sz="860" spc="-1" strike="noStrike">
                <a:solidFill>
                  <a:srgbClr val="585f64"/>
                </a:solidFill>
                <a:latin typeface="Lucida Sans"/>
              </a:rPr>
              <a:t>une</a:t>
            </a:r>
            <a:r>
              <a:rPr b="0" lang="fr-FR" sz="860" spc="248" strike="noStrike">
                <a:solidFill>
                  <a:srgbClr val="585f64"/>
                </a:solidFill>
                <a:latin typeface="Times New Roman"/>
              </a:rPr>
              <a:t> </a:t>
            </a:r>
            <a:r>
              <a:rPr b="0" lang="fr-FR" sz="860" spc="-1" strike="noStrike">
                <a:solidFill>
                  <a:srgbClr val="585f64"/>
                </a:solidFill>
                <a:latin typeface="Lucida Sans"/>
              </a:rPr>
              <a:t>hypothèse</a:t>
            </a:r>
            <a:r>
              <a:rPr b="0" lang="fr-FR" sz="860" spc="239" strike="noStrike">
                <a:solidFill>
                  <a:srgbClr val="585f64"/>
                </a:solidFill>
                <a:latin typeface="Times New Roman"/>
              </a:rPr>
              <a:t> </a:t>
            </a:r>
            <a:r>
              <a:rPr b="0" lang="fr-FR" sz="860" spc="-1" strike="noStrike">
                <a:solidFill>
                  <a:srgbClr val="585f64"/>
                </a:solidFill>
                <a:latin typeface="Lucida Sans"/>
              </a:rPr>
              <a:t>ou</a:t>
            </a:r>
            <a:r>
              <a:rPr b="0" lang="fr-FR" sz="860" spc="239" strike="noStrike">
                <a:solidFill>
                  <a:srgbClr val="585f64"/>
                </a:solidFill>
                <a:latin typeface="Times New Roman"/>
              </a:rPr>
              <a:t> </a:t>
            </a:r>
            <a:r>
              <a:rPr b="0" lang="fr-FR" sz="860" spc="-1" strike="noStrike">
                <a:solidFill>
                  <a:srgbClr val="585f64"/>
                </a:solidFill>
                <a:latin typeface="Lucida Sans"/>
              </a:rPr>
              <a:t>la</a:t>
            </a:r>
            <a:r>
              <a:rPr b="0" lang="fr-FR" sz="860" spc="256" strike="noStrike">
                <a:solidFill>
                  <a:srgbClr val="585f64"/>
                </a:solidFill>
                <a:latin typeface="Times New Roman"/>
              </a:rPr>
              <a:t> </a:t>
            </a:r>
            <a:r>
              <a:rPr b="0" lang="fr-FR" sz="860" spc="-1" strike="noStrike">
                <a:solidFill>
                  <a:srgbClr val="585f64"/>
                </a:solidFill>
                <a:latin typeface="Lucida Sans"/>
              </a:rPr>
              <a:t>cession</a:t>
            </a:r>
            <a:r>
              <a:rPr b="0" lang="fr-FR" sz="860" spc="239" strike="noStrike">
                <a:solidFill>
                  <a:srgbClr val="585f64"/>
                </a:solidFill>
                <a:latin typeface="Times New Roman"/>
              </a:rPr>
              <a:t> </a:t>
            </a:r>
            <a:r>
              <a:rPr b="0" lang="fr-FR" sz="860" spc="-1" strike="noStrike">
                <a:solidFill>
                  <a:srgbClr val="585f64"/>
                </a:solidFill>
                <a:latin typeface="Lucida Sans"/>
              </a:rPr>
              <a:t>du</a:t>
            </a:r>
            <a:r>
              <a:rPr b="0" lang="fr-FR" sz="860" spc="253" strike="noStrike">
                <a:solidFill>
                  <a:srgbClr val="585f64"/>
                </a:solidFill>
                <a:latin typeface="Times New Roman"/>
              </a:rPr>
              <a:t> </a:t>
            </a:r>
            <a:r>
              <a:rPr b="0" lang="fr-FR" sz="860" spc="-1" strike="noStrike">
                <a:solidFill>
                  <a:srgbClr val="585f64"/>
                </a:solidFill>
                <a:latin typeface="Lucida Sans"/>
              </a:rPr>
              <a:t>logement</a:t>
            </a:r>
            <a:r>
              <a:rPr b="0" lang="fr-FR" sz="860" spc="253" strike="noStrike">
                <a:solidFill>
                  <a:srgbClr val="585f64"/>
                </a:solidFill>
                <a:latin typeface="Times New Roman"/>
              </a:rPr>
              <a:t> </a:t>
            </a:r>
            <a:r>
              <a:rPr b="0" lang="fr-FR" sz="860" spc="-24" strike="noStrike">
                <a:solidFill>
                  <a:srgbClr val="585f64"/>
                </a:solidFill>
                <a:latin typeface="Lucida Sans"/>
              </a:rPr>
              <a:t>en</a:t>
            </a:r>
            <a:r>
              <a:rPr b="0" lang="fr-FR" sz="860" spc="-24" strike="noStrike">
                <a:solidFill>
                  <a:srgbClr val="585f64"/>
                </a:solidFill>
                <a:latin typeface="Times New Roman"/>
              </a:rPr>
              <a:t> </a:t>
            </a:r>
            <a:r>
              <a:rPr b="0" lang="fr-FR" sz="860" spc="66" strike="noStrike">
                <a:solidFill>
                  <a:srgbClr val="585f64"/>
                </a:solidFill>
                <a:latin typeface="Lucida Sans"/>
              </a:rPr>
              <a:t>BRS</a:t>
            </a:r>
            <a:r>
              <a:rPr b="0" lang="fr-FR" sz="860" spc="180" strike="noStrike">
                <a:solidFill>
                  <a:srgbClr val="585f64"/>
                </a:solidFill>
                <a:latin typeface="Times New Roman"/>
              </a:rPr>
              <a:t> </a:t>
            </a:r>
            <a:r>
              <a:rPr b="0" lang="fr-FR" sz="860" spc="-1" strike="noStrike">
                <a:solidFill>
                  <a:srgbClr val="585f64"/>
                </a:solidFill>
                <a:latin typeface="Lucida Sans"/>
              </a:rPr>
              <a:t>entraine</a:t>
            </a:r>
            <a:r>
              <a:rPr b="0" lang="fr-FR" sz="860" spc="180" strike="noStrike">
                <a:solidFill>
                  <a:srgbClr val="585f64"/>
                </a:solidFill>
                <a:latin typeface="Times New Roman"/>
              </a:rPr>
              <a:t> </a:t>
            </a:r>
            <a:r>
              <a:rPr b="0" lang="fr-FR" sz="860" spc="-1" strike="noStrike">
                <a:solidFill>
                  <a:srgbClr val="585f64"/>
                </a:solidFill>
                <a:latin typeface="Lucida Sans"/>
              </a:rPr>
              <a:t>une</a:t>
            </a:r>
            <a:r>
              <a:rPr b="0" lang="fr-FR" sz="860" spc="182" strike="noStrike">
                <a:solidFill>
                  <a:srgbClr val="585f64"/>
                </a:solidFill>
                <a:latin typeface="Times New Roman"/>
              </a:rPr>
              <a:t> </a:t>
            </a:r>
            <a:r>
              <a:rPr b="0" lang="fr-FR" sz="860" spc="-1" strike="noStrike">
                <a:solidFill>
                  <a:srgbClr val="585f64"/>
                </a:solidFill>
                <a:latin typeface="Lucida Sans"/>
              </a:rPr>
              <a:t>forme</a:t>
            </a:r>
            <a:r>
              <a:rPr b="0" lang="fr-FR" sz="860" spc="194" strike="noStrike">
                <a:solidFill>
                  <a:srgbClr val="585f64"/>
                </a:solidFill>
                <a:latin typeface="Times New Roman"/>
              </a:rPr>
              <a:t> </a:t>
            </a:r>
            <a:r>
              <a:rPr b="0" lang="fr-FR" sz="860" spc="-1" strike="noStrike">
                <a:solidFill>
                  <a:srgbClr val="585f64"/>
                </a:solidFill>
                <a:latin typeface="Lucida Sans"/>
              </a:rPr>
              <a:t>de</a:t>
            </a:r>
            <a:r>
              <a:rPr b="0" lang="fr-FR" sz="860" spc="180" strike="noStrike">
                <a:solidFill>
                  <a:srgbClr val="585f64"/>
                </a:solidFill>
                <a:latin typeface="Times New Roman"/>
              </a:rPr>
              <a:t> </a:t>
            </a:r>
            <a:r>
              <a:rPr b="0" lang="fr-FR" sz="860" spc="-1" strike="noStrike">
                <a:solidFill>
                  <a:srgbClr val="585f64"/>
                </a:solidFill>
                <a:latin typeface="Lucida Sans"/>
              </a:rPr>
              <a:t>vacance</a:t>
            </a:r>
            <a:r>
              <a:rPr b="0" lang="fr-FR" sz="860" spc="180" strike="noStrike">
                <a:solidFill>
                  <a:srgbClr val="585f64"/>
                </a:solidFill>
                <a:latin typeface="Times New Roman"/>
              </a:rPr>
              <a:t> </a:t>
            </a:r>
            <a:r>
              <a:rPr b="0" lang="fr-FR" sz="860" spc="-1" strike="noStrike">
                <a:solidFill>
                  <a:srgbClr val="585f64"/>
                </a:solidFill>
                <a:latin typeface="Lucida Sans"/>
              </a:rPr>
              <a:t>:</a:t>
            </a:r>
            <a:r>
              <a:rPr b="0" lang="fr-FR" sz="860" spc="182" strike="noStrike">
                <a:solidFill>
                  <a:srgbClr val="585f64"/>
                </a:solidFill>
                <a:latin typeface="Times New Roman"/>
              </a:rPr>
              <a:t> </a:t>
            </a:r>
            <a:r>
              <a:rPr b="0" lang="fr-FR" sz="860" spc="-1" strike="noStrike">
                <a:solidFill>
                  <a:srgbClr val="585f64"/>
                </a:solidFill>
                <a:latin typeface="Lucida Sans"/>
              </a:rPr>
              <a:t>c’est</a:t>
            </a:r>
            <a:r>
              <a:rPr b="0" lang="fr-FR" sz="860" spc="180" strike="noStrike">
                <a:solidFill>
                  <a:srgbClr val="585f64"/>
                </a:solidFill>
                <a:latin typeface="Times New Roman"/>
              </a:rPr>
              <a:t> </a:t>
            </a:r>
            <a:r>
              <a:rPr b="0" lang="fr-FR" sz="860" spc="-1" strike="noStrike">
                <a:solidFill>
                  <a:srgbClr val="585f64"/>
                </a:solidFill>
                <a:latin typeface="Lucida Sans"/>
              </a:rPr>
              <a:t>le</a:t>
            </a:r>
            <a:r>
              <a:rPr b="0" lang="fr-FR" sz="860" spc="182" strike="noStrike">
                <a:solidFill>
                  <a:srgbClr val="585f64"/>
                </a:solidFill>
                <a:latin typeface="Times New Roman"/>
              </a:rPr>
              <a:t> </a:t>
            </a:r>
            <a:r>
              <a:rPr b="0" lang="fr-FR" sz="860" spc="-1" strike="noStrike">
                <a:solidFill>
                  <a:srgbClr val="585f64"/>
                </a:solidFill>
                <a:latin typeface="Lucida Sans"/>
              </a:rPr>
              <a:t>cas</a:t>
            </a:r>
            <a:r>
              <a:rPr b="0" lang="fr-FR" sz="860" spc="182" strike="noStrike">
                <a:solidFill>
                  <a:srgbClr val="585f64"/>
                </a:solidFill>
                <a:latin typeface="Times New Roman"/>
              </a:rPr>
              <a:t> </a:t>
            </a:r>
            <a:r>
              <a:rPr b="0" lang="fr-FR" sz="860" spc="-1" strike="noStrike">
                <a:solidFill>
                  <a:srgbClr val="585f64"/>
                </a:solidFill>
                <a:latin typeface="Lucida Sans"/>
              </a:rPr>
              <a:t>où</a:t>
            </a:r>
            <a:r>
              <a:rPr b="0" lang="fr-FR" sz="860" spc="182" strike="noStrike">
                <a:solidFill>
                  <a:srgbClr val="585f64"/>
                </a:solidFill>
                <a:latin typeface="Times New Roman"/>
              </a:rPr>
              <a:t> </a:t>
            </a:r>
            <a:r>
              <a:rPr b="0" lang="fr-FR" sz="860" spc="-1" strike="noStrike">
                <a:solidFill>
                  <a:srgbClr val="585f64"/>
                </a:solidFill>
                <a:latin typeface="Lucida Sans"/>
              </a:rPr>
              <a:t>le</a:t>
            </a:r>
            <a:r>
              <a:rPr b="0" lang="fr-FR" sz="860" spc="180" strike="noStrike">
                <a:solidFill>
                  <a:srgbClr val="585f64"/>
                </a:solidFill>
                <a:latin typeface="Times New Roman"/>
              </a:rPr>
              <a:t> </a:t>
            </a:r>
            <a:r>
              <a:rPr b="0" lang="fr-FR" sz="860" spc="-1" strike="noStrike">
                <a:solidFill>
                  <a:srgbClr val="585f64"/>
                </a:solidFill>
                <a:latin typeface="Lucida Sans"/>
              </a:rPr>
              <a:t>preneur</a:t>
            </a:r>
            <a:r>
              <a:rPr b="0" lang="fr-FR" sz="860" spc="182" strike="noStrike">
                <a:solidFill>
                  <a:srgbClr val="585f64"/>
                </a:solidFill>
                <a:latin typeface="Times New Roman"/>
              </a:rPr>
              <a:t> </a:t>
            </a:r>
            <a:r>
              <a:rPr b="0" lang="fr-FR" sz="860" spc="-1" strike="noStrike">
                <a:solidFill>
                  <a:srgbClr val="585f64"/>
                </a:solidFill>
                <a:latin typeface="Lucida Sans"/>
              </a:rPr>
              <a:t>du</a:t>
            </a:r>
            <a:r>
              <a:rPr b="0" lang="fr-FR" sz="860" spc="180" strike="noStrike">
                <a:solidFill>
                  <a:srgbClr val="585f64"/>
                </a:solidFill>
                <a:latin typeface="Times New Roman"/>
              </a:rPr>
              <a:t> </a:t>
            </a:r>
            <a:r>
              <a:rPr b="0" lang="fr-FR" sz="860" spc="66" strike="noStrike">
                <a:solidFill>
                  <a:srgbClr val="585f64"/>
                </a:solidFill>
                <a:latin typeface="Lucida Sans"/>
              </a:rPr>
              <a:t>BRS</a:t>
            </a:r>
            <a:r>
              <a:rPr b="0" lang="fr-FR" sz="860" spc="180" strike="noStrike">
                <a:solidFill>
                  <a:srgbClr val="585f64"/>
                </a:solidFill>
                <a:latin typeface="Times New Roman"/>
              </a:rPr>
              <a:t> </a:t>
            </a:r>
            <a:r>
              <a:rPr b="0" lang="fr-FR" sz="860" spc="-1" strike="noStrike">
                <a:solidFill>
                  <a:srgbClr val="585f64"/>
                </a:solidFill>
                <a:latin typeface="Lucida Sans"/>
              </a:rPr>
              <a:t>fait</a:t>
            </a:r>
            <a:r>
              <a:rPr b="0" lang="fr-FR" sz="860" spc="182" strike="noStrike">
                <a:solidFill>
                  <a:srgbClr val="585f64"/>
                </a:solidFill>
                <a:latin typeface="Times New Roman"/>
              </a:rPr>
              <a:t> </a:t>
            </a:r>
            <a:r>
              <a:rPr b="0" lang="fr-FR" sz="860" spc="-1" strike="noStrike">
                <a:solidFill>
                  <a:srgbClr val="585f64"/>
                </a:solidFill>
                <a:latin typeface="Lucida Sans"/>
              </a:rPr>
              <a:t>jouer</a:t>
            </a:r>
            <a:r>
              <a:rPr b="0" lang="fr-FR" sz="860" spc="180" strike="noStrike">
                <a:solidFill>
                  <a:srgbClr val="585f64"/>
                </a:solidFill>
                <a:latin typeface="Times New Roman"/>
              </a:rPr>
              <a:t> </a:t>
            </a:r>
            <a:r>
              <a:rPr b="0" lang="fr-FR" sz="860" spc="-1" strike="noStrike">
                <a:solidFill>
                  <a:srgbClr val="585f64"/>
                </a:solidFill>
                <a:latin typeface="Lucida Sans"/>
              </a:rPr>
              <a:t>la</a:t>
            </a:r>
            <a:r>
              <a:rPr b="0" lang="fr-FR" sz="860" spc="182" strike="noStrike">
                <a:solidFill>
                  <a:srgbClr val="585f64"/>
                </a:solidFill>
                <a:latin typeface="Times New Roman"/>
              </a:rPr>
              <a:t> </a:t>
            </a:r>
            <a:r>
              <a:rPr b="0" lang="fr-FR" sz="860" spc="-1" strike="noStrike">
                <a:solidFill>
                  <a:srgbClr val="585f64"/>
                </a:solidFill>
                <a:latin typeface="Lucida Sans"/>
              </a:rPr>
              <a:t>clause</a:t>
            </a:r>
            <a:r>
              <a:rPr b="0" lang="fr-FR" sz="860" spc="180" strike="noStrike">
                <a:solidFill>
                  <a:srgbClr val="585f64"/>
                </a:solidFill>
                <a:latin typeface="Times New Roman"/>
              </a:rPr>
              <a:t> </a:t>
            </a:r>
            <a:r>
              <a:rPr b="0" lang="fr-FR" sz="860" spc="-1" strike="noStrike">
                <a:solidFill>
                  <a:srgbClr val="585f64"/>
                </a:solidFill>
                <a:latin typeface="Lucida Sans"/>
              </a:rPr>
              <a:t>de</a:t>
            </a:r>
            <a:r>
              <a:rPr b="0" lang="fr-FR" sz="860" spc="182" strike="noStrike">
                <a:solidFill>
                  <a:srgbClr val="585f64"/>
                </a:solidFill>
                <a:latin typeface="Times New Roman"/>
              </a:rPr>
              <a:t> </a:t>
            </a:r>
            <a:r>
              <a:rPr b="0" lang="fr-FR" sz="860" spc="-1" strike="noStrike">
                <a:solidFill>
                  <a:srgbClr val="585f64"/>
                </a:solidFill>
                <a:latin typeface="Lucida Sans"/>
              </a:rPr>
              <a:t>rachat</a:t>
            </a:r>
            <a:r>
              <a:rPr b="0" lang="fr-FR" sz="860" spc="180" strike="noStrike">
                <a:solidFill>
                  <a:srgbClr val="585f64"/>
                </a:solidFill>
                <a:latin typeface="Times New Roman"/>
              </a:rPr>
              <a:t> </a:t>
            </a:r>
            <a:r>
              <a:rPr b="0" lang="fr-FR" sz="860" spc="-1" strike="noStrike">
                <a:solidFill>
                  <a:srgbClr val="585f64"/>
                </a:solidFill>
                <a:latin typeface="Lucida Sans"/>
              </a:rPr>
              <a:t>auprès</a:t>
            </a:r>
            <a:r>
              <a:rPr b="0" lang="fr-FR" sz="860" spc="188" strike="noStrike">
                <a:solidFill>
                  <a:srgbClr val="585f64"/>
                </a:solidFill>
                <a:latin typeface="Times New Roman"/>
              </a:rPr>
              <a:t> </a:t>
            </a:r>
            <a:r>
              <a:rPr b="0" lang="fr-FR" sz="860" spc="-1" strike="noStrike">
                <a:solidFill>
                  <a:srgbClr val="585f64"/>
                </a:solidFill>
                <a:latin typeface="Lucida Sans"/>
              </a:rPr>
              <a:t>de</a:t>
            </a:r>
            <a:r>
              <a:rPr b="0" lang="fr-FR" sz="860" spc="180" strike="noStrike">
                <a:solidFill>
                  <a:srgbClr val="585f64"/>
                </a:solidFill>
                <a:latin typeface="Times New Roman"/>
              </a:rPr>
              <a:t> </a:t>
            </a:r>
            <a:r>
              <a:rPr b="0" lang="fr-FR" sz="860" spc="-1" strike="noStrike">
                <a:solidFill>
                  <a:srgbClr val="585f64"/>
                </a:solidFill>
                <a:latin typeface="Lucida Sans"/>
              </a:rPr>
              <a:t>l’OFS.</a:t>
            </a:r>
            <a:r>
              <a:rPr b="0" lang="fr-FR" sz="860" spc="188" strike="noStrike">
                <a:solidFill>
                  <a:srgbClr val="585f64"/>
                </a:solidFill>
                <a:latin typeface="Times New Roman"/>
              </a:rPr>
              <a:t> </a:t>
            </a:r>
            <a:r>
              <a:rPr b="0" lang="fr-FR" sz="860" spc="-1" strike="noStrike">
                <a:solidFill>
                  <a:srgbClr val="585f64"/>
                </a:solidFill>
                <a:latin typeface="Lucida Sans"/>
              </a:rPr>
              <a:t>Dans</a:t>
            </a:r>
            <a:r>
              <a:rPr b="0" lang="fr-FR" sz="860" spc="199" strike="noStrike">
                <a:solidFill>
                  <a:srgbClr val="585f64"/>
                </a:solidFill>
                <a:latin typeface="Times New Roman"/>
              </a:rPr>
              <a:t> </a:t>
            </a:r>
            <a:r>
              <a:rPr b="0" lang="fr-FR" sz="860" spc="-1" strike="noStrike">
                <a:solidFill>
                  <a:srgbClr val="585f64"/>
                </a:solidFill>
                <a:latin typeface="Lucida Sans"/>
              </a:rPr>
              <a:t>ce</a:t>
            </a:r>
            <a:r>
              <a:rPr b="0" lang="fr-FR" sz="860" spc="180" strike="noStrike">
                <a:solidFill>
                  <a:srgbClr val="585f64"/>
                </a:solidFill>
                <a:latin typeface="Times New Roman"/>
              </a:rPr>
              <a:t> </a:t>
            </a:r>
            <a:r>
              <a:rPr b="0" lang="fr-FR" sz="860" spc="-1" strike="noStrike">
                <a:solidFill>
                  <a:srgbClr val="585f64"/>
                </a:solidFill>
                <a:latin typeface="Lucida Sans"/>
              </a:rPr>
              <a:t>cas</a:t>
            </a:r>
            <a:r>
              <a:rPr b="0" lang="fr-FR" sz="860" spc="188" strike="noStrike">
                <a:solidFill>
                  <a:srgbClr val="585f64"/>
                </a:solidFill>
                <a:latin typeface="Times New Roman"/>
              </a:rPr>
              <a:t> </a:t>
            </a:r>
            <a:r>
              <a:rPr b="0" lang="fr-FR" sz="860" spc="-1" strike="noStrike">
                <a:solidFill>
                  <a:srgbClr val="585f64"/>
                </a:solidFill>
                <a:latin typeface="Lucida Sans"/>
              </a:rPr>
              <a:t>c’est</a:t>
            </a:r>
            <a:r>
              <a:rPr b="0" lang="fr-FR" sz="860" spc="180" strike="noStrike">
                <a:solidFill>
                  <a:srgbClr val="585f64"/>
                </a:solidFill>
                <a:latin typeface="Times New Roman"/>
              </a:rPr>
              <a:t> </a:t>
            </a:r>
            <a:r>
              <a:rPr b="0" lang="fr-FR" sz="860" spc="-1" strike="noStrike">
                <a:solidFill>
                  <a:srgbClr val="585f64"/>
                </a:solidFill>
                <a:latin typeface="Lucida Sans"/>
              </a:rPr>
              <a:t>l’OFS</a:t>
            </a:r>
            <a:r>
              <a:rPr b="0" lang="fr-FR" sz="860" spc="182" strike="noStrike">
                <a:solidFill>
                  <a:srgbClr val="585f64"/>
                </a:solidFill>
                <a:latin typeface="Times New Roman"/>
              </a:rPr>
              <a:t> </a:t>
            </a:r>
            <a:r>
              <a:rPr b="0" lang="fr-FR" sz="860" spc="-1" strike="noStrike">
                <a:solidFill>
                  <a:srgbClr val="585f64"/>
                </a:solidFill>
                <a:latin typeface="Lucida Sans"/>
              </a:rPr>
              <a:t>qui</a:t>
            </a:r>
            <a:r>
              <a:rPr b="0" lang="fr-FR" sz="860" spc="174" strike="noStrike">
                <a:solidFill>
                  <a:srgbClr val="585f64"/>
                </a:solidFill>
                <a:latin typeface="Times New Roman"/>
              </a:rPr>
              <a:t> </a:t>
            </a:r>
            <a:r>
              <a:rPr b="0" lang="fr-FR" sz="860" spc="-1" strike="noStrike">
                <a:solidFill>
                  <a:srgbClr val="585f64"/>
                </a:solidFill>
                <a:latin typeface="Lucida Sans"/>
              </a:rPr>
              <a:t>va</a:t>
            </a:r>
            <a:r>
              <a:rPr b="0" lang="fr-FR" sz="860" spc="171" strike="noStrike">
                <a:solidFill>
                  <a:srgbClr val="585f64"/>
                </a:solidFill>
                <a:latin typeface="Times New Roman"/>
              </a:rPr>
              <a:t> </a:t>
            </a:r>
            <a:r>
              <a:rPr b="0" lang="fr-FR" sz="860" spc="-1" strike="noStrike">
                <a:solidFill>
                  <a:srgbClr val="585f64"/>
                </a:solidFill>
                <a:latin typeface="Lucida Sans"/>
              </a:rPr>
              <a:t>se</a:t>
            </a:r>
            <a:r>
              <a:rPr b="0" lang="fr-FR" sz="860" spc="180" strike="noStrike">
                <a:solidFill>
                  <a:srgbClr val="585f64"/>
                </a:solidFill>
                <a:latin typeface="Times New Roman"/>
              </a:rPr>
              <a:t> </a:t>
            </a:r>
            <a:r>
              <a:rPr b="0" lang="fr-FR" sz="860" spc="-9" strike="noStrike">
                <a:solidFill>
                  <a:srgbClr val="585f64"/>
                </a:solidFill>
                <a:latin typeface="Lucida Sans"/>
              </a:rPr>
              <a:t>porter</a:t>
            </a:r>
            <a:r>
              <a:rPr b="0" lang="fr-FR" sz="860" spc="-9" strike="noStrike">
                <a:solidFill>
                  <a:srgbClr val="585f64"/>
                </a:solidFill>
                <a:latin typeface="Times New Roman"/>
              </a:rPr>
              <a:t> </a:t>
            </a:r>
            <a:r>
              <a:rPr b="0" lang="fr-FR" sz="860" spc="-1" strike="noStrike">
                <a:solidFill>
                  <a:srgbClr val="585f64"/>
                </a:solidFill>
                <a:latin typeface="Lucida Sans"/>
              </a:rPr>
              <a:t>acquéreur</a:t>
            </a:r>
            <a:r>
              <a:rPr b="0" lang="fr-FR" sz="860" spc="157" strike="noStrike">
                <a:solidFill>
                  <a:srgbClr val="585f64"/>
                </a:solidFill>
                <a:latin typeface="Times New Roman"/>
              </a:rPr>
              <a:t> </a:t>
            </a:r>
            <a:r>
              <a:rPr b="0" lang="fr-FR" sz="860" spc="-1" strike="noStrike">
                <a:solidFill>
                  <a:srgbClr val="585f64"/>
                </a:solidFill>
                <a:latin typeface="Lucida Sans"/>
              </a:rPr>
              <a:t>du</a:t>
            </a:r>
            <a:r>
              <a:rPr b="0" lang="fr-FR" sz="860" spc="148" strike="noStrike">
                <a:solidFill>
                  <a:srgbClr val="585f64"/>
                </a:solidFill>
                <a:latin typeface="Times New Roman"/>
              </a:rPr>
              <a:t> </a:t>
            </a:r>
            <a:r>
              <a:rPr b="0" lang="fr-FR" sz="860" spc="-1" strike="noStrike">
                <a:solidFill>
                  <a:srgbClr val="585f64"/>
                </a:solidFill>
                <a:latin typeface="Lucida Sans"/>
              </a:rPr>
              <a:t>bâti</a:t>
            </a:r>
            <a:r>
              <a:rPr b="0" lang="fr-FR" sz="860" spc="143" strike="noStrike">
                <a:solidFill>
                  <a:srgbClr val="585f64"/>
                </a:solidFill>
                <a:latin typeface="Times New Roman"/>
              </a:rPr>
              <a:t> </a:t>
            </a:r>
            <a:r>
              <a:rPr b="0" lang="fr-FR" sz="860" spc="-1" strike="noStrike">
                <a:solidFill>
                  <a:srgbClr val="585f64"/>
                </a:solidFill>
                <a:latin typeface="Lucida Sans"/>
              </a:rPr>
              <a:t>et</a:t>
            </a:r>
            <a:r>
              <a:rPr b="0" lang="fr-FR" sz="860" spc="162" strike="noStrike">
                <a:solidFill>
                  <a:srgbClr val="585f64"/>
                </a:solidFill>
                <a:latin typeface="Times New Roman"/>
              </a:rPr>
              <a:t> </a:t>
            </a:r>
            <a:r>
              <a:rPr b="0" lang="fr-FR" sz="860" spc="-1" strike="noStrike">
                <a:solidFill>
                  <a:srgbClr val="585f64"/>
                </a:solidFill>
                <a:latin typeface="Lucida Sans"/>
              </a:rPr>
              <a:t>le</a:t>
            </a:r>
            <a:r>
              <a:rPr b="0" lang="fr-FR" sz="860" spc="148" strike="noStrike">
                <a:solidFill>
                  <a:srgbClr val="585f64"/>
                </a:solidFill>
                <a:latin typeface="Times New Roman"/>
              </a:rPr>
              <a:t> </a:t>
            </a:r>
            <a:r>
              <a:rPr b="0" lang="fr-FR" sz="860" spc="-1" strike="noStrike">
                <a:solidFill>
                  <a:srgbClr val="585f64"/>
                </a:solidFill>
                <a:latin typeface="Lucida Sans"/>
              </a:rPr>
              <a:t>foncier</a:t>
            </a:r>
            <a:r>
              <a:rPr b="0" lang="fr-FR" sz="860" spc="148" strike="noStrike">
                <a:solidFill>
                  <a:srgbClr val="585f64"/>
                </a:solidFill>
                <a:latin typeface="Times New Roman"/>
              </a:rPr>
              <a:t> </a:t>
            </a:r>
            <a:r>
              <a:rPr b="0" lang="fr-FR" sz="860" spc="-1" strike="noStrike">
                <a:solidFill>
                  <a:srgbClr val="585f64"/>
                </a:solidFill>
                <a:latin typeface="Lucida Sans"/>
              </a:rPr>
              <a:t>ne</a:t>
            </a:r>
            <a:r>
              <a:rPr b="0" lang="fr-FR" sz="860" spc="157" strike="noStrike">
                <a:solidFill>
                  <a:srgbClr val="585f64"/>
                </a:solidFill>
                <a:latin typeface="Times New Roman"/>
              </a:rPr>
              <a:t> </a:t>
            </a:r>
            <a:r>
              <a:rPr b="0" lang="fr-FR" sz="860" spc="-1" strike="noStrike">
                <a:solidFill>
                  <a:srgbClr val="585f64"/>
                </a:solidFill>
                <a:latin typeface="Lucida Sans"/>
              </a:rPr>
              <a:t>fera</a:t>
            </a:r>
            <a:r>
              <a:rPr b="0" lang="fr-FR" sz="860" spc="140" strike="noStrike">
                <a:solidFill>
                  <a:srgbClr val="585f64"/>
                </a:solidFill>
                <a:latin typeface="Times New Roman"/>
              </a:rPr>
              <a:t> </a:t>
            </a:r>
            <a:r>
              <a:rPr b="0" lang="fr-FR" sz="860" spc="-1" strike="noStrike">
                <a:solidFill>
                  <a:srgbClr val="585f64"/>
                </a:solidFill>
                <a:latin typeface="Lucida Sans"/>
              </a:rPr>
              <a:t>plus</a:t>
            </a:r>
            <a:r>
              <a:rPr b="0" lang="fr-FR" sz="860" spc="151" strike="noStrike">
                <a:solidFill>
                  <a:srgbClr val="585f64"/>
                </a:solidFill>
                <a:latin typeface="Times New Roman"/>
              </a:rPr>
              <a:t> </a:t>
            </a:r>
            <a:r>
              <a:rPr b="0" lang="fr-FR" sz="860" spc="-1" strike="noStrike">
                <a:solidFill>
                  <a:srgbClr val="585f64"/>
                </a:solidFill>
                <a:latin typeface="Lucida Sans"/>
              </a:rPr>
              <a:t>l’objet</a:t>
            </a:r>
            <a:r>
              <a:rPr b="0" lang="fr-FR" sz="860" spc="140" strike="noStrike">
                <a:solidFill>
                  <a:srgbClr val="585f64"/>
                </a:solidFill>
                <a:latin typeface="Times New Roman"/>
              </a:rPr>
              <a:t> </a:t>
            </a:r>
            <a:r>
              <a:rPr b="0" lang="fr-FR" sz="860" spc="-1" strike="noStrike">
                <a:solidFill>
                  <a:srgbClr val="585f64"/>
                </a:solidFill>
                <a:latin typeface="Lucida Sans"/>
              </a:rPr>
              <a:t>d’un</a:t>
            </a:r>
            <a:r>
              <a:rPr b="0" lang="fr-FR" sz="860" spc="148" strike="noStrike">
                <a:solidFill>
                  <a:srgbClr val="585f64"/>
                </a:solidFill>
                <a:latin typeface="Times New Roman"/>
              </a:rPr>
              <a:t> </a:t>
            </a:r>
            <a:r>
              <a:rPr b="0" lang="fr-FR" sz="860" spc="66" strike="noStrike">
                <a:solidFill>
                  <a:srgbClr val="585f64"/>
                </a:solidFill>
                <a:latin typeface="Lucida Sans"/>
              </a:rPr>
              <a:t>BRS</a:t>
            </a:r>
            <a:r>
              <a:rPr b="0" lang="fr-FR" sz="860" spc="148" strike="noStrike">
                <a:solidFill>
                  <a:srgbClr val="585f64"/>
                </a:solidFill>
                <a:latin typeface="Times New Roman"/>
              </a:rPr>
              <a:t> </a:t>
            </a:r>
            <a:r>
              <a:rPr b="0" lang="fr-FR" sz="860" spc="-1" strike="noStrike">
                <a:solidFill>
                  <a:srgbClr val="585f64"/>
                </a:solidFill>
                <a:latin typeface="Lucida Sans"/>
              </a:rPr>
              <a:t>en</a:t>
            </a:r>
            <a:r>
              <a:rPr b="0" lang="fr-FR" sz="860" spc="157" strike="noStrike">
                <a:solidFill>
                  <a:srgbClr val="585f64"/>
                </a:solidFill>
                <a:latin typeface="Times New Roman"/>
              </a:rPr>
              <a:t> </a:t>
            </a:r>
            <a:r>
              <a:rPr b="0" lang="fr-FR" sz="860" spc="-1" strike="noStrike">
                <a:solidFill>
                  <a:srgbClr val="585f64"/>
                </a:solidFill>
                <a:latin typeface="Lucida Sans"/>
              </a:rPr>
              <a:t>attendant</a:t>
            </a:r>
            <a:r>
              <a:rPr b="0" lang="fr-FR" sz="860" spc="165" strike="noStrike">
                <a:solidFill>
                  <a:srgbClr val="585f64"/>
                </a:solidFill>
                <a:latin typeface="Times New Roman"/>
              </a:rPr>
              <a:t> </a:t>
            </a:r>
            <a:r>
              <a:rPr b="0" lang="fr-FR" sz="860" spc="-1" strike="noStrike">
                <a:solidFill>
                  <a:srgbClr val="585f64"/>
                </a:solidFill>
                <a:latin typeface="Lucida Sans"/>
              </a:rPr>
              <a:t>qu’un</a:t>
            </a:r>
            <a:r>
              <a:rPr b="0" lang="fr-FR" sz="860" spc="157" strike="noStrike">
                <a:solidFill>
                  <a:srgbClr val="585f64"/>
                </a:solidFill>
                <a:latin typeface="Times New Roman"/>
              </a:rPr>
              <a:t> </a:t>
            </a:r>
            <a:r>
              <a:rPr b="0" lang="fr-FR" sz="860" spc="-1" strike="noStrike">
                <a:solidFill>
                  <a:srgbClr val="585f64"/>
                </a:solidFill>
                <a:latin typeface="Lucida Sans"/>
              </a:rPr>
              <a:t>nouveau</a:t>
            </a:r>
            <a:r>
              <a:rPr b="0" lang="fr-FR" sz="860" spc="171" strike="noStrike">
                <a:solidFill>
                  <a:srgbClr val="585f64"/>
                </a:solidFill>
                <a:latin typeface="Times New Roman"/>
              </a:rPr>
              <a:t> </a:t>
            </a:r>
            <a:r>
              <a:rPr b="0" lang="fr-FR" sz="860" spc="-1" strike="noStrike">
                <a:solidFill>
                  <a:srgbClr val="585f64"/>
                </a:solidFill>
                <a:latin typeface="Lucida Sans"/>
              </a:rPr>
              <a:t>preneur</a:t>
            </a:r>
            <a:r>
              <a:rPr b="0" lang="fr-FR" sz="860" spc="157" strike="noStrike">
                <a:solidFill>
                  <a:srgbClr val="585f64"/>
                </a:solidFill>
                <a:latin typeface="Times New Roman"/>
              </a:rPr>
              <a:t> </a:t>
            </a:r>
            <a:r>
              <a:rPr b="0" lang="fr-FR" sz="860" spc="-1" strike="noStrike">
                <a:solidFill>
                  <a:srgbClr val="585f64"/>
                </a:solidFill>
                <a:latin typeface="Lucida Sans"/>
              </a:rPr>
              <a:t>acquiert</a:t>
            </a:r>
            <a:r>
              <a:rPr b="0" lang="fr-FR" sz="860" spc="140" strike="noStrike">
                <a:solidFill>
                  <a:srgbClr val="585f64"/>
                </a:solidFill>
                <a:latin typeface="Times New Roman"/>
              </a:rPr>
              <a:t> </a:t>
            </a:r>
            <a:r>
              <a:rPr b="0" lang="fr-FR" sz="860" spc="-1" strike="noStrike">
                <a:solidFill>
                  <a:srgbClr val="585f64"/>
                </a:solidFill>
                <a:latin typeface="Lucida Sans"/>
              </a:rPr>
              <a:t>le</a:t>
            </a:r>
            <a:r>
              <a:rPr b="0" lang="fr-FR" sz="860" spc="157" strike="noStrike">
                <a:solidFill>
                  <a:srgbClr val="585f64"/>
                </a:solidFill>
                <a:latin typeface="Times New Roman"/>
              </a:rPr>
              <a:t> </a:t>
            </a:r>
            <a:r>
              <a:rPr b="0" lang="fr-FR" sz="860" spc="-1" strike="noStrike">
                <a:solidFill>
                  <a:srgbClr val="585f64"/>
                </a:solidFill>
                <a:latin typeface="Lucida Sans"/>
              </a:rPr>
              <a:t>bâti</a:t>
            </a:r>
            <a:r>
              <a:rPr b="0" lang="fr-FR" sz="860" spc="143" strike="noStrike">
                <a:solidFill>
                  <a:srgbClr val="585f64"/>
                </a:solidFill>
                <a:latin typeface="Times New Roman"/>
              </a:rPr>
              <a:t> </a:t>
            </a:r>
            <a:r>
              <a:rPr b="0" lang="fr-FR" sz="860" spc="-1" strike="noStrike">
                <a:solidFill>
                  <a:srgbClr val="585f64"/>
                </a:solidFill>
                <a:latin typeface="Lucida Sans"/>
              </a:rPr>
              <a:t>auprès</a:t>
            </a:r>
            <a:r>
              <a:rPr b="0" lang="fr-FR" sz="860" spc="151" strike="noStrike">
                <a:solidFill>
                  <a:srgbClr val="585f64"/>
                </a:solidFill>
                <a:latin typeface="Times New Roman"/>
              </a:rPr>
              <a:t> </a:t>
            </a:r>
            <a:r>
              <a:rPr b="0" lang="fr-FR" sz="860" spc="-1" strike="noStrike">
                <a:solidFill>
                  <a:srgbClr val="585f64"/>
                </a:solidFill>
                <a:latin typeface="Lucida Sans"/>
              </a:rPr>
              <a:t>de</a:t>
            </a:r>
            <a:r>
              <a:rPr b="0" lang="fr-FR" sz="860" spc="148" strike="noStrike">
                <a:solidFill>
                  <a:srgbClr val="585f64"/>
                </a:solidFill>
                <a:latin typeface="Times New Roman"/>
              </a:rPr>
              <a:t> </a:t>
            </a:r>
            <a:r>
              <a:rPr b="0" lang="fr-FR" sz="860" spc="-9" strike="noStrike">
                <a:solidFill>
                  <a:srgbClr val="585f64"/>
                </a:solidFill>
                <a:latin typeface="Lucida Sans"/>
              </a:rPr>
              <a:t>l’OFS.</a:t>
            </a:r>
            <a:endParaRPr b="0" lang="fr-FR" sz="86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28"/>
              </a:spcBef>
              <a:tabLst>
                <a:tab algn="l" pos="0"/>
              </a:tabLst>
            </a:pPr>
            <a:endParaRPr b="0" lang="fr-FR" sz="860" spc="-1" strike="noStrike">
              <a:latin typeface="Arial"/>
            </a:endParaRPr>
          </a:p>
          <a:p>
            <a:pPr marL="794160" indent="60480">
              <a:lnSpc>
                <a:spcPct val="100000"/>
              </a:lnSpc>
              <a:tabLst>
                <a:tab algn="l" pos="0"/>
              </a:tabLst>
            </a:pPr>
            <a:r>
              <a:rPr b="0" lang="fr-FR" sz="1050" spc="-1" strike="noStrike">
                <a:solidFill>
                  <a:srgbClr val="0084b8"/>
                </a:solidFill>
                <a:latin typeface="Lucida Sans"/>
              </a:rPr>
              <a:t>Il</a:t>
            </a:r>
            <a:r>
              <a:rPr b="0" lang="fr-FR" sz="1050" spc="219" strike="noStrike">
                <a:solidFill>
                  <a:srgbClr val="0084b8"/>
                </a:solidFill>
                <a:latin typeface="Times New Roman"/>
              </a:rPr>
              <a:t> </a:t>
            </a:r>
            <a:r>
              <a:rPr b="0" lang="fr-FR" sz="1050" spc="-1" strike="noStrike">
                <a:solidFill>
                  <a:srgbClr val="0084b8"/>
                </a:solidFill>
                <a:latin typeface="Lucida Sans"/>
              </a:rPr>
              <a:t>sera</a:t>
            </a:r>
            <a:r>
              <a:rPr b="0" lang="fr-FR" sz="1050" spc="225" strike="noStrike">
                <a:solidFill>
                  <a:srgbClr val="0084b8"/>
                </a:solidFill>
                <a:latin typeface="Times New Roman"/>
              </a:rPr>
              <a:t> </a:t>
            </a:r>
            <a:r>
              <a:rPr b="0" lang="fr-FR" sz="1050" spc="-1" strike="noStrike">
                <a:solidFill>
                  <a:srgbClr val="0084b8"/>
                </a:solidFill>
                <a:latin typeface="Lucida Sans"/>
              </a:rPr>
              <a:t>pris</a:t>
            </a:r>
            <a:r>
              <a:rPr b="0" lang="fr-FR" sz="1050" spc="219" strike="noStrike">
                <a:solidFill>
                  <a:srgbClr val="0084b8"/>
                </a:solidFill>
                <a:latin typeface="Times New Roman"/>
              </a:rPr>
              <a:t> </a:t>
            </a:r>
            <a:r>
              <a:rPr b="0" lang="fr-FR" sz="1050" spc="-1" strike="noStrike">
                <a:solidFill>
                  <a:srgbClr val="0084b8"/>
                </a:solidFill>
                <a:latin typeface="Lucida Sans"/>
              </a:rPr>
              <a:t>en</a:t>
            </a:r>
            <a:r>
              <a:rPr b="0" lang="fr-FR" sz="1050" spc="211" strike="noStrike">
                <a:solidFill>
                  <a:srgbClr val="0084b8"/>
                </a:solidFill>
                <a:latin typeface="Times New Roman"/>
              </a:rPr>
              <a:t> </a:t>
            </a:r>
            <a:r>
              <a:rPr b="0" lang="fr-FR" sz="1050" spc="-1" strike="noStrike">
                <a:solidFill>
                  <a:srgbClr val="0084b8"/>
                </a:solidFill>
                <a:latin typeface="Lucida Sans"/>
              </a:rPr>
              <a:t>compte</a:t>
            </a:r>
            <a:r>
              <a:rPr b="0" lang="fr-FR" sz="1050" spc="242" strike="noStrike">
                <a:solidFill>
                  <a:srgbClr val="0084b8"/>
                </a:solidFill>
                <a:latin typeface="Times New Roman"/>
              </a:rPr>
              <a:t> </a:t>
            </a:r>
            <a:r>
              <a:rPr b="0" lang="fr-FR" sz="1050" spc="-1" strike="noStrike">
                <a:solidFill>
                  <a:srgbClr val="0084b8"/>
                </a:solidFill>
                <a:latin typeface="Lucida Sans"/>
              </a:rPr>
              <a:t>dans</a:t>
            </a:r>
            <a:r>
              <a:rPr b="0" lang="fr-FR" sz="1050" spc="205" strike="noStrike">
                <a:solidFill>
                  <a:srgbClr val="0084b8"/>
                </a:solidFill>
                <a:latin typeface="Times New Roman"/>
              </a:rPr>
              <a:t> </a:t>
            </a:r>
            <a:r>
              <a:rPr b="0" lang="fr-FR" sz="1050" spc="-1" strike="noStrike">
                <a:solidFill>
                  <a:srgbClr val="0084b8"/>
                </a:solidFill>
                <a:latin typeface="Lucida Sans"/>
              </a:rPr>
              <a:t>la</a:t>
            </a:r>
            <a:r>
              <a:rPr b="0" lang="fr-FR" sz="1050" spc="239" strike="noStrike">
                <a:solidFill>
                  <a:srgbClr val="0084b8"/>
                </a:solidFill>
                <a:latin typeface="Times New Roman"/>
              </a:rPr>
              <a:t> </a:t>
            </a:r>
            <a:r>
              <a:rPr b="0" lang="fr-FR" sz="1050" spc="-1" strike="noStrike">
                <a:solidFill>
                  <a:srgbClr val="0084b8"/>
                </a:solidFill>
                <a:latin typeface="Lucida Sans"/>
              </a:rPr>
              <a:t>modélisation</a:t>
            </a:r>
            <a:r>
              <a:rPr b="0" lang="fr-FR" sz="1050" spc="233" strike="noStrike">
                <a:solidFill>
                  <a:srgbClr val="0084b8"/>
                </a:solidFill>
                <a:latin typeface="Times New Roman"/>
              </a:rPr>
              <a:t> </a:t>
            </a:r>
            <a:r>
              <a:rPr b="0" lang="fr-FR" sz="1050" spc="-1" strike="noStrike">
                <a:solidFill>
                  <a:srgbClr val="0084b8"/>
                </a:solidFill>
                <a:latin typeface="Lucida Sans"/>
              </a:rPr>
              <a:t>un</a:t>
            </a:r>
            <a:r>
              <a:rPr b="0" lang="fr-FR" sz="1050" spc="211" strike="noStrike">
                <a:solidFill>
                  <a:srgbClr val="0084b8"/>
                </a:solidFill>
                <a:latin typeface="Times New Roman"/>
              </a:rPr>
              <a:t> </a:t>
            </a:r>
            <a:r>
              <a:rPr b="0" lang="fr-FR" sz="1050" spc="-1" strike="noStrike">
                <a:solidFill>
                  <a:srgbClr val="0084b8"/>
                </a:solidFill>
                <a:latin typeface="Lucida Sans"/>
              </a:rPr>
              <a:t>fonds</a:t>
            </a:r>
            <a:r>
              <a:rPr b="0" lang="fr-FR" sz="1050" spc="228" strike="noStrike">
                <a:solidFill>
                  <a:srgbClr val="0084b8"/>
                </a:solidFill>
                <a:latin typeface="Times New Roman"/>
              </a:rPr>
              <a:t> </a:t>
            </a:r>
            <a:r>
              <a:rPr b="0" lang="fr-FR" sz="1050" spc="-1" strike="noStrike">
                <a:solidFill>
                  <a:srgbClr val="0084b8"/>
                </a:solidFill>
                <a:latin typeface="Lucida Sans"/>
              </a:rPr>
              <a:t>de</a:t>
            </a:r>
            <a:r>
              <a:rPr b="0" lang="fr-FR" sz="1050" spc="216" strike="noStrike">
                <a:solidFill>
                  <a:srgbClr val="0084b8"/>
                </a:solidFill>
                <a:latin typeface="Times New Roman"/>
              </a:rPr>
              <a:t> </a:t>
            </a:r>
            <a:r>
              <a:rPr b="0" lang="fr-FR" sz="1050" spc="-1" strike="noStrike">
                <a:solidFill>
                  <a:srgbClr val="0084b8"/>
                </a:solidFill>
                <a:latin typeface="Lucida Sans"/>
              </a:rPr>
              <a:t>roulement</a:t>
            </a:r>
            <a:r>
              <a:rPr b="0" lang="fr-FR" sz="1050" spc="216" strike="noStrike">
                <a:solidFill>
                  <a:srgbClr val="0084b8"/>
                </a:solidFill>
                <a:latin typeface="Times New Roman"/>
              </a:rPr>
              <a:t> </a:t>
            </a:r>
            <a:r>
              <a:rPr b="0" lang="fr-FR" sz="1050" spc="-1" strike="noStrike">
                <a:solidFill>
                  <a:srgbClr val="0084b8"/>
                </a:solidFill>
                <a:latin typeface="Lucida Sans"/>
              </a:rPr>
              <a:t>minimal</a:t>
            </a:r>
            <a:r>
              <a:rPr b="0" lang="fr-FR" sz="1050" spc="233" strike="noStrike">
                <a:solidFill>
                  <a:srgbClr val="0084b8"/>
                </a:solidFill>
                <a:latin typeface="Times New Roman"/>
              </a:rPr>
              <a:t> </a:t>
            </a:r>
            <a:r>
              <a:rPr b="0" lang="fr-FR" sz="1050" spc="-1" strike="noStrike">
                <a:solidFill>
                  <a:srgbClr val="0084b8"/>
                </a:solidFill>
                <a:latin typeface="Lucida Sans"/>
              </a:rPr>
              <a:t>permettant</a:t>
            </a:r>
            <a:r>
              <a:rPr b="0" lang="fr-FR" sz="1050" spc="228" strike="noStrike">
                <a:solidFill>
                  <a:srgbClr val="0084b8"/>
                </a:solidFill>
                <a:latin typeface="Times New Roman"/>
              </a:rPr>
              <a:t> </a:t>
            </a:r>
            <a:r>
              <a:rPr b="0" lang="fr-FR" sz="1050" spc="-1" strike="noStrike">
                <a:solidFill>
                  <a:srgbClr val="0084b8"/>
                </a:solidFill>
                <a:latin typeface="Lucida Sans"/>
              </a:rPr>
              <a:t>à</a:t>
            </a:r>
            <a:r>
              <a:rPr b="0" lang="fr-FR" sz="1050" spc="228" strike="noStrike">
                <a:solidFill>
                  <a:srgbClr val="0084b8"/>
                </a:solidFill>
                <a:latin typeface="Times New Roman"/>
              </a:rPr>
              <a:t> </a:t>
            </a:r>
            <a:r>
              <a:rPr b="0" lang="fr-FR" sz="1050" spc="-1" strike="noStrike">
                <a:solidFill>
                  <a:srgbClr val="0084b8"/>
                </a:solidFill>
                <a:latin typeface="Lucida Sans"/>
              </a:rPr>
              <a:t>l’OFS</a:t>
            </a:r>
            <a:r>
              <a:rPr b="0" lang="fr-FR" sz="1050" spc="233" strike="noStrike">
                <a:solidFill>
                  <a:srgbClr val="0084b8"/>
                </a:solidFill>
                <a:latin typeface="Times New Roman"/>
              </a:rPr>
              <a:t> </a:t>
            </a:r>
            <a:r>
              <a:rPr b="0" lang="fr-FR" sz="1050" spc="-1" strike="noStrike">
                <a:solidFill>
                  <a:srgbClr val="0084b8"/>
                </a:solidFill>
                <a:latin typeface="Lucida Sans"/>
              </a:rPr>
              <a:t>de</a:t>
            </a:r>
            <a:r>
              <a:rPr b="0" lang="fr-FR" sz="1050" spc="211" strike="noStrike">
                <a:solidFill>
                  <a:srgbClr val="0084b8"/>
                </a:solidFill>
                <a:latin typeface="Times New Roman"/>
              </a:rPr>
              <a:t> </a:t>
            </a:r>
            <a:r>
              <a:rPr b="0" lang="fr-FR" sz="1050" spc="-1" strike="noStrike">
                <a:solidFill>
                  <a:srgbClr val="0084b8"/>
                </a:solidFill>
                <a:latin typeface="Lucida Sans"/>
              </a:rPr>
              <a:t>financer</a:t>
            </a:r>
            <a:r>
              <a:rPr b="0" lang="fr-FR" sz="1050" spc="219" strike="noStrike">
                <a:solidFill>
                  <a:srgbClr val="0084b8"/>
                </a:solidFill>
                <a:latin typeface="Times New Roman"/>
              </a:rPr>
              <a:t> </a:t>
            </a:r>
            <a:r>
              <a:rPr b="0" lang="fr-FR" sz="1050" spc="43" strike="noStrike">
                <a:solidFill>
                  <a:srgbClr val="0084b8"/>
                </a:solidFill>
                <a:latin typeface="Lucida Sans"/>
              </a:rPr>
              <a:t>ces</a:t>
            </a:r>
            <a:r>
              <a:rPr b="0" lang="fr-FR" sz="1050" spc="211" strike="noStrike">
                <a:solidFill>
                  <a:srgbClr val="0084b8"/>
                </a:solidFill>
                <a:latin typeface="Times New Roman"/>
              </a:rPr>
              <a:t> </a:t>
            </a:r>
            <a:r>
              <a:rPr b="0" lang="fr-FR" sz="1050" spc="-9" strike="noStrike">
                <a:solidFill>
                  <a:srgbClr val="0084b8"/>
                </a:solidFill>
                <a:latin typeface="Lucida Sans"/>
              </a:rPr>
              <a:t>rachats</a:t>
            </a:r>
            <a:endParaRPr b="0" lang="fr-FR" sz="1050" spc="-1" strike="noStrike">
              <a:latin typeface="Arial"/>
            </a:endParaRPr>
          </a:p>
        </p:txBody>
      </p:sp>
      <p:pic>
        <p:nvPicPr>
          <p:cNvPr id="397" name="object 9" descr=""/>
          <p:cNvPicPr/>
          <p:nvPr/>
        </p:nvPicPr>
        <p:blipFill>
          <a:blip r:embed="rId2"/>
          <a:stretch/>
        </p:blipFill>
        <p:spPr>
          <a:xfrm>
            <a:off x="1863000" y="3602880"/>
            <a:ext cx="261000" cy="261000"/>
          </a:xfrm>
          <a:prstGeom prst="rect">
            <a:avLst/>
          </a:prstGeom>
          <a:ln w="0">
            <a:noFill/>
          </a:ln>
        </p:spPr>
      </p:pic>
      <p:pic>
        <p:nvPicPr>
          <p:cNvPr id="398" name="object 10" descr=""/>
          <p:cNvPicPr/>
          <p:nvPr/>
        </p:nvPicPr>
        <p:blipFill>
          <a:blip r:embed="rId3"/>
          <a:stretch/>
        </p:blipFill>
        <p:spPr>
          <a:xfrm>
            <a:off x="1440720" y="4152240"/>
            <a:ext cx="468720" cy="295200"/>
          </a:xfrm>
          <a:prstGeom prst="rect">
            <a:avLst/>
          </a:prstGeom>
          <a:ln w="0">
            <a:noFill/>
          </a:ln>
        </p:spPr>
      </p:pic>
      <p:sp>
        <p:nvSpPr>
          <p:cNvPr id="399" name="CustomShape 5"/>
          <p:cNvSpPr/>
          <p:nvPr/>
        </p:nvSpPr>
        <p:spPr>
          <a:xfrm>
            <a:off x="1765800" y="4259160"/>
            <a:ext cx="2272680" cy="505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95760" bIns="0">
            <a:spAutoFit/>
          </a:bodyPr>
          <a:p>
            <a:pPr marL="470160">
              <a:lnSpc>
                <a:spcPct val="100000"/>
              </a:lnSpc>
              <a:spcBef>
                <a:spcPts val="754"/>
              </a:spcBef>
            </a:pPr>
            <a:r>
              <a:rPr b="1" lang="fr-FR" sz="1180" spc="-1" strike="noStrike">
                <a:solidFill>
                  <a:srgbClr val="00406f"/>
                </a:solidFill>
                <a:latin typeface="Gill Sans MT"/>
              </a:rPr>
              <a:t>Produits</a:t>
            </a:r>
            <a:r>
              <a:rPr b="0" lang="fr-FR" sz="1180" spc="369" strike="noStrike">
                <a:solidFill>
                  <a:srgbClr val="00406f"/>
                </a:solidFill>
                <a:latin typeface="Times New Roman"/>
              </a:rPr>
              <a:t> </a:t>
            </a:r>
            <a:r>
              <a:rPr b="1" lang="fr-FR" sz="1180" spc="-1" strike="noStrike">
                <a:solidFill>
                  <a:srgbClr val="00406f"/>
                </a:solidFill>
                <a:latin typeface="Gill Sans MT"/>
              </a:rPr>
              <a:t>d’exploitation</a:t>
            </a:r>
            <a:r>
              <a:rPr b="0" lang="fr-FR" sz="1180" spc="367" strike="noStrike">
                <a:solidFill>
                  <a:srgbClr val="00406f"/>
                </a:solidFill>
                <a:latin typeface="Times New Roman"/>
              </a:rPr>
              <a:t> </a:t>
            </a:r>
            <a:r>
              <a:rPr b="1" lang="fr-FR" sz="1180" spc="-46" strike="noStrike">
                <a:solidFill>
                  <a:srgbClr val="00406f"/>
                </a:solidFill>
                <a:latin typeface="Gill Sans MT"/>
              </a:rPr>
              <a:t>:</a:t>
            </a:r>
            <a:endParaRPr b="0" lang="fr-FR" sz="1180" spc="-1" strike="noStrike">
              <a:latin typeface="Arial"/>
            </a:endParaRPr>
          </a:p>
          <a:p>
            <a:pPr marL="11520">
              <a:lnSpc>
                <a:spcPct val="100000"/>
              </a:lnSpc>
              <a:spcBef>
                <a:spcPts val="607"/>
              </a:spcBef>
            </a:pPr>
            <a:r>
              <a:rPr b="1" lang="fr-FR" sz="1000" spc="49" strike="noStrike" u="sng">
                <a:solidFill>
                  <a:srgbClr val="585f64"/>
                </a:solidFill>
                <a:uFill>
                  <a:solidFill>
                    <a:srgbClr val="585f66"/>
                  </a:solidFill>
                </a:uFill>
                <a:latin typeface="Gill Sans MT"/>
              </a:rPr>
              <a:t>Redevance</a:t>
            </a:r>
            <a:r>
              <a:rPr b="0" lang="fr-FR" sz="1000" spc="89" strike="noStrike" u="sng">
                <a:solidFill>
                  <a:srgbClr val="585f64"/>
                </a:solidFill>
                <a:uFill>
                  <a:solidFill>
                    <a:srgbClr val="585f66"/>
                  </a:solidFill>
                </a:uFill>
                <a:latin typeface="Times New Roman"/>
              </a:rPr>
              <a:t> </a:t>
            </a:r>
            <a:r>
              <a:rPr b="1" lang="fr-FR" sz="1000" spc="43" strike="noStrike" u="sng">
                <a:solidFill>
                  <a:srgbClr val="585f64"/>
                </a:solidFill>
                <a:uFill>
                  <a:solidFill>
                    <a:srgbClr val="585f66"/>
                  </a:solidFill>
                </a:uFill>
                <a:latin typeface="Gill Sans MT"/>
              </a:rPr>
              <a:t>ménages</a:t>
            </a:r>
            <a:r>
              <a:rPr b="0" lang="fr-FR" sz="1000" spc="97" strike="noStrike" u="sng">
                <a:solidFill>
                  <a:srgbClr val="585f64"/>
                </a:solidFill>
                <a:uFill>
                  <a:solidFill>
                    <a:srgbClr val="585f66"/>
                  </a:solidFill>
                </a:uFill>
                <a:latin typeface="Times New Roman"/>
              </a:rPr>
              <a:t> </a:t>
            </a:r>
            <a:r>
              <a:rPr b="1" lang="fr-FR" sz="1000" spc="-46" strike="noStrike" u="sng">
                <a:solidFill>
                  <a:srgbClr val="585f64"/>
                </a:solidFill>
                <a:uFill>
                  <a:solidFill>
                    <a:srgbClr val="585f66"/>
                  </a:solidFill>
                </a:uFill>
                <a:latin typeface="Gill Sans MT"/>
              </a:rPr>
              <a:t>:</a:t>
            </a:r>
            <a:endParaRPr b="0" lang="fr-FR" sz="1000" spc="-1" strike="noStrike">
              <a:latin typeface="Arial"/>
            </a:endParaRPr>
          </a:p>
        </p:txBody>
      </p:sp>
      <p:sp>
        <p:nvSpPr>
          <p:cNvPr id="400" name="CustomShape 6"/>
          <p:cNvSpPr/>
          <p:nvPr/>
        </p:nvSpPr>
        <p:spPr>
          <a:xfrm>
            <a:off x="1723680" y="4902120"/>
            <a:ext cx="5528520" cy="586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74520" bIns="0">
            <a:spAutoFit/>
          </a:bodyPr>
          <a:p>
            <a:pPr marL="290520" indent="-279000">
              <a:lnSpc>
                <a:spcPct val="100000"/>
              </a:lnSpc>
              <a:spcBef>
                <a:spcPts val="584"/>
              </a:spcBef>
              <a:buClr>
                <a:srgbClr val="ee7b11"/>
              </a:buClr>
              <a:buFont typeface="Wingdings" charset="2"/>
              <a:buChar char=""/>
              <a:tabLst>
                <a:tab algn="l" pos="290520"/>
                <a:tab algn="l" pos="290880"/>
              </a:tabLst>
            </a:pPr>
            <a:r>
              <a:rPr b="0" lang="fr-FR" sz="1000" spc="-1" strike="noStrike">
                <a:solidFill>
                  <a:srgbClr val="585f64"/>
                </a:solidFill>
                <a:latin typeface="Lucida Sans"/>
              </a:rPr>
              <a:t>elle</a:t>
            </a:r>
            <a:r>
              <a:rPr b="0" lang="fr-FR" sz="1000" spc="182" strike="noStrike">
                <a:solidFill>
                  <a:srgbClr val="585f64"/>
                </a:solidFill>
                <a:latin typeface="Times New Roman"/>
              </a:rPr>
              <a:t> </a:t>
            </a:r>
            <a:r>
              <a:rPr b="0" lang="fr-FR" sz="1000" spc="-1" strike="noStrike">
                <a:solidFill>
                  <a:srgbClr val="585f64"/>
                </a:solidFill>
                <a:latin typeface="Lucida Sans"/>
              </a:rPr>
              <a:t>varie</a:t>
            </a:r>
            <a:r>
              <a:rPr b="0" lang="fr-FR" sz="1000" spc="205" strike="noStrike">
                <a:solidFill>
                  <a:srgbClr val="585f64"/>
                </a:solidFill>
                <a:latin typeface="Times New Roman"/>
              </a:rPr>
              <a:t> </a:t>
            </a:r>
            <a:r>
              <a:rPr b="0" lang="fr-FR" sz="1000" spc="-1" strike="noStrike">
                <a:solidFill>
                  <a:srgbClr val="585f64"/>
                </a:solidFill>
                <a:latin typeface="Lucida Sans"/>
              </a:rPr>
              <a:t>selon</a:t>
            </a:r>
            <a:r>
              <a:rPr b="0" lang="fr-FR" sz="1000" spc="174" strike="noStrike">
                <a:solidFill>
                  <a:srgbClr val="585f64"/>
                </a:solidFill>
                <a:latin typeface="Times New Roman"/>
              </a:rPr>
              <a:t> </a:t>
            </a:r>
            <a:r>
              <a:rPr b="0" lang="fr-FR" sz="1000" spc="-1" strike="noStrike">
                <a:solidFill>
                  <a:srgbClr val="585f64"/>
                </a:solidFill>
                <a:latin typeface="Lucida Sans"/>
              </a:rPr>
              <a:t>les</a:t>
            </a:r>
            <a:r>
              <a:rPr b="0" lang="fr-FR" sz="1000" spc="188" strike="noStrike">
                <a:solidFill>
                  <a:srgbClr val="585f64"/>
                </a:solidFill>
                <a:latin typeface="Times New Roman"/>
              </a:rPr>
              <a:t> </a:t>
            </a:r>
            <a:r>
              <a:rPr b="0" lang="fr-FR" sz="1000" spc="-1" strike="noStrike">
                <a:solidFill>
                  <a:srgbClr val="585f64"/>
                </a:solidFill>
                <a:latin typeface="Lucida Sans"/>
              </a:rPr>
              <a:t>projets</a:t>
            </a:r>
            <a:r>
              <a:rPr b="0" lang="fr-FR" sz="1000" spc="188" strike="noStrike">
                <a:solidFill>
                  <a:srgbClr val="585f64"/>
                </a:solidFill>
                <a:latin typeface="Times New Roman"/>
              </a:rPr>
              <a:t> </a:t>
            </a:r>
            <a:r>
              <a:rPr b="0" lang="fr-FR" sz="1000" spc="-1" strike="noStrike">
                <a:solidFill>
                  <a:srgbClr val="585f64"/>
                </a:solidFill>
                <a:latin typeface="Lucida Sans"/>
              </a:rPr>
              <a:t>mais</a:t>
            </a:r>
            <a:r>
              <a:rPr b="0" lang="fr-FR" sz="1000" spc="182" strike="noStrike">
                <a:solidFill>
                  <a:srgbClr val="585f64"/>
                </a:solidFill>
                <a:latin typeface="Times New Roman"/>
              </a:rPr>
              <a:t> </a:t>
            </a:r>
            <a:r>
              <a:rPr b="0" lang="fr-FR" sz="1000" spc="-1" strike="noStrike">
                <a:solidFill>
                  <a:srgbClr val="585f64"/>
                </a:solidFill>
                <a:latin typeface="Lucida Sans"/>
              </a:rPr>
              <a:t>est</a:t>
            </a:r>
            <a:r>
              <a:rPr b="0" lang="fr-FR" sz="1000" spc="174" strike="noStrike">
                <a:solidFill>
                  <a:srgbClr val="585f64"/>
                </a:solidFill>
                <a:latin typeface="Times New Roman"/>
              </a:rPr>
              <a:t> </a:t>
            </a:r>
            <a:r>
              <a:rPr b="0" lang="fr-FR" sz="1000" spc="-1" strike="noStrike">
                <a:solidFill>
                  <a:srgbClr val="585f64"/>
                </a:solidFill>
                <a:latin typeface="Lucida Sans"/>
              </a:rPr>
              <a:t>égale</a:t>
            </a:r>
            <a:r>
              <a:rPr b="0" lang="fr-FR" sz="1000" spc="199" strike="noStrike">
                <a:solidFill>
                  <a:srgbClr val="585f64"/>
                </a:solidFill>
                <a:latin typeface="Times New Roman"/>
              </a:rPr>
              <a:t> </a:t>
            </a:r>
            <a:r>
              <a:rPr b="0" lang="fr-FR" sz="1000" spc="-1" strike="noStrike">
                <a:solidFill>
                  <a:srgbClr val="585f64"/>
                </a:solidFill>
                <a:latin typeface="Lucida Sans"/>
              </a:rPr>
              <a:t>au</a:t>
            </a:r>
            <a:r>
              <a:rPr b="0" lang="fr-FR" sz="1000" spc="194" strike="noStrike">
                <a:solidFill>
                  <a:srgbClr val="585f64"/>
                </a:solidFill>
                <a:latin typeface="Times New Roman"/>
              </a:rPr>
              <a:t> </a:t>
            </a:r>
            <a:r>
              <a:rPr b="0" lang="fr-FR" sz="1000" spc="-1" strike="noStrike">
                <a:solidFill>
                  <a:srgbClr val="585f64"/>
                </a:solidFill>
                <a:latin typeface="Lucida Sans"/>
              </a:rPr>
              <a:t>maximum</a:t>
            </a:r>
            <a:r>
              <a:rPr b="0" lang="fr-FR" sz="1000" spc="199" strike="noStrike">
                <a:solidFill>
                  <a:srgbClr val="585f64"/>
                </a:solidFill>
                <a:latin typeface="Times New Roman"/>
              </a:rPr>
              <a:t> </a:t>
            </a:r>
            <a:r>
              <a:rPr b="0" lang="fr-FR" sz="1000" spc="-1" strike="noStrike">
                <a:solidFill>
                  <a:srgbClr val="585f64"/>
                </a:solidFill>
                <a:latin typeface="Lucida Sans"/>
              </a:rPr>
              <a:t>à</a:t>
            </a:r>
            <a:r>
              <a:rPr b="0" lang="fr-FR" sz="1000" spc="188" strike="noStrike">
                <a:solidFill>
                  <a:srgbClr val="585f64"/>
                </a:solidFill>
                <a:latin typeface="Times New Roman"/>
              </a:rPr>
              <a:t> </a:t>
            </a:r>
            <a:r>
              <a:rPr b="0" lang="fr-FR" sz="1000" spc="-9" strike="noStrike">
                <a:solidFill>
                  <a:srgbClr val="585f64"/>
                </a:solidFill>
                <a:latin typeface="Lucida Sans"/>
              </a:rPr>
              <a:t>2€/m²SHAB/mois.</a:t>
            </a:r>
            <a:endParaRPr b="0" lang="fr-FR" sz="1000" spc="-1" strike="noStrike">
              <a:latin typeface="Arial"/>
            </a:endParaRPr>
          </a:p>
          <a:p>
            <a:pPr marL="290520" indent="-279000">
              <a:lnSpc>
                <a:spcPts val="1108"/>
              </a:lnSpc>
              <a:spcBef>
                <a:spcPts val="612"/>
              </a:spcBef>
              <a:buClr>
                <a:srgbClr val="ee7b11"/>
              </a:buClr>
              <a:buFont typeface="Wingdings" charset="2"/>
              <a:buChar char=""/>
              <a:tabLst>
                <a:tab algn="l" pos="290520"/>
                <a:tab algn="l" pos="290880"/>
              </a:tabLst>
            </a:pPr>
            <a:r>
              <a:rPr b="0" lang="fr-FR" sz="1000" spc="-1" strike="noStrike">
                <a:solidFill>
                  <a:srgbClr val="585f64"/>
                </a:solidFill>
                <a:latin typeface="Lucida Sans"/>
              </a:rPr>
              <a:t>On</a:t>
            </a:r>
            <a:r>
              <a:rPr b="0" lang="fr-FR" sz="1000" spc="211" strike="noStrike">
                <a:solidFill>
                  <a:srgbClr val="585f64"/>
                </a:solidFill>
                <a:latin typeface="Times New Roman"/>
              </a:rPr>
              <a:t> </a:t>
            </a:r>
            <a:r>
              <a:rPr b="0" lang="fr-FR" sz="1000" spc="-1" strike="noStrike">
                <a:solidFill>
                  <a:srgbClr val="585f64"/>
                </a:solidFill>
                <a:latin typeface="Lucida Sans"/>
              </a:rPr>
              <a:t>retient</a:t>
            </a:r>
            <a:r>
              <a:rPr b="0" lang="fr-FR" sz="1000" spc="199" strike="noStrike">
                <a:solidFill>
                  <a:srgbClr val="585f64"/>
                </a:solidFill>
                <a:latin typeface="Times New Roman"/>
              </a:rPr>
              <a:t> </a:t>
            </a:r>
            <a:r>
              <a:rPr b="0" lang="fr-FR" sz="1000" spc="-1" strike="noStrike">
                <a:solidFill>
                  <a:srgbClr val="585f64"/>
                </a:solidFill>
                <a:latin typeface="Lucida Sans"/>
              </a:rPr>
              <a:t>1,5€/m²SHAB/mois</a:t>
            </a:r>
            <a:r>
              <a:rPr b="0" lang="fr-FR" sz="1000" spc="199" strike="noStrike">
                <a:solidFill>
                  <a:srgbClr val="585f64"/>
                </a:solidFill>
                <a:latin typeface="Times New Roman"/>
              </a:rPr>
              <a:t> </a:t>
            </a:r>
            <a:r>
              <a:rPr b="0" lang="fr-FR" sz="1000" spc="-1" strike="noStrike">
                <a:solidFill>
                  <a:srgbClr val="585f64"/>
                </a:solidFill>
                <a:latin typeface="Lucida Sans"/>
              </a:rPr>
              <a:t>comme</a:t>
            </a:r>
            <a:r>
              <a:rPr b="0" lang="fr-FR" sz="1000" spc="225" strike="noStrike">
                <a:solidFill>
                  <a:srgbClr val="585f64"/>
                </a:solidFill>
                <a:latin typeface="Times New Roman"/>
              </a:rPr>
              <a:t> </a:t>
            </a:r>
            <a:r>
              <a:rPr b="0" lang="fr-FR" sz="1000" spc="-1" strike="noStrike">
                <a:solidFill>
                  <a:srgbClr val="585f64"/>
                </a:solidFill>
                <a:latin typeface="Lucida Sans"/>
              </a:rPr>
              <a:t>hypothèse</a:t>
            </a:r>
            <a:r>
              <a:rPr b="0" lang="fr-FR" sz="1000" spc="219" strike="noStrike">
                <a:solidFill>
                  <a:srgbClr val="585f64"/>
                </a:solidFill>
                <a:latin typeface="Times New Roman"/>
              </a:rPr>
              <a:t> </a:t>
            </a:r>
            <a:r>
              <a:rPr b="0" lang="fr-FR" sz="1000" spc="-1" strike="noStrike">
                <a:solidFill>
                  <a:srgbClr val="585f64"/>
                </a:solidFill>
                <a:latin typeface="Lucida Sans"/>
              </a:rPr>
              <a:t>de</a:t>
            </a:r>
            <a:r>
              <a:rPr b="0" lang="fr-FR" sz="1000" spc="205" strike="noStrike">
                <a:solidFill>
                  <a:srgbClr val="585f64"/>
                </a:solidFill>
                <a:latin typeface="Times New Roman"/>
              </a:rPr>
              <a:t> </a:t>
            </a:r>
            <a:r>
              <a:rPr b="0" lang="fr-FR" sz="1000" spc="-1" strike="noStrike">
                <a:solidFill>
                  <a:srgbClr val="585f64"/>
                </a:solidFill>
                <a:latin typeface="Lucida Sans"/>
              </a:rPr>
              <a:t>simulation</a:t>
            </a:r>
            <a:r>
              <a:rPr b="0" lang="fr-FR" sz="1000" spc="211" strike="noStrike">
                <a:solidFill>
                  <a:srgbClr val="585f64"/>
                </a:solidFill>
                <a:latin typeface="Times New Roman"/>
              </a:rPr>
              <a:t> </a:t>
            </a:r>
            <a:r>
              <a:rPr b="0" lang="fr-FR" sz="1000" spc="-1" strike="noStrike">
                <a:solidFill>
                  <a:srgbClr val="585f64"/>
                </a:solidFill>
                <a:latin typeface="Lucida Sans"/>
              </a:rPr>
              <a:t>en</a:t>
            </a:r>
            <a:r>
              <a:rPr b="0" lang="fr-FR" sz="1000" spc="202" strike="noStrike">
                <a:solidFill>
                  <a:srgbClr val="585f64"/>
                </a:solidFill>
                <a:latin typeface="Times New Roman"/>
              </a:rPr>
              <a:t> </a:t>
            </a:r>
            <a:r>
              <a:rPr b="0" lang="fr-FR" sz="1000" spc="-1" strike="noStrike">
                <a:solidFill>
                  <a:srgbClr val="585f64"/>
                </a:solidFill>
                <a:latin typeface="Lucida Sans"/>
              </a:rPr>
              <a:t>neuf</a:t>
            </a:r>
            <a:r>
              <a:rPr b="0" lang="fr-FR" sz="1000" spc="205" strike="noStrike">
                <a:solidFill>
                  <a:srgbClr val="585f64"/>
                </a:solidFill>
                <a:latin typeface="Times New Roman"/>
              </a:rPr>
              <a:t> </a:t>
            </a:r>
            <a:r>
              <a:rPr b="0" lang="fr-FR" sz="1000" spc="-1" strike="noStrike">
                <a:solidFill>
                  <a:srgbClr val="585f64"/>
                </a:solidFill>
                <a:latin typeface="Lucida Sans"/>
              </a:rPr>
              <a:t>et</a:t>
            </a:r>
            <a:r>
              <a:rPr b="0" lang="fr-FR" sz="1000" spc="211" strike="noStrike">
                <a:solidFill>
                  <a:srgbClr val="585f64"/>
                </a:solidFill>
                <a:latin typeface="Times New Roman"/>
              </a:rPr>
              <a:t> </a:t>
            </a:r>
            <a:r>
              <a:rPr b="0" lang="fr-FR" sz="1000" spc="-60" strike="noStrike">
                <a:solidFill>
                  <a:srgbClr val="585f64"/>
                </a:solidFill>
                <a:latin typeface="Lucida Sans"/>
              </a:rPr>
              <a:t>1,25</a:t>
            </a:r>
            <a:r>
              <a:rPr b="0" lang="fr-FR" sz="1000" spc="205" strike="noStrike">
                <a:solidFill>
                  <a:srgbClr val="585f64"/>
                </a:solidFill>
                <a:latin typeface="Times New Roman"/>
              </a:rPr>
              <a:t> </a:t>
            </a:r>
            <a:r>
              <a:rPr b="0" lang="fr-FR" sz="1000" spc="35" strike="noStrike">
                <a:solidFill>
                  <a:srgbClr val="585f64"/>
                </a:solidFill>
                <a:latin typeface="Lucida Sans"/>
              </a:rPr>
              <a:t>€</a:t>
            </a:r>
            <a:r>
              <a:rPr b="0" lang="fr-FR" sz="1000" spc="35" strike="noStrike">
                <a:solidFill>
                  <a:srgbClr val="585f64"/>
                </a:solidFill>
                <a:latin typeface="Times New Roman"/>
              </a:rPr>
              <a:t> </a:t>
            </a:r>
            <a:r>
              <a:rPr b="0" lang="fr-FR" sz="1000" spc="-1" strike="noStrike">
                <a:solidFill>
                  <a:srgbClr val="585f64"/>
                </a:solidFill>
                <a:latin typeface="Lucida Sans"/>
              </a:rPr>
              <a:t>en</a:t>
            </a:r>
            <a:r>
              <a:rPr b="0" lang="fr-FR" sz="1000" spc="211" strike="noStrike">
                <a:solidFill>
                  <a:srgbClr val="585f64"/>
                </a:solidFill>
                <a:latin typeface="Times New Roman"/>
              </a:rPr>
              <a:t> </a:t>
            </a:r>
            <a:r>
              <a:rPr b="0" lang="fr-FR" sz="1000" spc="-1" strike="noStrike">
                <a:solidFill>
                  <a:srgbClr val="585f64"/>
                </a:solidFill>
                <a:latin typeface="Lucida Sans"/>
              </a:rPr>
              <a:t>ancien</a:t>
            </a:r>
            <a:r>
              <a:rPr b="0" lang="fr-FR" sz="1000" spc="239" strike="noStrike">
                <a:solidFill>
                  <a:srgbClr val="585f64"/>
                </a:solidFill>
                <a:latin typeface="Times New Roman"/>
              </a:rPr>
              <a:t> </a:t>
            </a:r>
            <a:r>
              <a:rPr b="0" lang="fr-FR" sz="1000" spc="-1" strike="noStrike">
                <a:solidFill>
                  <a:srgbClr val="585f64"/>
                </a:solidFill>
                <a:latin typeface="Lucida Sans"/>
              </a:rPr>
              <a:t>(vente</a:t>
            </a:r>
            <a:r>
              <a:rPr b="0" lang="fr-FR" sz="1000" spc="239" strike="noStrike">
                <a:solidFill>
                  <a:srgbClr val="585f64"/>
                </a:solidFill>
                <a:latin typeface="Times New Roman"/>
              </a:rPr>
              <a:t> </a:t>
            </a:r>
            <a:r>
              <a:rPr b="0" lang="fr-FR" sz="1000" spc="-18" strike="noStrike">
                <a:solidFill>
                  <a:srgbClr val="585f64"/>
                </a:solidFill>
                <a:latin typeface="Lucida Sans"/>
              </a:rPr>
              <a:t>HLM)</a:t>
            </a:r>
            <a:endParaRPr b="0" lang="fr-FR" sz="1000" spc="-1" strike="noStrike">
              <a:latin typeface="Arial"/>
            </a:endParaRPr>
          </a:p>
        </p:txBody>
      </p:sp>
      <p:sp>
        <p:nvSpPr>
          <p:cNvPr id="401" name="CustomShape 7"/>
          <p:cNvSpPr/>
          <p:nvPr/>
        </p:nvSpPr>
        <p:spPr>
          <a:xfrm>
            <a:off x="1631160" y="5624280"/>
            <a:ext cx="5869800" cy="586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74520" bIns="0">
            <a:spAutoFit/>
          </a:bodyPr>
          <a:p>
            <a:pPr marL="11520">
              <a:lnSpc>
                <a:spcPct val="100000"/>
              </a:lnSpc>
              <a:spcBef>
                <a:spcPts val="584"/>
              </a:spcBef>
            </a:pPr>
            <a:r>
              <a:rPr b="1" lang="fr-FR" sz="1000" spc="-1" strike="noStrike" u="sng">
                <a:solidFill>
                  <a:srgbClr val="585f64"/>
                </a:solidFill>
                <a:uFill>
                  <a:solidFill>
                    <a:srgbClr val="585f66"/>
                  </a:solidFill>
                </a:uFill>
                <a:latin typeface="Gill Sans MT"/>
              </a:rPr>
              <a:t>Droits</a:t>
            </a:r>
            <a:r>
              <a:rPr b="0" lang="fr-FR" sz="1000" spc="199" strike="noStrike" u="sng">
                <a:solidFill>
                  <a:srgbClr val="585f64"/>
                </a:solidFill>
                <a:uFill>
                  <a:solidFill>
                    <a:srgbClr val="585f66"/>
                  </a:solidFill>
                </a:uFill>
                <a:latin typeface="Times New Roman"/>
              </a:rPr>
              <a:t> </a:t>
            </a:r>
            <a:r>
              <a:rPr b="1" lang="fr-FR" sz="1000" spc="43" strike="noStrike" u="sng">
                <a:solidFill>
                  <a:srgbClr val="585f64"/>
                </a:solidFill>
                <a:uFill>
                  <a:solidFill>
                    <a:srgbClr val="585f66"/>
                  </a:solidFill>
                </a:uFill>
                <a:latin typeface="Gill Sans MT"/>
              </a:rPr>
              <a:t>d’appui</a:t>
            </a:r>
            <a:r>
              <a:rPr b="0" lang="fr-FR" sz="1000" spc="174" strike="noStrike" u="sng">
                <a:solidFill>
                  <a:srgbClr val="585f64"/>
                </a:solidFill>
                <a:uFill>
                  <a:solidFill>
                    <a:srgbClr val="585f66"/>
                  </a:solidFill>
                </a:uFill>
                <a:latin typeface="Times New Roman"/>
              </a:rPr>
              <a:t> </a:t>
            </a:r>
            <a:r>
              <a:rPr b="1" lang="fr-FR" sz="1000" spc="49" strike="noStrike" u="sng">
                <a:solidFill>
                  <a:srgbClr val="585f64"/>
                </a:solidFill>
                <a:uFill>
                  <a:solidFill>
                    <a:srgbClr val="585f66"/>
                  </a:solidFill>
                </a:uFill>
                <a:latin typeface="Gill Sans MT"/>
              </a:rPr>
              <a:t>de</a:t>
            </a:r>
            <a:r>
              <a:rPr b="0" lang="fr-FR" sz="1000" spc="174" strike="noStrike" u="sng">
                <a:solidFill>
                  <a:srgbClr val="585f64"/>
                </a:solidFill>
                <a:uFill>
                  <a:solidFill>
                    <a:srgbClr val="585f66"/>
                  </a:solidFill>
                </a:uFill>
                <a:latin typeface="Times New Roman"/>
              </a:rPr>
              <a:t> </a:t>
            </a:r>
            <a:r>
              <a:rPr b="1" lang="fr-FR" sz="1000" spc="-1" strike="noStrike" u="sng">
                <a:solidFill>
                  <a:srgbClr val="585f64"/>
                </a:solidFill>
                <a:uFill>
                  <a:solidFill>
                    <a:srgbClr val="585f66"/>
                  </a:solidFill>
                </a:uFill>
                <a:latin typeface="Gill Sans MT"/>
              </a:rPr>
              <a:t>l’opérateur</a:t>
            </a:r>
            <a:r>
              <a:rPr b="0" lang="fr-FR" sz="1000" spc="199" strike="noStrike" u="sng">
                <a:solidFill>
                  <a:srgbClr val="585f64"/>
                </a:solidFill>
                <a:uFill>
                  <a:solidFill>
                    <a:srgbClr val="585f66"/>
                  </a:solidFill>
                </a:uFill>
                <a:latin typeface="Times New Roman"/>
              </a:rPr>
              <a:t> </a:t>
            </a:r>
            <a:r>
              <a:rPr b="1" lang="fr-FR" sz="1000" spc="-46" strike="noStrike" u="sng">
                <a:solidFill>
                  <a:srgbClr val="585f64"/>
                </a:solidFill>
                <a:uFill>
                  <a:solidFill>
                    <a:srgbClr val="585f66"/>
                  </a:solidFill>
                </a:uFill>
                <a:latin typeface="Gill Sans MT"/>
              </a:rPr>
              <a:t>:</a:t>
            </a:r>
            <a:endParaRPr b="0" lang="fr-FR" sz="1000" spc="-1" strike="noStrike">
              <a:latin typeface="Arial"/>
            </a:endParaRPr>
          </a:p>
          <a:p>
            <a:pPr marL="631080" indent="-279000">
              <a:lnSpc>
                <a:spcPts val="1108"/>
              </a:lnSpc>
              <a:spcBef>
                <a:spcPts val="612"/>
              </a:spcBef>
              <a:buClr>
                <a:srgbClr val="ee7b11"/>
              </a:buClr>
              <a:buFont typeface="Wingdings" charset="2"/>
              <a:buChar char=""/>
              <a:tabLst>
                <a:tab algn="l" pos="631080"/>
                <a:tab algn="l" pos="631800"/>
              </a:tabLst>
            </a:pPr>
            <a:r>
              <a:rPr b="0" lang="fr-FR" sz="1000" spc="-1" strike="noStrike">
                <a:solidFill>
                  <a:srgbClr val="585f64"/>
                </a:solidFill>
                <a:latin typeface="Lucida Sans"/>
              </a:rPr>
              <a:t>Pas</a:t>
            </a:r>
            <a:r>
              <a:rPr b="0" lang="fr-FR" sz="1000" spc="412" strike="noStrike">
                <a:solidFill>
                  <a:srgbClr val="585f64"/>
                </a:solidFill>
                <a:latin typeface="Times New Roman"/>
              </a:rPr>
              <a:t> </a:t>
            </a:r>
            <a:r>
              <a:rPr b="0" lang="fr-FR" sz="1000" spc="-1" strike="noStrike">
                <a:solidFill>
                  <a:srgbClr val="585f64"/>
                </a:solidFill>
                <a:latin typeface="Lucida Sans"/>
              </a:rPr>
              <a:t>de</a:t>
            </a:r>
            <a:r>
              <a:rPr b="0" lang="fr-FR" sz="1000" spc="412" strike="noStrike">
                <a:solidFill>
                  <a:srgbClr val="585f64"/>
                </a:solidFill>
                <a:latin typeface="Times New Roman"/>
              </a:rPr>
              <a:t> </a:t>
            </a:r>
            <a:r>
              <a:rPr b="0" lang="fr-FR" sz="1000" spc="-1" strike="noStrike">
                <a:solidFill>
                  <a:srgbClr val="585f64"/>
                </a:solidFill>
                <a:latin typeface="Lucida Sans"/>
              </a:rPr>
              <a:t>droits</a:t>
            </a:r>
            <a:r>
              <a:rPr b="0" lang="fr-FR" sz="1000" spc="403" strike="noStrike">
                <a:solidFill>
                  <a:srgbClr val="585f64"/>
                </a:solidFill>
                <a:latin typeface="Times New Roman"/>
              </a:rPr>
              <a:t> </a:t>
            </a:r>
            <a:r>
              <a:rPr b="0" lang="fr-FR" sz="1000" spc="-1" strike="noStrike">
                <a:solidFill>
                  <a:srgbClr val="585f64"/>
                </a:solidFill>
                <a:latin typeface="Lucida Sans"/>
              </a:rPr>
              <a:t>d’appui</a:t>
            </a:r>
            <a:r>
              <a:rPr b="0" lang="fr-FR" sz="1000" spc="398" strike="noStrike">
                <a:solidFill>
                  <a:srgbClr val="585f64"/>
                </a:solidFill>
                <a:latin typeface="Times New Roman"/>
              </a:rPr>
              <a:t> </a:t>
            </a:r>
            <a:r>
              <a:rPr b="0" lang="fr-FR" sz="1000" spc="-1" strike="noStrike">
                <a:solidFill>
                  <a:srgbClr val="585f64"/>
                </a:solidFill>
                <a:latin typeface="Lucida Sans"/>
              </a:rPr>
              <a:t>dans</a:t>
            </a:r>
            <a:r>
              <a:rPr b="0" lang="fr-FR" sz="1000" spc="406" strike="noStrike">
                <a:solidFill>
                  <a:srgbClr val="585f64"/>
                </a:solidFill>
                <a:latin typeface="Times New Roman"/>
              </a:rPr>
              <a:t> </a:t>
            </a:r>
            <a:r>
              <a:rPr b="0" lang="fr-FR" sz="1000" spc="-1" strike="noStrike">
                <a:solidFill>
                  <a:srgbClr val="585f64"/>
                </a:solidFill>
                <a:latin typeface="Lucida Sans"/>
              </a:rPr>
              <a:t>la</a:t>
            </a:r>
            <a:r>
              <a:rPr b="0" lang="fr-FR" sz="1000" spc="406" strike="noStrike">
                <a:solidFill>
                  <a:srgbClr val="585f64"/>
                </a:solidFill>
                <a:latin typeface="Times New Roman"/>
              </a:rPr>
              <a:t> </a:t>
            </a:r>
            <a:r>
              <a:rPr b="0" lang="fr-FR" sz="1000" spc="-1" strike="noStrike">
                <a:solidFill>
                  <a:srgbClr val="585f64"/>
                </a:solidFill>
                <a:latin typeface="Lucida Sans"/>
              </a:rPr>
              <a:t>modélisation</a:t>
            </a:r>
            <a:r>
              <a:rPr b="0" lang="fr-FR" sz="1000" spc="406" strike="noStrike">
                <a:solidFill>
                  <a:srgbClr val="585f64"/>
                </a:solidFill>
                <a:latin typeface="Times New Roman"/>
              </a:rPr>
              <a:t> </a:t>
            </a:r>
            <a:r>
              <a:rPr b="0" lang="fr-FR" sz="1000" spc="-1" strike="noStrike">
                <a:solidFill>
                  <a:srgbClr val="585f64"/>
                </a:solidFill>
                <a:latin typeface="Lucida Sans"/>
              </a:rPr>
              <a:t>de</a:t>
            </a:r>
            <a:r>
              <a:rPr b="0" lang="fr-FR" sz="1000" spc="415" strike="noStrike">
                <a:solidFill>
                  <a:srgbClr val="585f64"/>
                </a:solidFill>
                <a:latin typeface="Times New Roman"/>
              </a:rPr>
              <a:t> </a:t>
            </a:r>
            <a:r>
              <a:rPr b="0" lang="fr-FR" sz="1000" spc="-1" strike="noStrike">
                <a:solidFill>
                  <a:srgbClr val="585f64"/>
                </a:solidFill>
                <a:latin typeface="Lucida Sans"/>
              </a:rPr>
              <a:t>base</a:t>
            </a:r>
            <a:r>
              <a:rPr b="0" lang="fr-FR" sz="1000" spc="403" strike="noStrike">
                <a:solidFill>
                  <a:srgbClr val="585f64"/>
                </a:solidFill>
                <a:latin typeface="Times New Roman"/>
              </a:rPr>
              <a:t> </a:t>
            </a:r>
            <a:r>
              <a:rPr b="0" lang="fr-FR" sz="1000" spc="-1" strike="noStrike">
                <a:solidFill>
                  <a:srgbClr val="585f64"/>
                </a:solidFill>
                <a:latin typeface="Lucida Sans"/>
              </a:rPr>
              <a:t>(c’est</a:t>
            </a:r>
            <a:r>
              <a:rPr b="0" lang="fr-FR" sz="1000" spc="389" strike="noStrike">
                <a:solidFill>
                  <a:srgbClr val="585f64"/>
                </a:solidFill>
                <a:latin typeface="Times New Roman"/>
              </a:rPr>
              <a:t> </a:t>
            </a:r>
            <a:r>
              <a:rPr b="0" lang="fr-FR" sz="1000" spc="-1" strike="noStrike">
                <a:solidFill>
                  <a:srgbClr val="585f64"/>
                </a:solidFill>
                <a:latin typeface="Lucida Sans"/>
              </a:rPr>
              <a:t>toutefois</a:t>
            </a:r>
            <a:r>
              <a:rPr b="0" lang="fr-FR" sz="1000" spc="403" strike="noStrike">
                <a:solidFill>
                  <a:srgbClr val="585f64"/>
                </a:solidFill>
                <a:latin typeface="Times New Roman"/>
              </a:rPr>
              <a:t> </a:t>
            </a:r>
            <a:r>
              <a:rPr b="0" lang="fr-FR" sz="1000" spc="-1" strike="noStrike">
                <a:solidFill>
                  <a:srgbClr val="585f64"/>
                </a:solidFill>
                <a:latin typeface="Lucida Sans"/>
              </a:rPr>
              <a:t>un</a:t>
            </a:r>
            <a:r>
              <a:rPr b="0" lang="fr-FR" sz="1000" spc="412" strike="noStrike">
                <a:solidFill>
                  <a:srgbClr val="585f64"/>
                </a:solidFill>
                <a:latin typeface="Times New Roman"/>
              </a:rPr>
              <a:t> </a:t>
            </a:r>
            <a:r>
              <a:rPr b="0" lang="fr-FR" sz="1000" spc="-9" strike="noStrike">
                <a:solidFill>
                  <a:srgbClr val="585f64"/>
                </a:solidFill>
                <a:latin typeface="Lucida Sans"/>
              </a:rPr>
              <a:t>levier</a:t>
            </a:r>
            <a:r>
              <a:rPr b="0" lang="fr-FR" sz="1000" spc="-9" strike="noStrike">
                <a:solidFill>
                  <a:srgbClr val="585f64"/>
                </a:solidFill>
                <a:latin typeface="Times New Roman"/>
              </a:rPr>
              <a:t> </a:t>
            </a:r>
            <a:r>
              <a:rPr b="0" lang="fr-FR" sz="1000" spc="-1" strike="noStrike">
                <a:solidFill>
                  <a:srgbClr val="585f64"/>
                </a:solidFill>
                <a:latin typeface="Lucida Sans"/>
              </a:rPr>
              <a:t>potentiel</a:t>
            </a:r>
            <a:r>
              <a:rPr b="0" lang="fr-FR" sz="1000" spc="225" strike="noStrike">
                <a:solidFill>
                  <a:srgbClr val="585f64"/>
                </a:solidFill>
                <a:latin typeface="Times New Roman"/>
              </a:rPr>
              <a:t> </a:t>
            </a:r>
            <a:r>
              <a:rPr b="0" lang="fr-FR" sz="1000" spc="-1" strike="noStrike">
                <a:solidFill>
                  <a:srgbClr val="585f64"/>
                </a:solidFill>
                <a:latin typeface="Lucida Sans"/>
              </a:rPr>
              <a:t>pour</a:t>
            </a:r>
            <a:r>
              <a:rPr b="0" lang="fr-FR" sz="1000" spc="219" strike="noStrike">
                <a:solidFill>
                  <a:srgbClr val="585f64"/>
                </a:solidFill>
                <a:latin typeface="Times New Roman"/>
              </a:rPr>
              <a:t> </a:t>
            </a:r>
            <a:r>
              <a:rPr b="0" lang="fr-FR" sz="1000" spc="-1" strike="noStrike">
                <a:solidFill>
                  <a:srgbClr val="585f64"/>
                </a:solidFill>
                <a:latin typeface="Lucida Sans"/>
              </a:rPr>
              <a:t>des</a:t>
            </a:r>
            <a:r>
              <a:rPr b="0" lang="fr-FR" sz="1000" spc="188" strike="noStrike">
                <a:solidFill>
                  <a:srgbClr val="585f64"/>
                </a:solidFill>
                <a:latin typeface="Times New Roman"/>
              </a:rPr>
              <a:t> </a:t>
            </a:r>
            <a:r>
              <a:rPr b="0" lang="fr-FR" sz="1000" spc="-1" strike="noStrike">
                <a:solidFill>
                  <a:srgbClr val="585f64"/>
                </a:solidFill>
                <a:latin typeface="Lucida Sans"/>
              </a:rPr>
              <a:t>opérations</a:t>
            </a:r>
            <a:r>
              <a:rPr b="0" lang="fr-FR" sz="1000" spc="242" strike="noStrike">
                <a:solidFill>
                  <a:srgbClr val="585f64"/>
                </a:solidFill>
                <a:latin typeface="Times New Roman"/>
              </a:rPr>
              <a:t> </a:t>
            </a:r>
            <a:r>
              <a:rPr b="0" lang="fr-FR" sz="1000" spc="-1" strike="noStrike">
                <a:solidFill>
                  <a:srgbClr val="585f64"/>
                </a:solidFill>
                <a:latin typeface="Lucida Sans"/>
              </a:rPr>
              <a:t>où</a:t>
            </a:r>
            <a:r>
              <a:rPr b="0" lang="fr-FR" sz="1000" spc="194" strike="noStrike">
                <a:solidFill>
                  <a:srgbClr val="585f64"/>
                </a:solidFill>
                <a:latin typeface="Times New Roman"/>
              </a:rPr>
              <a:t> </a:t>
            </a:r>
            <a:r>
              <a:rPr b="0" lang="fr-FR" sz="1000" spc="-1" strike="noStrike">
                <a:solidFill>
                  <a:srgbClr val="585f64"/>
                </a:solidFill>
                <a:latin typeface="Lucida Sans"/>
              </a:rPr>
              <a:t>le</a:t>
            </a:r>
            <a:r>
              <a:rPr b="0" lang="fr-FR" sz="1000" spc="202" strike="noStrike">
                <a:solidFill>
                  <a:srgbClr val="585f64"/>
                </a:solidFill>
                <a:latin typeface="Times New Roman"/>
              </a:rPr>
              <a:t> </a:t>
            </a:r>
            <a:r>
              <a:rPr b="0" lang="fr-FR" sz="1000" spc="-1" strike="noStrike">
                <a:solidFill>
                  <a:srgbClr val="585f64"/>
                </a:solidFill>
                <a:latin typeface="Lucida Sans"/>
              </a:rPr>
              <a:t>foncier</a:t>
            </a:r>
            <a:r>
              <a:rPr b="0" lang="fr-FR" sz="1000" spc="205" strike="noStrike">
                <a:solidFill>
                  <a:srgbClr val="585f64"/>
                </a:solidFill>
                <a:latin typeface="Times New Roman"/>
              </a:rPr>
              <a:t> </a:t>
            </a:r>
            <a:r>
              <a:rPr b="0" lang="fr-FR" sz="1000" spc="-1" strike="noStrike">
                <a:solidFill>
                  <a:srgbClr val="585f64"/>
                </a:solidFill>
                <a:latin typeface="Lucida Sans"/>
              </a:rPr>
              <a:t>est</a:t>
            </a:r>
            <a:r>
              <a:rPr b="0" lang="fr-FR" sz="1000" spc="194" strike="noStrike">
                <a:solidFill>
                  <a:srgbClr val="585f64"/>
                </a:solidFill>
                <a:latin typeface="Times New Roman"/>
              </a:rPr>
              <a:t> </a:t>
            </a:r>
            <a:r>
              <a:rPr b="0" lang="fr-FR" sz="1000" spc="-9" strike="noStrike">
                <a:solidFill>
                  <a:srgbClr val="585f64"/>
                </a:solidFill>
                <a:latin typeface="Lucida Sans"/>
              </a:rPr>
              <a:t>élevé)</a:t>
            </a:r>
            <a:endParaRPr b="0" lang="fr-FR" sz="1000" spc="-1" strike="noStrike">
              <a:latin typeface="Arial"/>
            </a:endParaRPr>
          </a:p>
        </p:txBody>
      </p:sp>
      <p:pic>
        <p:nvPicPr>
          <p:cNvPr id="402" name="object 14" descr=""/>
          <p:cNvPicPr/>
          <p:nvPr/>
        </p:nvPicPr>
        <p:blipFill>
          <a:blip r:embed="rId4"/>
          <a:stretch/>
        </p:blipFill>
        <p:spPr>
          <a:xfrm>
            <a:off x="7961760" y="4836600"/>
            <a:ext cx="253800" cy="237960"/>
          </a:xfrm>
          <a:prstGeom prst="rect">
            <a:avLst/>
          </a:prstGeom>
          <a:ln w="0">
            <a:noFill/>
          </a:ln>
        </p:spPr>
      </p:pic>
      <p:sp>
        <p:nvSpPr>
          <p:cNvPr id="403" name="CustomShape 8"/>
          <p:cNvSpPr/>
          <p:nvPr/>
        </p:nvSpPr>
        <p:spPr>
          <a:xfrm>
            <a:off x="7940160" y="4837680"/>
            <a:ext cx="189180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0800" bIns="0">
            <a:spAutoFit/>
          </a:bodyPr>
          <a:p>
            <a:pPr marL="415080">
              <a:lnSpc>
                <a:spcPct val="100000"/>
              </a:lnSpc>
              <a:spcBef>
                <a:spcPts val="85"/>
              </a:spcBef>
            </a:pPr>
            <a:r>
              <a:rPr b="1" lang="fr-FR" sz="1180" spc="-9" strike="noStrike">
                <a:solidFill>
                  <a:srgbClr val="00406f"/>
                </a:solidFill>
                <a:latin typeface="Gill Sans MT"/>
              </a:rPr>
              <a:t>Indexation</a:t>
            </a:r>
            <a:endParaRPr b="0" lang="fr-FR" sz="1180" spc="-1" strike="noStrike">
              <a:latin typeface="Arial"/>
            </a:endParaRPr>
          </a:p>
          <a:p>
            <a:pPr marL="11520">
              <a:lnSpc>
                <a:spcPct val="100000"/>
              </a:lnSpc>
              <a:spcBef>
                <a:spcPts val="944"/>
              </a:spcBef>
            </a:pPr>
            <a:r>
              <a:rPr b="1" lang="fr-FR" sz="960" spc="-1" strike="noStrike">
                <a:solidFill>
                  <a:srgbClr val="585f64"/>
                </a:solidFill>
                <a:latin typeface="Gill Sans MT"/>
              </a:rPr>
              <a:t>IRL</a:t>
            </a:r>
            <a:r>
              <a:rPr b="0" lang="fr-FR" sz="960" spc="72" strike="noStrike">
                <a:solidFill>
                  <a:srgbClr val="585f64"/>
                </a:solidFill>
                <a:latin typeface="Times New Roman"/>
              </a:rPr>
              <a:t> </a:t>
            </a:r>
            <a:r>
              <a:rPr b="0" lang="fr-FR" sz="960" spc="-1" strike="noStrike">
                <a:solidFill>
                  <a:srgbClr val="585f64"/>
                </a:solidFill>
                <a:latin typeface="Lucida Sans"/>
              </a:rPr>
              <a:t>(cadre</a:t>
            </a:r>
            <a:r>
              <a:rPr b="0" lang="fr-FR" sz="960" spc="120" strike="noStrike">
                <a:solidFill>
                  <a:srgbClr val="585f64"/>
                </a:solidFill>
                <a:latin typeface="Times New Roman"/>
              </a:rPr>
              <a:t> </a:t>
            </a:r>
            <a:r>
              <a:rPr b="0" lang="fr-FR" sz="960" spc="-1" strike="noStrike">
                <a:solidFill>
                  <a:srgbClr val="585f64"/>
                </a:solidFill>
                <a:latin typeface="Lucida Sans"/>
              </a:rPr>
              <a:t>légal</a:t>
            </a:r>
            <a:r>
              <a:rPr b="0" lang="fr-FR" sz="960" spc="111" strike="noStrike">
                <a:solidFill>
                  <a:srgbClr val="585f64"/>
                </a:solidFill>
                <a:latin typeface="Times New Roman"/>
              </a:rPr>
              <a:t> </a:t>
            </a:r>
            <a:r>
              <a:rPr b="0" lang="fr-FR" sz="960" spc="-1" strike="noStrike">
                <a:solidFill>
                  <a:srgbClr val="585f64"/>
                </a:solidFill>
                <a:latin typeface="Wingdings"/>
              </a:rPr>
              <a:t></a:t>
            </a:r>
            <a:r>
              <a:rPr b="0" lang="fr-FR" sz="960" spc="148" strike="noStrike">
                <a:solidFill>
                  <a:srgbClr val="585f64"/>
                </a:solidFill>
                <a:latin typeface="Times New Roman"/>
              </a:rPr>
              <a:t> </a:t>
            </a:r>
            <a:r>
              <a:rPr b="0" lang="fr-FR" sz="960" spc="-1" strike="noStrike">
                <a:solidFill>
                  <a:srgbClr val="585f64"/>
                </a:solidFill>
                <a:latin typeface="Lucida Sans"/>
              </a:rPr>
              <a:t>ICC</a:t>
            </a:r>
            <a:r>
              <a:rPr b="0" lang="fr-FR" sz="960" spc="140" strike="noStrike">
                <a:solidFill>
                  <a:srgbClr val="585f64"/>
                </a:solidFill>
                <a:latin typeface="Times New Roman"/>
              </a:rPr>
              <a:t> </a:t>
            </a:r>
            <a:r>
              <a:rPr b="0" lang="fr-FR" sz="960" spc="-1" strike="noStrike">
                <a:solidFill>
                  <a:srgbClr val="585f64"/>
                </a:solidFill>
                <a:latin typeface="Lucida Sans"/>
              </a:rPr>
              <a:t>ou</a:t>
            </a:r>
            <a:r>
              <a:rPr b="0" lang="fr-FR" sz="960" spc="140" strike="noStrike">
                <a:solidFill>
                  <a:srgbClr val="585f64"/>
                </a:solidFill>
                <a:latin typeface="Times New Roman"/>
              </a:rPr>
              <a:t> </a:t>
            </a:r>
            <a:r>
              <a:rPr b="0" lang="fr-FR" sz="960" spc="-18" strike="noStrike">
                <a:solidFill>
                  <a:srgbClr val="585f64"/>
                </a:solidFill>
                <a:latin typeface="Lucida Sans"/>
              </a:rPr>
              <a:t>IRL).</a:t>
            </a:r>
            <a:endParaRPr b="0" lang="fr-FR" sz="960" spc="-1" strike="noStrike">
              <a:latin typeface="Arial"/>
            </a:endParaRPr>
          </a:p>
        </p:txBody>
      </p:sp>
      <p:sp>
        <p:nvSpPr>
          <p:cNvPr id="404" name="TextShape 9"/>
          <p:cNvSpPr txBox="1"/>
          <p:nvPr/>
        </p:nvSpPr>
        <p:spPr>
          <a:xfrm>
            <a:off x="9988200" y="5273640"/>
            <a:ext cx="285480" cy="3977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marL="130320" algn="r">
              <a:lnSpc>
                <a:spcPct val="100000"/>
              </a:lnSpc>
              <a:spcBef>
                <a:spcPts val="269"/>
              </a:spcBef>
            </a:pPr>
            <a:fld id="{C8E77BFE-FE3D-47CE-A19A-296C341134B3}" type="slidenum">
              <a:rPr b="1" lang="fr-FR" sz="1300" spc="-7" strike="noStrike">
                <a:solidFill>
                  <a:srgbClr val="ffffff"/>
                </a:solidFill>
                <a:latin typeface="Palatino Linotype"/>
              </a:rPr>
              <a:t>&lt;numéro&gt;</a:t>
            </a:fld>
            <a:endParaRPr b="0" lang="fr-FR" sz="1300" spc="-1" strike="noStrike">
              <a:latin typeface="Times New Roman"/>
            </a:endParaRPr>
          </a:p>
        </p:txBody>
      </p:sp>
      <p:sp>
        <p:nvSpPr>
          <p:cNvPr id="405" name="CustomShape 10"/>
          <p:cNvSpPr/>
          <p:nvPr/>
        </p:nvSpPr>
        <p:spPr>
          <a:xfrm>
            <a:off x="9993240" y="219600"/>
            <a:ext cx="1889640" cy="51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r">
              <a:lnSpc>
                <a:spcPct val="100000"/>
              </a:lnSpc>
            </a:pPr>
            <a:r>
              <a:rPr b="0" lang="fr-FR" sz="1400" spc="-1" strike="noStrike">
                <a:solidFill>
                  <a:srgbClr val="a6a6a6"/>
                </a:solidFill>
                <a:latin typeface="Calibri"/>
              </a:rPr>
              <a:t>Modèle économique</a:t>
            </a:r>
            <a:endParaRPr b="0" lang="fr-FR" sz="1400" spc="-1" strike="noStrike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0" lang="fr-FR" sz="1400" spc="-1" strike="noStrike">
                <a:solidFill>
                  <a:srgbClr val="a6a6a6"/>
                </a:solidFill>
                <a:latin typeface="Calibri"/>
              </a:rPr>
              <a:t>Modélisation financière</a:t>
            </a:r>
            <a:endParaRPr b="0" lang="fr-FR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TextShape 1"/>
          <p:cNvSpPr txBox="1"/>
          <p:nvPr/>
        </p:nvSpPr>
        <p:spPr>
          <a:xfrm>
            <a:off x="3233520" y="2836080"/>
            <a:ext cx="5724720" cy="59256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fr-FR" sz="2800" spc="-1" strike="noStrike">
                <a:solidFill>
                  <a:srgbClr val="000000"/>
                </a:solidFill>
                <a:latin typeface="Calibri"/>
              </a:rPr>
              <a:t>V. Illustration avec deux opérations </a:t>
            </a: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407" name="Image 3" descr=""/>
          <p:cNvPicPr/>
          <p:nvPr/>
        </p:nvPicPr>
        <p:blipFill>
          <a:blip r:embed="rId1"/>
          <a:srcRect l="10576" t="14404" r="13556" b="9806"/>
          <a:stretch/>
        </p:blipFill>
        <p:spPr>
          <a:xfrm>
            <a:off x="0" y="0"/>
            <a:ext cx="1476000" cy="1209240"/>
          </a:xfrm>
          <a:prstGeom prst="rect">
            <a:avLst/>
          </a:prstGeom>
          <a:ln w="0">
            <a:noFill/>
          </a:ln>
        </p:spPr>
      </p:pic>
      <p:sp>
        <p:nvSpPr>
          <p:cNvPr id="408" name="TextShape 2"/>
          <p:cNvSpPr txBox="1"/>
          <p:nvPr/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fr-FR" sz="1200" spc="-1" strike="noStrike">
                <a:solidFill>
                  <a:srgbClr val="8b8b8b"/>
                </a:solidFill>
                <a:latin typeface="Calibri"/>
              </a:rPr>
              <a:t>CRHH - Bureau du 5 juillet 2022</a:t>
            </a:r>
            <a:endParaRPr b="0" lang="fr-FR" sz="1200" spc="-1" strike="noStrike">
              <a:latin typeface="Times New Roman"/>
            </a:endParaRPr>
          </a:p>
        </p:txBody>
      </p:sp>
      <p:sp>
        <p:nvSpPr>
          <p:cNvPr id="409" name="TextShape 3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F3AC7961-CB99-4E9A-8504-5CC2BFF7DEB1}" type="slidenum">
              <a:rPr b="0" lang="fr-FR" sz="1200" spc="-1" strike="noStrike">
                <a:solidFill>
                  <a:srgbClr val="8b8b8b"/>
                </a:solidFill>
                <a:latin typeface="Calibri"/>
              </a:rPr>
              <a:t>&lt;numéro&gt;</a:t>
            </a:fld>
            <a:endParaRPr b="0" lang="fr-FR" sz="12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TextShape 1"/>
          <p:cNvSpPr txBox="1"/>
          <p:nvPr/>
        </p:nvSpPr>
        <p:spPr>
          <a:xfrm>
            <a:off x="1860480" y="384840"/>
            <a:ext cx="5049360" cy="54108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800" spc="-1" strike="noStrike">
                <a:solidFill>
                  <a:srgbClr val="000000"/>
                </a:solidFill>
                <a:latin typeface="Calibri"/>
              </a:rPr>
              <a:t>Opération de Gruissan</a:t>
            </a: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411" name="Image 5" descr=""/>
          <p:cNvPicPr/>
          <p:nvPr/>
        </p:nvPicPr>
        <p:blipFill>
          <a:blip r:embed="rId1"/>
          <a:srcRect l="10576" t="14404" r="13556" b="9806"/>
          <a:stretch/>
        </p:blipFill>
        <p:spPr>
          <a:xfrm>
            <a:off x="0" y="0"/>
            <a:ext cx="1476000" cy="1209240"/>
          </a:xfrm>
          <a:prstGeom prst="rect">
            <a:avLst/>
          </a:prstGeom>
          <a:ln w="0">
            <a:noFill/>
          </a:ln>
        </p:spPr>
      </p:pic>
      <p:sp>
        <p:nvSpPr>
          <p:cNvPr id="412" name="TextShape 2"/>
          <p:cNvSpPr txBox="1"/>
          <p:nvPr/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fr-FR" sz="1200" spc="-1" strike="noStrike">
                <a:solidFill>
                  <a:srgbClr val="8b8b8b"/>
                </a:solidFill>
                <a:latin typeface="Calibri"/>
              </a:rPr>
              <a:t>CRHH - Bureau du 5 juillet 2022</a:t>
            </a:r>
            <a:endParaRPr b="0" lang="fr-FR" sz="1200" spc="-1" strike="noStrike">
              <a:latin typeface="Times New Roman"/>
            </a:endParaRPr>
          </a:p>
        </p:txBody>
      </p:sp>
      <p:sp>
        <p:nvSpPr>
          <p:cNvPr id="413" name="TextShape 3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5F0B50AB-7805-4A84-BA6E-72D5BC89FBC8}" type="slidenum">
              <a:rPr b="0" lang="fr-FR" sz="1200" spc="-1" strike="noStrike">
                <a:solidFill>
                  <a:srgbClr val="8b8b8b"/>
                </a:solidFill>
                <a:latin typeface="Calibri"/>
              </a:rPr>
              <a:t>&lt;numéro&gt;</a:t>
            </a:fld>
            <a:endParaRPr b="0" lang="fr-FR" sz="1200" spc="-1" strike="noStrike">
              <a:latin typeface="Times New Roman"/>
            </a:endParaRPr>
          </a:p>
        </p:txBody>
      </p:sp>
      <p:pic>
        <p:nvPicPr>
          <p:cNvPr id="414" name="Image 7" descr=""/>
          <p:cNvPicPr/>
          <p:nvPr/>
        </p:nvPicPr>
        <p:blipFill>
          <a:blip r:embed="rId2"/>
          <a:stretch/>
        </p:blipFill>
        <p:spPr>
          <a:xfrm>
            <a:off x="1604160" y="926280"/>
            <a:ext cx="6384600" cy="3603600"/>
          </a:xfrm>
          <a:prstGeom prst="rect">
            <a:avLst/>
          </a:prstGeom>
          <a:ln w="0">
            <a:noFill/>
          </a:ln>
        </p:spPr>
      </p:pic>
      <p:pic>
        <p:nvPicPr>
          <p:cNvPr id="415" name="Image 9" descr=""/>
          <p:cNvPicPr/>
          <p:nvPr/>
        </p:nvPicPr>
        <p:blipFill>
          <a:blip r:embed="rId3"/>
          <a:stretch/>
        </p:blipFill>
        <p:spPr>
          <a:xfrm>
            <a:off x="738360" y="3919320"/>
            <a:ext cx="10972440" cy="3047760"/>
          </a:xfrm>
          <a:prstGeom prst="rect">
            <a:avLst/>
          </a:prstGeom>
          <a:ln w="0">
            <a:noFill/>
          </a:ln>
        </p:spPr>
      </p:pic>
      <p:sp>
        <p:nvSpPr>
          <p:cNvPr id="416" name="CustomShape 4"/>
          <p:cNvSpPr/>
          <p:nvPr/>
        </p:nvSpPr>
        <p:spPr>
          <a:xfrm>
            <a:off x="8435880" y="227880"/>
            <a:ext cx="3274920" cy="63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r"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Illustration avec deux opérations</a:t>
            </a:r>
            <a:endParaRPr b="0" lang="fr-FR" sz="1800" spc="-1" strike="noStrike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Gruissan 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417" name="CustomShape 5"/>
          <p:cNvSpPr/>
          <p:nvPr/>
        </p:nvSpPr>
        <p:spPr>
          <a:xfrm>
            <a:off x="8610480" y="1679400"/>
            <a:ext cx="3099960" cy="1461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14 villas en R + 1</a:t>
            </a: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11 T4 – 2 T3 – 1 T2</a:t>
            </a: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Sur le site de la plage des Chalets </a:t>
            </a:r>
            <a:endParaRPr b="0" lang="fr-F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TextShape 1"/>
          <p:cNvSpPr txBox="1"/>
          <p:nvPr/>
        </p:nvSpPr>
        <p:spPr>
          <a:xfrm>
            <a:off x="2645640" y="3429000"/>
            <a:ext cx="7485120" cy="52416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 marL="571680" indent="-5713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Calibri Light"/>
              <a:buAutoNum type="romanUcPeriod"/>
            </a:pPr>
            <a:r>
              <a:rPr b="0" lang="fr-FR" sz="2800" spc="-1" strike="noStrike">
                <a:solidFill>
                  <a:srgbClr val="000000"/>
                </a:solidFill>
                <a:latin typeface="Calibri"/>
              </a:rPr>
              <a:t>Présentation Habitat en Région</a:t>
            </a: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43" name="Image 3" descr=""/>
          <p:cNvPicPr/>
          <p:nvPr/>
        </p:nvPicPr>
        <p:blipFill>
          <a:blip r:embed="rId1"/>
          <a:srcRect l="10576" t="14404" r="13556" b="9806"/>
          <a:stretch/>
        </p:blipFill>
        <p:spPr>
          <a:xfrm>
            <a:off x="11520" y="76320"/>
            <a:ext cx="1476000" cy="1209240"/>
          </a:xfrm>
          <a:prstGeom prst="rect">
            <a:avLst/>
          </a:prstGeom>
          <a:ln w="0">
            <a:noFill/>
          </a:ln>
        </p:spPr>
      </p:pic>
      <p:pic>
        <p:nvPicPr>
          <p:cNvPr id="144" name="Image 4" descr=""/>
          <p:cNvPicPr/>
          <p:nvPr/>
        </p:nvPicPr>
        <p:blipFill>
          <a:blip r:embed="rId2"/>
          <a:srcRect l="10576" t="14404" r="13556" b="9806"/>
          <a:stretch/>
        </p:blipFill>
        <p:spPr>
          <a:xfrm>
            <a:off x="0" y="0"/>
            <a:ext cx="1476000" cy="1209240"/>
          </a:xfrm>
          <a:prstGeom prst="rect">
            <a:avLst/>
          </a:prstGeom>
          <a:ln w="0">
            <a:noFill/>
          </a:ln>
        </p:spPr>
      </p:pic>
      <p:sp>
        <p:nvSpPr>
          <p:cNvPr id="145" name="TextShape 2"/>
          <p:cNvSpPr txBox="1"/>
          <p:nvPr/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fr-FR" sz="1200" spc="-1" strike="noStrike">
                <a:solidFill>
                  <a:srgbClr val="8b8b8b"/>
                </a:solidFill>
                <a:latin typeface="Calibri"/>
              </a:rPr>
              <a:t>CRHH - Bureau du 5 juillet 2022</a:t>
            </a:r>
            <a:endParaRPr b="0" lang="fr-FR" sz="1200" spc="-1" strike="noStrike">
              <a:latin typeface="Times New Roman"/>
            </a:endParaRPr>
          </a:p>
        </p:txBody>
      </p:sp>
      <p:sp>
        <p:nvSpPr>
          <p:cNvPr id="146" name="TextShape 3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AF016979-1657-4635-80D5-E1D5C1F0E1F1}" type="slidenum">
              <a:rPr b="0" lang="fr-FR" sz="1200" spc="-1" strike="noStrike">
                <a:solidFill>
                  <a:srgbClr val="8b8b8b"/>
                </a:solidFill>
                <a:latin typeface="Calibri"/>
              </a:rPr>
              <a:t>2</a:t>
            </a:fld>
            <a:endParaRPr b="0" lang="fr-FR" sz="12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8" name="Espace réservé du contenu 7" descr=""/>
          <p:cNvPicPr/>
          <p:nvPr/>
        </p:nvPicPr>
        <p:blipFill>
          <a:blip r:embed="rId1"/>
          <a:stretch/>
        </p:blipFill>
        <p:spPr>
          <a:xfrm>
            <a:off x="1552680" y="1103760"/>
            <a:ext cx="9801000" cy="2597400"/>
          </a:xfrm>
          <a:prstGeom prst="rect">
            <a:avLst/>
          </a:prstGeom>
          <a:ln w="0">
            <a:noFill/>
          </a:ln>
        </p:spPr>
      </p:pic>
      <p:sp>
        <p:nvSpPr>
          <p:cNvPr id="419" name="CustomShape 1"/>
          <p:cNvSpPr/>
          <p:nvPr/>
        </p:nvSpPr>
        <p:spPr>
          <a:xfrm>
            <a:off x="8078760" y="200520"/>
            <a:ext cx="3274920" cy="63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r"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Illustration avec deux opérations</a:t>
            </a:r>
            <a:endParaRPr b="0" lang="fr-FR" sz="1800" spc="-1" strike="noStrike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Gruissan </a:t>
            </a:r>
            <a:endParaRPr b="0" lang="fr-FR" sz="1800" spc="-1" strike="noStrike">
              <a:latin typeface="Arial"/>
            </a:endParaRPr>
          </a:p>
        </p:txBody>
      </p:sp>
      <p:pic>
        <p:nvPicPr>
          <p:cNvPr id="420" name="Image 5" descr=""/>
          <p:cNvPicPr/>
          <p:nvPr/>
        </p:nvPicPr>
        <p:blipFill>
          <a:blip r:embed="rId2"/>
          <a:srcRect l="10576" t="14404" r="13556" b="9806"/>
          <a:stretch/>
        </p:blipFill>
        <p:spPr>
          <a:xfrm>
            <a:off x="0" y="0"/>
            <a:ext cx="1476000" cy="1209240"/>
          </a:xfrm>
          <a:prstGeom prst="rect">
            <a:avLst/>
          </a:prstGeom>
          <a:ln w="0">
            <a:noFill/>
          </a:ln>
        </p:spPr>
      </p:pic>
      <p:sp>
        <p:nvSpPr>
          <p:cNvPr id="421" name="TextShape 2"/>
          <p:cNvSpPr txBox="1"/>
          <p:nvPr/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fr-FR" sz="1200" spc="-1" strike="noStrike">
                <a:solidFill>
                  <a:srgbClr val="8b8b8b"/>
                </a:solidFill>
                <a:latin typeface="Calibri"/>
              </a:rPr>
              <a:t>CRHH - Bureau du 5 juillet 2022</a:t>
            </a:r>
            <a:endParaRPr b="0" lang="fr-FR" sz="1200" spc="-1" strike="noStrike">
              <a:latin typeface="Times New Roman"/>
            </a:endParaRPr>
          </a:p>
        </p:txBody>
      </p:sp>
      <p:sp>
        <p:nvSpPr>
          <p:cNvPr id="422" name="TextShape 3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D380F6F3-7209-45AB-AB1D-B9C5016CD282}" type="slidenum">
              <a:rPr b="0" lang="fr-FR" sz="1200" spc="-1" strike="noStrike">
                <a:solidFill>
                  <a:srgbClr val="8b8b8b"/>
                </a:solidFill>
                <a:latin typeface="Calibri"/>
              </a:rPr>
              <a:t>&lt;numéro&gt;</a:t>
            </a:fld>
            <a:endParaRPr b="0" lang="fr-FR" sz="1200" spc="-1" strike="noStrike">
              <a:latin typeface="Times New Roman"/>
            </a:endParaRPr>
          </a:p>
        </p:txBody>
      </p:sp>
      <p:pic>
        <p:nvPicPr>
          <p:cNvPr id="423" name="Image 9" descr=""/>
          <p:cNvPicPr/>
          <p:nvPr/>
        </p:nvPicPr>
        <p:blipFill>
          <a:blip r:embed="rId3"/>
          <a:stretch/>
        </p:blipFill>
        <p:spPr>
          <a:xfrm>
            <a:off x="204480" y="3982680"/>
            <a:ext cx="12191760" cy="28749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TextShape 1"/>
          <p:cNvSpPr txBox="1"/>
          <p:nvPr/>
        </p:nvSpPr>
        <p:spPr>
          <a:xfrm>
            <a:off x="2021040" y="668160"/>
            <a:ext cx="5049360" cy="54108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800" spc="-1" strike="noStrike">
                <a:solidFill>
                  <a:srgbClr val="000000"/>
                </a:solidFill>
                <a:latin typeface="Calibri"/>
              </a:rPr>
              <a:t>Opération du Grau du Roi</a:t>
            </a: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425" name="Image 5" descr=""/>
          <p:cNvPicPr/>
          <p:nvPr/>
        </p:nvPicPr>
        <p:blipFill>
          <a:blip r:embed="rId1"/>
          <a:srcRect l="10576" t="14404" r="13556" b="9806"/>
          <a:stretch/>
        </p:blipFill>
        <p:spPr>
          <a:xfrm>
            <a:off x="0" y="0"/>
            <a:ext cx="1476000" cy="1209240"/>
          </a:xfrm>
          <a:prstGeom prst="rect">
            <a:avLst/>
          </a:prstGeom>
          <a:ln w="0">
            <a:noFill/>
          </a:ln>
        </p:spPr>
      </p:pic>
      <p:sp>
        <p:nvSpPr>
          <p:cNvPr id="426" name="TextShape 2"/>
          <p:cNvSpPr txBox="1"/>
          <p:nvPr/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fr-FR" sz="1200" spc="-1" strike="noStrike">
                <a:solidFill>
                  <a:srgbClr val="8b8b8b"/>
                </a:solidFill>
                <a:latin typeface="Calibri"/>
              </a:rPr>
              <a:t>CRHH - Bureau du 5 juillet 2022</a:t>
            </a:r>
            <a:endParaRPr b="0" lang="fr-FR" sz="1200" spc="-1" strike="noStrike">
              <a:latin typeface="Times New Roman"/>
            </a:endParaRPr>
          </a:p>
        </p:txBody>
      </p:sp>
      <p:sp>
        <p:nvSpPr>
          <p:cNvPr id="427" name="TextShape 3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75266A08-E97D-4051-A464-4CD941AAA512}" type="slidenum">
              <a:rPr b="0" lang="fr-FR" sz="1200" spc="-1" strike="noStrike">
                <a:solidFill>
                  <a:srgbClr val="8b8b8b"/>
                </a:solidFill>
                <a:latin typeface="Calibri"/>
              </a:rPr>
              <a:t>&lt;numéro&gt;</a:t>
            </a:fld>
            <a:endParaRPr b="0" lang="fr-FR" sz="1200" spc="-1" strike="noStrike">
              <a:latin typeface="Times New Roman"/>
            </a:endParaRPr>
          </a:p>
        </p:txBody>
      </p:sp>
      <p:pic>
        <p:nvPicPr>
          <p:cNvPr id="428" name="Image 6" descr="Une image contenant carte&#10;&#10;Description générée automatiquement"/>
          <p:cNvPicPr/>
          <p:nvPr/>
        </p:nvPicPr>
        <p:blipFill>
          <a:blip r:embed="rId2"/>
          <a:stretch/>
        </p:blipFill>
        <p:spPr>
          <a:xfrm>
            <a:off x="2727720" y="1593360"/>
            <a:ext cx="2368800" cy="1835280"/>
          </a:xfrm>
          <a:prstGeom prst="rect">
            <a:avLst/>
          </a:prstGeom>
          <a:ln w="0">
            <a:noFill/>
          </a:ln>
        </p:spPr>
      </p:pic>
      <p:pic>
        <p:nvPicPr>
          <p:cNvPr id="429" name="Image 7" descr="Une image contenant carte&#10;&#10;Description générée automatiquement"/>
          <p:cNvPicPr/>
          <p:nvPr/>
        </p:nvPicPr>
        <p:blipFill>
          <a:blip r:embed="rId3"/>
          <a:stretch/>
        </p:blipFill>
        <p:spPr>
          <a:xfrm>
            <a:off x="6095880" y="1611000"/>
            <a:ext cx="2796120" cy="1800000"/>
          </a:xfrm>
          <a:prstGeom prst="rect">
            <a:avLst/>
          </a:prstGeom>
          <a:ln w="0">
            <a:noFill/>
          </a:ln>
        </p:spPr>
      </p:pic>
      <p:sp>
        <p:nvSpPr>
          <p:cNvPr id="430" name="CustomShape 4"/>
          <p:cNvSpPr/>
          <p:nvPr/>
        </p:nvSpPr>
        <p:spPr>
          <a:xfrm>
            <a:off x="1058760" y="3780720"/>
            <a:ext cx="10074240" cy="2448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00000"/>
              </a:lnSpc>
              <a:tabLst>
                <a:tab algn="l" pos="450360"/>
                <a:tab algn="l" pos="3060720"/>
              </a:tabLst>
            </a:pPr>
            <a:r>
              <a:rPr b="0" lang="fr-FR" sz="1800" spc="-1" strike="noStrike">
                <a:solidFill>
                  <a:srgbClr val="000000"/>
                </a:solidFill>
                <a:latin typeface="Verdana"/>
                <a:ea typeface="Times New Roman"/>
              </a:rPr>
              <a:t>La construction de ces parcelles est prévue en 3 tranches. </a:t>
            </a:r>
            <a:endParaRPr b="0" lang="fr-FR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450360"/>
                <a:tab algn="l" pos="3060720"/>
              </a:tabLst>
            </a:pPr>
            <a:r>
              <a:rPr b="0" lang="fr-FR" sz="1800" spc="-1" strike="noStrike">
                <a:solidFill>
                  <a:srgbClr val="000000"/>
                </a:solidFill>
                <a:latin typeface="Verdana"/>
                <a:ea typeface="Times New Roman"/>
              </a:rPr>
              <a:t> </a:t>
            </a:r>
            <a:endParaRPr b="0" lang="fr-FR" sz="1800" spc="-1" strike="noStrike">
              <a:latin typeface="Arial"/>
            </a:endParaRPr>
          </a:p>
          <a:p>
            <a:pPr marL="343080" indent="-342720" algn="just">
              <a:lnSpc>
                <a:spcPct val="100000"/>
              </a:lnSpc>
              <a:buClr>
                <a:srgbClr val="000000"/>
              </a:buClr>
              <a:buFont typeface="Verdana"/>
              <a:buChar char="-"/>
              <a:tabLst>
                <a:tab algn="l" pos="450360"/>
                <a:tab algn="l" pos="3060720"/>
              </a:tabLst>
            </a:pPr>
            <a:r>
              <a:rPr b="0" lang="fr-FR" sz="1800" spc="-1" strike="noStrike">
                <a:solidFill>
                  <a:srgbClr val="000000"/>
                </a:solidFill>
                <a:latin typeface="Verdana"/>
                <a:ea typeface="Times New Roman"/>
              </a:rPr>
              <a:t>La 1</a:t>
            </a:r>
            <a:r>
              <a:rPr b="0" lang="fr-FR" sz="1800" spc="-1" strike="noStrike" baseline="30000">
                <a:solidFill>
                  <a:srgbClr val="000000"/>
                </a:solidFill>
                <a:latin typeface="Verdana"/>
                <a:ea typeface="Times New Roman"/>
              </a:rPr>
              <a:t>ère</a:t>
            </a:r>
            <a:r>
              <a:rPr b="0" lang="fr-FR" sz="1800" spc="-1" strike="noStrike">
                <a:solidFill>
                  <a:srgbClr val="000000"/>
                </a:solidFill>
                <a:latin typeface="Verdana"/>
                <a:ea typeface="Times New Roman"/>
              </a:rPr>
              <a:t> comportait 12 logements locatifs et 32 logements en PSLA ou Accession Sociale cette tranche a été livrée en 2018.</a:t>
            </a:r>
            <a:endParaRPr b="0" lang="fr-FR" sz="1800" spc="-1" strike="noStrike">
              <a:latin typeface="Arial"/>
            </a:endParaRPr>
          </a:p>
          <a:p>
            <a:pPr marL="457200" algn="just">
              <a:lnSpc>
                <a:spcPct val="100000"/>
              </a:lnSpc>
              <a:tabLst>
                <a:tab algn="l" pos="450360"/>
                <a:tab algn="l" pos="3060720"/>
              </a:tabLst>
            </a:pPr>
            <a:r>
              <a:rPr b="0" lang="fr-FR" sz="1800" spc="-1" strike="noStrike">
                <a:solidFill>
                  <a:srgbClr val="000000"/>
                </a:solidFill>
                <a:latin typeface="Verdana"/>
                <a:ea typeface="Times New Roman"/>
              </a:rPr>
              <a:t> </a:t>
            </a:r>
            <a:endParaRPr b="0" lang="fr-FR" sz="1800" spc="-1" strike="noStrike">
              <a:latin typeface="Arial"/>
            </a:endParaRPr>
          </a:p>
          <a:p>
            <a:pPr marL="343080" indent="-342720" algn="just">
              <a:lnSpc>
                <a:spcPct val="120000"/>
              </a:lnSpc>
              <a:spcAft>
                <a:spcPts val="1001"/>
              </a:spcAft>
              <a:buClr>
                <a:srgbClr val="000000"/>
              </a:buClr>
              <a:buFont typeface="Verdana"/>
              <a:buChar char="-"/>
              <a:tabLst>
                <a:tab algn="l" pos="450360"/>
                <a:tab algn="l" pos="3060720"/>
              </a:tabLst>
            </a:pPr>
            <a:r>
              <a:rPr b="0" lang="fr-FR" sz="1800" spc="-1" strike="noStrike">
                <a:solidFill>
                  <a:srgbClr val="000000"/>
                </a:solidFill>
                <a:latin typeface="Verdana"/>
                <a:ea typeface="Times New Roman"/>
              </a:rPr>
              <a:t>La 2</a:t>
            </a:r>
            <a:r>
              <a:rPr b="0" lang="fr-FR" sz="1800" spc="-1" strike="noStrike" baseline="30000">
                <a:solidFill>
                  <a:srgbClr val="000000"/>
                </a:solidFill>
                <a:latin typeface="Verdana"/>
                <a:ea typeface="Times New Roman"/>
              </a:rPr>
              <a:t>e</a:t>
            </a:r>
            <a:r>
              <a:rPr b="0" lang="fr-FR" sz="1800" spc="-1" strike="noStrike">
                <a:solidFill>
                  <a:srgbClr val="000000"/>
                </a:solidFill>
                <a:latin typeface="Verdana"/>
                <a:ea typeface="Times New Roman"/>
              </a:rPr>
              <a:t> comporte 27 logements en PSLA ou Accession Sociale. Il s’agit des Macro-lots 7 et 8 (LE CLOS DES SAGNES et L’OREE DES PINS). La commercialisation débutera par le Lot 8 , l’Orée des Pins.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431" name="CustomShape 5"/>
          <p:cNvSpPr/>
          <p:nvPr/>
        </p:nvSpPr>
        <p:spPr>
          <a:xfrm>
            <a:off x="8078760" y="200520"/>
            <a:ext cx="3274920" cy="63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r"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Illustration avec deux opérations Le Grau du Roi </a:t>
            </a:r>
            <a:endParaRPr b="0" lang="fr-F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CustomShape 1"/>
          <p:cNvSpPr/>
          <p:nvPr/>
        </p:nvSpPr>
        <p:spPr>
          <a:xfrm>
            <a:off x="8078760" y="200520"/>
            <a:ext cx="3274920" cy="63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r"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Illustration avec deux opérations Le Grau du Roi </a:t>
            </a:r>
            <a:endParaRPr b="0" lang="fr-FR" sz="1800" spc="-1" strike="noStrike">
              <a:latin typeface="Arial"/>
            </a:endParaRPr>
          </a:p>
        </p:txBody>
      </p:sp>
      <p:pic>
        <p:nvPicPr>
          <p:cNvPr id="433" name="Image 5" descr=""/>
          <p:cNvPicPr/>
          <p:nvPr/>
        </p:nvPicPr>
        <p:blipFill>
          <a:blip r:embed="rId1"/>
          <a:srcRect l="10576" t="14404" r="13556" b="9806"/>
          <a:stretch/>
        </p:blipFill>
        <p:spPr>
          <a:xfrm>
            <a:off x="0" y="0"/>
            <a:ext cx="1476000" cy="1209240"/>
          </a:xfrm>
          <a:prstGeom prst="rect">
            <a:avLst/>
          </a:prstGeom>
          <a:ln w="0">
            <a:noFill/>
          </a:ln>
        </p:spPr>
      </p:pic>
      <p:sp>
        <p:nvSpPr>
          <p:cNvPr id="434" name="TextShape 2"/>
          <p:cNvSpPr txBox="1"/>
          <p:nvPr/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fr-FR" sz="1200" spc="-1" strike="noStrike">
                <a:solidFill>
                  <a:srgbClr val="8b8b8b"/>
                </a:solidFill>
                <a:latin typeface="Calibri"/>
              </a:rPr>
              <a:t>CRHH - Bureau du 5 juillet 2022</a:t>
            </a:r>
            <a:endParaRPr b="0" lang="fr-FR" sz="1200" spc="-1" strike="noStrike">
              <a:latin typeface="Times New Roman"/>
            </a:endParaRPr>
          </a:p>
        </p:txBody>
      </p:sp>
      <p:sp>
        <p:nvSpPr>
          <p:cNvPr id="435" name="TextShape 3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42F93D3C-8118-444B-9721-DC19F091CA2B}" type="slidenum">
              <a:rPr b="0" lang="fr-FR" sz="1200" spc="-1" strike="noStrike">
                <a:solidFill>
                  <a:srgbClr val="8b8b8b"/>
                </a:solidFill>
                <a:latin typeface="Calibri"/>
              </a:rPr>
              <a:t>&lt;numéro&gt;</a:t>
            </a:fld>
            <a:endParaRPr b="0" lang="fr-FR" sz="1200" spc="-1" strike="noStrike">
              <a:latin typeface="Times New Roman"/>
            </a:endParaRPr>
          </a:p>
        </p:txBody>
      </p:sp>
      <p:pic>
        <p:nvPicPr>
          <p:cNvPr id="436" name="Image 6" descr=""/>
          <p:cNvPicPr/>
          <p:nvPr/>
        </p:nvPicPr>
        <p:blipFill>
          <a:blip r:embed="rId2"/>
          <a:stretch/>
        </p:blipFill>
        <p:spPr>
          <a:xfrm>
            <a:off x="961920" y="1363320"/>
            <a:ext cx="3076200" cy="2289960"/>
          </a:xfrm>
          <a:prstGeom prst="rect">
            <a:avLst/>
          </a:prstGeom>
          <a:ln w="0">
            <a:noFill/>
          </a:ln>
        </p:spPr>
      </p:pic>
      <p:pic>
        <p:nvPicPr>
          <p:cNvPr id="437" name="Image 7" descr=""/>
          <p:cNvPicPr/>
          <p:nvPr/>
        </p:nvPicPr>
        <p:blipFill>
          <a:blip r:embed="rId3"/>
          <a:stretch/>
        </p:blipFill>
        <p:spPr>
          <a:xfrm>
            <a:off x="4697640" y="1399680"/>
            <a:ext cx="6485400" cy="2367720"/>
          </a:xfrm>
          <a:prstGeom prst="rect">
            <a:avLst/>
          </a:prstGeom>
          <a:ln w="0">
            <a:noFill/>
          </a:ln>
        </p:spPr>
      </p:pic>
      <p:sp>
        <p:nvSpPr>
          <p:cNvPr id="438" name="CustomShape 4"/>
          <p:cNvSpPr/>
          <p:nvPr/>
        </p:nvSpPr>
        <p:spPr>
          <a:xfrm>
            <a:off x="1692360" y="4001400"/>
            <a:ext cx="8806680" cy="2099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Verdana"/>
                <a:ea typeface="Times New Roman"/>
              </a:rPr>
              <a:t>Les villas seront de type 3 ou 4.</a:t>
            </a:r>
            <a:endParaRPr b="0" lang="fr-FR" sz="1800" spc="-1" strike="noStrike">
              <a:latin typeface="Arial"/>
            </a:endParaRPr>
          </a:p>
          <a:p>
            <a:pPr marL="343080" indent="-342720" algn="just">
              <a:lnSpc>
                <a:spcPct val="120000"/>
              </a:lnSpc>
              <a:spcAft>
                <a:spcPts val="1001"/>
              </a:spcAft>
              <a:buClr>
                <a:srgbClr val="000000"/>
              </a:buClr>
              <a:buFont typeface="Verdana"/>
              <a:buChar char="-"/>
            </a:pPr>
            <a:r>
              <a:rPr b="0" lang="fr-FR" sz="1800" spc="-1" strike="noStrike">
                <a:solidFill>
                  <a:srgbClr val="000000"/>
                </a:solidFill>
                <a:latin typeface="Verdana"/>
                <a:ea typeface="Times New Roman"/>
              </a:rPr>
              <a:t>33 % T3 soit 4 T3 – Surface habitable : 68 m²</a:t>
            </a:r>
            <a:endParaRPr b="0" lang="fr-FR" sz="1800" spc="-1" strike="noStrike">
              <a:latin typeface="Arial"/>
            </a:endParaRPr>
          </a:p>
          <a:p>
            <a:pPr marL="343080" indent="-342720" algn="just">
              <a:lnSpc>
                <a:spcPct val="120000"/>
              </a:lnSpc>
              <a:spcAft>
                <a:spcPts val="1001"/>
              </a:spcAft>
              <a:buClr>
                <a:srgbClr val="000000"/>
              </a:buClr>
              <a:buFont typeface="Verdana"/>
              <a:buChar char="-"/>
            </a:pPr>
            <a:r>
              <a:rPr b="0" lang="fr-FR" sz="1800" spc="-1" strike="noStrike">
                <a:solidFill>
                  <a:srgbClr val="000000"/>
                </a:solidFill>
                <a:latin typeface="Verdana"/>
                <a:ea typeface="Times New Roman"/>
              </a:rPr>
              <a:t>67 % T4 soit 8 T4 – Surface habitable : entre 85 et 86 m²</a:t>
            </a:r>
            <a:endParaRPr b="0" lang="fr-FR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Verdana"/>
                <a:ea typeface="Times New Roman"/>
              </a:rPr>
              <a:t>Chaque villa dispose d’un jardin (entre 70 et 230 m²), de deux stationnements disposés sous la villa, d’un balcon (entre 12 et 15 m²) et/ou d’une loggia (environ 4m²). </a:t>
            </a:r>
            <a:endParaRPr b="0" lang="fr-F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CustomShape 1"/>
          <p:cNvSpPr/>
          <p:nvPr/>
        </p:nvSpPr>
        <p:spPr>
          <a:xfrm>
            <a:off x="8078760" y="200520"/>
            <a:ext cx="3274920" cy="63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r"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Illustration avec deux opérations</a:t>
            </a:r>
            <a:endParaRPr b="0" lang="fr-FR" sz="1800" spc="-1" strike="noStrike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Le grau du Roi </a:t>
            </a:r>
            <a:endParaRPr b="0" lang="fr-FR" sz="1800" spc="-1" strike="noStrike">
              <a:latin typeface="Arial"/>
            </a:endParaRPr>
          </a:p>
        </p:txBody>
      </p:sp>
      <p:pic>
        <p:nvPicPr>
          <p:cNvPr id="440" name="Image 5" descr=""/>
          <p:cNvPicPr/>
          <p:nvPr/>
        </p:nvPicPr>
        <p:blipFill>
          <a:blip r:embed="rId1"/>
          <a:srcRect l="10576" t="14404" r="13556" b="9806"/>
          <a:stretch/>
        </p:blipFill>
        <p:spPr>
          <a:xfrm>
            <a:off x="0" y="0"/>
            <a:ext cx="1476000" cy="1209240"/>
          </a:xfrm>
          <a:prstGeom prst="rect">
            <a:avLst/>
          </a:prstGeom>
          <a:ln w="0">
            <a:noFill/>
          </a:ln>
        </p:spPr>
      </p:pic>
      <p:sp>
        <p:nvSpPr>
          <p:cNvPr id="441" name="TextShape 2"/>
          <p:cNvSpPr txBox="1"/>
          <p:nvPr/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fr-FR" sz="1200" spc="-1" strike="noStrike">
                <a:solidFill>
                  <a:srgbClr val="8b8b8b"/>
                </a:solidFill>
                <a:latin typeface="Calibri"/>
              </a:rPr>
              <a:t>CRHH - Bureau du 5 juillet 2022</a:t>
            </a:r>
            <a:endParaRPr b="0" lang="fr-FR" sz="1200" spc="-1" strike="noStrike">
              <a:latin typeface="Times New Roman"/>
            </a:endParaRPr>
          </a:p>
        </p:txBody>
      </p:sp>
      <p:sp>
        <p:nvSpPr>
          <p:cNvPr id="442" name="TextShape 3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07AF9130-55F9-4FE4-A878-A53B3F1AAE02}" type="slidenum">
              <a:rPr b="0" lang="fr-FR" sz="1200" spc="-1" strike="noStrike">
                <a:solidFill>
                  <a:srgbClr val="8b8b8b"/>
                </a:solidFill>
                <a:latin typeface="Calibri"/>
              </a:rPr>
              <a:t>&lt;numéro&gt;</a:t>
            </a:fld>
            <a:endParaRPr b="0" lang="fr-FR" sz="1200" spc="-1" strike="noStrike">
              <a:latin typeface="Times New Roman"/>
            </a:endParaRPr>
          </a:p>
        </p:txBody>
      </p:sp>
      <p:sp>
        <p:nvSpPr>
          <p:cNvPr id="443" name="CustomShape 4"/>
          <p:cNvSpPr/>
          <p:nvPr/>
        </p:nvSpPr>
        <p:spPr>
          <a:xfrm>
            <a:off x="978480" y="1209600"/>
            <a:ext cx="9929880" cy="63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00000"/>
              </a:lnSpc>
              <a:tabLst>
                <a:tab algn="l" pos="450360"/>
                <a:tab algn="l" pos="3060720"/>
              </a:tabLst>
            </a:pPr>
            <a:r>
              <a:rPr b="0" lang="fr-FR" sz="1800" spc="-1" strike="noStrike">
                <a:solidFill>
                  <a:srgbClr val="000000"/>
                </a:solidFill>
                <a:latin typeface="Verdana"/>
                <a:ea typeface="Times New Roman"/>
              </a:rPr>
              <a:t>Le lot N°7 fait partie de la 2</a:t>
            </a:r>
            <a:r>
              <a:rPr b="0" lang="fr-FR" sz="1800" spc="-1" strike="noStrike" baseline="30000">
                <a:solidFill>
                  <a:srgbClr val="000000"/>
                </a:solidFill>
                <a:latin typeface="Verdana"/>
                <a:ea typeface="Times New Roman"/>
              </a:rPr>
              <a:t>e</a:t>
            </a:r>
            <a:r>
              <a:rPr b="0" lang="fr-FR" sz="1800" spc="-1" strike="noStrike">
                <a:solidFill>
                  <a:srgbClr val="000000"/>
                </a:solidFill>
                <a:latin typeface="Verdana"/>
                <a:ea typeface="Times New Roman"/>
              </a:rPr>
              <a:t> tranche. Il a pour objet la construction de 15 villas groupées en bloc de 3 ou 4 villas en PSLA ou Accession Sociale.</a:t>
            </a:r>
            <a:endParaRPr b="0" lang="fr-FR" sz="1800" spc="-1" strike="noStrike">
              <a:latin typeface="Arial"/>
            </a:endParaRPr>
          </a:p>
        </p:txBody>
      </p:sp>
      <p:pic>
        <p:nvPicPr>
          <p:cNvPr id="444" name="Image 18" descr=""/>
          <p:cNvPicPr/>
          <p:nvPr/>
        </p:nvPicPr>
        <p:blipFill>
          <a:blip r:embed="rId2"/>
          <a:srcRect l="0" t="0" r="0" b="2565"/>
          <a:stretch/>
        </p:blipFill>
        <p:spPr>
          <a:xfrm rot="5400000">
            <a:off x="345600" y="2652480"/>
            <a:ext cx="3395520" cy="2129400"/>
          </a:xfrm>
          <a:prstGeom prst="rect">
            <a:avLst/>
          </a:prstGeom>
          <a:ln w="0">
            <a:noFill/>
          </a:ln>
        </p:spPr>
      </p:pic>
      <p:pic>
        <p:nvPicPr>
          <p:cNvPr id="445" name="Image 19" descr="Une image contenant arbre, extérieur, ciel, route&#10;&#10;Description générée automatiquement"/>
          <p:cNvPicPr/>
          <p:nvPr/>
        </p:nvPicPr>
        <p:blipFill>
          <a:blip r:embed="rId3"/>
          <a:stretch/>
        </p:blipFill>
        <p:spPr>
          <a:xfrm>
            <a:off x="3798000" y="2435400"/>
            <a:ext cx="3662280" cy="2566080"/>
          </a:xfrm>
          <a:prstGeom prst="rect">
            <a:avLst/>
          </a:prstGeom>
          <a:ln w="0">
            <a:noFill/>
          </a:ln>
        </p:spPr>
      </p:pic>
      <p:sp>
        <p:nvSpPr>
          <p:cNvPr id="446" name="CustomShape 5"/>
          <p:cNvSpPr/>
          <p:nvPr/>
        </p:nvSpPr>
        <p:spPr>
          <a:xfrm>
            <a:off x="7775280" y="2872800"/>
            <a:ext cx="3881880" cy="213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Verdana"/>
                <a:ea typeface="Times New Roman"/>
              </a:rPr>
              <a:t>Les villas seront de type 3 ou 4.</a:t>
            </a:r>
            <a:endParaRPr b="0" lang="fr-FR" sz="1800" spc="-1" strike="noStrike">
              <a:latin typeface="Arial"/>
            </a:endParaRPr>
          </a:p>
          <a:p>
            <a:pPr marL="343080" indent="-342720" algn="just">
              <a:lnSpc>
                <a:spcPct val="120000"/>
              </a:lnSpc>
              <a:spcAft>
                <a:spcPts val="1001"/>
              </a:spcAft>
              <a:buClr>
                <a:srgbClr val="000000"/>
              </a:buClr>
              <a:buFont typeface="Verdana"/>
              <a:buChar char="-"/>
            </a:pPr>
            <a:r>
              <a:rPr b="0" lang="fr-FR" sz="1800" spc="-1" strike="noStrike">
                <a:solidFill>
                  <a:srgbClr val="000000"/>
                </a:solidFill>
                <a:latin typeface="Verdana"/>
                <a:ea typeface="Times New Roman"/>
              </a:rPr>
              <a:t>33 % T3 soit 5 T3 – Surface habitable : 72m²</a:t>
            </a:r>
            <a:endParaRPr b="0" lang="fr-FR" sz="1800" spc="-1" strike="noStrike">
              <a:latin typeface="Arial"/>
            </a:endParaRPr>
          </a:p>
          <a:p>
            <a:pPr marL="343080" indent="-342720" algn="just">
              <a:lnSpc>
                <a:spcPct val="120000"/>
              </a:lnSpc>
              <a:spcAft>
                <a:spcPts val="1001"/>
              </a:spcAft>
              <a:buClr>
                <a:srgbClr val="000000"/>
              </a:buClr>
              <a:buFont typeface="Verdana"/>
              <a:buChar char="-"/>
            </a:pPr>
            <a:r>
              <a:rPr b="0" lang="fr-FR" sz="1800" spc="-1" strike="noStrike">
                <a:solidFill>
                  <a:srgbClr val="000000"/>
                </a:solidFill>
                <a:latin typeface="Verdana"/>
                <a:ea typeface="Times New Roman"/>
              </a:rPr>
              <a:t>67 % T4 soit 10 T4 – Surface habitable : entre 85 et 86m²</a:t>
            </a:r>
            <a:endParaRPr b="0" lang="fr-F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extShape 1"/>
          <p:cNvSpPr txBox="1"/>
          <p:nvPr/>
        </p:nvSpPr>
        <p:spPr>
          <a:xfrm>
            <a:off x="878760" y="1538640"/>
            <a:ext cx="4280040" cy="4350960"/>
          </a:xfrm>
          <a:prstGeom prst="rect">
            <a:avLst/>
          </a:prstGeom>
          <a:noFill/>
          <a:ln w="0">
            <a:noFill/>
          </a:ln>
        </p:spPr>
        <p:txBody>
          <a:bodyPr>
            <a:normAutofit fontScale="3000"/>
          </a:bodyPr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fr-FR" sz="6400" spc="-1" strike="noStrike">
                <a:solidFill>
                  <a:srgbClr val="e40327"/>
                </a:solidFill>
                <a:latin typeface="Marianina"/>
              </a:rPr>
              <a:t>UN GROUPE HLM</a:t>
            </a:r>
            <a:br/>
            <a:r>
              <a:rPr b="1" lang="fr-FR" sz="6400" spc="-1" strike="noStrike">
                <a:solidFill>
                  <a:srgbClr val="e40327"/>
                </a:solidFill>
                <a:latin typeface="Marianina"/>
              </a:rPr>
              <a:t>D'ENVERGURE NATIONALE</a:t>
            </a:r>
            <a:endParaRPr b="0" lang="fr-FR" sz="64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fr-FR" sz="64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fr-FR" sz="4800" spc="-1" strike="noStrike">
                <a:solidFill>
                  <a:srgbClr val="e40327"/>
                </a:solidFill>
                <a:latin typeface="Marianina"/>
              </a:rPr>
              <a:t>C’est le pôle opérateur des caisses d’Epargne </a:t>
            </a:r>
            <a:endParaRPr b="0" lang="fr-FR" sz="4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fr-FR" sz="4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1" lang="fr-FR" sz="8000" spc="-1" strike="noStrike">
                <a:solidFill>
                  <a:srgbClr val="000000"/>
                </a:solidFill>
                <a:latin typeface="Marianina"/>
              </a:rPr>
              <a:t>252 000 </a:t>
            </a:r>
            <a:r>
              <a:rPr b="0" lang="fr-FR" sz="8000" spc="-1" strike="noStrike">
                <a:solidFill>
                  <a:srgbClr val="8f8f8f"/>
                </a:solidFill>
                <a:latin typeface="DIN-Alternate"/>
              </a:rPr>
              <a:t>logements et lits gérés</a:t>
            </a:r>
            <a:endParaRPr b="0" lang="fr-FR" sz="80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fr-FR" sz="80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1" lang="fr-FR" sz="8000" spc="-1" strike="noStrike">
                <a:solidFill>
                  <a:srgbClr val="000000"/>
                </a:solidFill>
                <a:latin typeface="Marianina"/>
              </a:rPr>
              <a:t>3 300 </a:t>
            </a:r>
            <a:r>
              <a:rPr b="0" lang="fr-FR" sz="8000" spc="-1" strike="noStrike">
                <a:solidFill>
                  <a:srgbClr val="8f8f8f"/>
                </a:solidFill>
                <a:latin typeface="DIN-Alternate"/>
              </a:rPr>
              <a:t>collaborateurs</a:t>
            </a:r>
            <a:endParaRPr b="0" lang="fr-FR" sz="80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fr-FR" sz="80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1" lang="fr-FR" sz="8000" spc="-1" strike="noStrike">
                <a:solidFill>
                  <a:srgbClr val="000000"/>
                </a:solidFill>
                <a:latin typeface="Marianina"/>
              </a:rPr>
              <a:t>490 000</a:t>
            </a:r>
            <a:r>
              <a:rPr b="0" lang="fr-FR" sz="80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fr-FR" sz="8000" spc="-1" strike="noStrike">
                <a:solidFill>
                  <a:srgbClr val="8f8f8f"/>
                </a:solidFill>
                <a:latin typeface="DIN-Alternate"/>
              </a:rPr>
              <a:t>personnes logées</a:t>
            </a:r>
            <a:endParaRPr b="0" lang="fr-FR" sz="80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fr-FR" sz="80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1" lang="fr-FR" sz="8000" spc="-1" strike="noStrike">
                <a:solidFill>
                  <a:srgbClr val="000000"/>
                </a:solidFill>
                <a:latin typeface="Marianina"/>
              </a:rPr>
              <a:t>20</a:t>
            </a:r>
            <a:r>
              <a:rPr b="0" lang="fr-FR" sz="80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fr-FR" sz="8000" spc="-1" strike="noStrike">
                <a:solidFill>
                  <a:srgbClr val="8f8f8f"/>
                </a:solidFill>
                <a:latin typeface="DIN-Alternate"/>
              </a:rPr>
              <a:t>entreprises</a:t>
            </a:r>
            <a:endParaRPr b="0" lang="fr-FR" sz="8000" spc="-1" strike="noStrike">
              <a:solidFill>
                <a:srgbClr val="000000"/>
              </a:solidFill>
              <a:latin typeface="Calibri"/>
            </a:endParaRPr>
          </a:p>
          <a:p>
            <a:pPr algn="r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fr-FR" sz="8000" spc="-1" strike="noStrike">
              <a:solidFill>
                <a:srgbClr val="000000"/>
              </a:solidFill>
              <a:latin typeface="Calibri"/>
            </a:endParaRPr>
          </a:p>
          <a:p>
            <a:pPr algn="r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fr-FR" sz="8000" spc="-1" strike="noStrike">
              <a:solidFill>
                <a:srgbClr val="000000"/>
              </a:solidFill>
              <a:latin typeface="Calibri"/>
            </a:endParaRPr>
          </a:p>
          <a:p>
            <a:pPr algn="r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fr-FR" sz="8000" spc="-1" strike="noStrike">
                <a:solidFill>
                  <a:srgbClr val="8f8f8f"/>
                </a:solidFill>
                <a:latin typeface="DIN-Alternate"/>
              </a:rPr>
              <a:t>*chiffres au 31 décembre 2021</a:t>
            </a:r>
            <a:endParaRPr b="0" lang="fr-FR" sz="80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fr-FR" sz="80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48" name="Image 3" descr=""/>
          <p:cNvPicPr/>
          <p:nvPr/>
        </p:nvPicPr>
        <p:blipFill>
          <a:blip r:embed="rId1"/>
          <a:srcRect l="10576" t="14404" r="13556" b="9806"/>
          <a:stretch/>
        </p:blipFill>
        <p:spPr>
          <a:xfrm>
            <a:off x="0" y="0"/>
            <a:ext cx="1476000" cy="1209240"/>
          </a:xfrm>
          <a:prstGeom prst="rect">
            <a:avLst/>
          </a:prstGeom>
          <a:ln w="0">
            <a:noFill/>
          </a:ln>
        </p:spPr>
      </p:pic>
      <p:sp>
        <p:nvSpPr>
          <p:cNvPr id="149" name="CustomShape 2"/>
          <p:cNvSpPr/>
          <p:nvPr/>
        </p:nvSpPr>
        <p:spPr>
          <a:xfrm>
            <a:off x="7688880" y="266400"/>
            <a:ext cx="3664440" cy="333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r">
              <a:lnSpc>
                <a:spcPct val="100000"/>
              </a:lnSpc>
            </a:pPr>
            <a:r>
              <a:rPr b="0" lang="fr-FR" sz="1600" spc="-1" strike="noStrike">
                <a:solidFill>
                  <a:srgbClr val="000000"/>
                </a:solidFill>
                <a:latin typeface="Calibri"/>
              </a:rPr>
              <a:t>Présentation du groupe Habitat en Région</a:t>
            </a:r>
            <a:endParaRPr b="0" lang="fr-FR" sz="1600" spc="-1" strike="noStrike">
              <a:latin typeface="Arial"/>
            </a:endParaRPr>
          </a:p>
        </p:txBody>
      </p:sp>
      <p:sp>
        <p:nvSpPr>
          <p:cNvPr id="150" name="TextShape 3"/>
          <p:cNvSpPr txBox="1"/>
          <p:nvPr/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fr-FR" sz="1200" spc="-1" strike="noStrike">
                <a:solidFill>
                  <a:srgbClr val="8b8b8b"/>
                </a:solidFill>
                <a:latin typeface="Calibri"/>
              </a:rPr>
              <a:t>CRHH - Bureau du 5 juillet 2022</a:t>
            </a:r>
            <a:endParaRPr b="0" lang="fr-FR" sz="1200" spc="-1" strike="noStrike">
              <a:latin typeface="Times New Roman"/>
            </a:endParaRPr>
          </a:p>
        </p:txBody>
      </p:sp>
      <p:sp>
        <p:nvSpPr>
          <p:cNvPr id="151" name="TextShape 4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3836A685-DEE1-4F1A-BD7B-388139E424B0}" type="slidenum">
              <a:rPr b="0" lang="fr-FR" sz="1200" spc="-1" strike="noStrike">
                <a:solidFill>
                  <a:srgbClr val="8b8b8b"/>
                </a:solidFill>
                <a:latin typeface="Calibri"/>
              </a:rPr>
              <a:t>4</a:t>
            </a:fld>
            <a:endParaRPr b="0" lang="fr-FR" sz="1200" spc="-1" strike="noStrike">
              <a:latin typeface="Times New Roman"/>
            </a:endParaRPr>
          </a:p>
        </p:txBody>
      </p:sp>
      <p:sp>
        <p:nvSpPr>
          <p:cNvPr id="152" name="CustomShape 5"/>
          <p:cNvSpPr/>
          <p:nvPr/>
        </p:nvSpPr>
        <p:spPr>
          <a:xfrm>
            <a:off x="5398920" y="1470960"/>
            <a:ext cx="5417280" cy="3915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normAutofit fontScale="56000"/>
          </a:bodyPr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fr-FR" sz="28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fr-FR" sz="2400" spc="-1" strike="noStrike">
                <a:solidFill>
                  <a:srgbClr val="000000"/>
                </a:solidFill>
                <a:latin typeface="DIN-Alternate"/>
              </a:rPr>
              <a:t>Le </a:t>
            </a:r>
            <a:r>
              <a:rPr b="1" lang="fr-FR" sz="2400" spc="-1" strike="noStrike">
                <a:solidFill>
                  <a:srgbClr val="000000"/>
                </a:solidFill>
                <a:latin typeface="DIN-Alternate"/>
              </a:rPr>
              <a:t>Groupe Habitat en Région </a:t>
            </a:r>
            <a:r>
              <a:rPr b="0" lang="fr-FR" sz="2400" spc="-1" strike="noStrike">
                <a:solidFill>
                  <a:srgbClr val="000000"/>
                </a:solidFill>
                <a:latin typeface="DIN-Alternate"/>
              </a:rPr>
              <a:t>a l’intérêt général pour mission première : il est attaché en permanence à servir la cause de l’habitat social et les valeurs de la République. </a:t>
            </a:r>
            <a:endParaRPr b="0" lang="fr-FR" sz="24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fr-FR" sz="2400" spc="-1" strike="noStrike">
                <a:solidFill>
                  <a:srgbClr val="000000"/>
                </a:solidFill>
                <a:latin typeface="DIN-Alternate"/>
              </a:rPr>
              <a:t>Présent </a:t>
            </a:r>
            <a:r>
              <a:rPr b="1" lang="fr-FR" sz="2400" spc="-1" strike="noStrike">
                <a:solidFill>
                  <a:srgbClr val="000000"/>
                </a:solidFill>
                <a:latin typeface="DIN-Alternate"/>
              </a:rPr>
              <a:t>dans toute la France</a:t>
            </a:r>
            <a:r>
              <a:rPr b="0" lang="fr-FR" sz="2400" spc="-1" strike="noStrike">
                <a:solidFill>
                  <a:srgbClr val="000000"/>
                </a:solidFill>
                <a:latin typeface="DIN-Alternate"/>
              </a:rPr>
              <a:t>, il met en avant un modèle original d’organisation régionalisée qui associe tous les bénéfices de la mutualisation des moyens à la préservation des expertises locales : chaque filiale est une société de plein exercice sur son territoire.</a:t>
            </a:r>
            <a:endParaRPr b="0" lang="fr-FR" sz="24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fr-FR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extShape 1"/>
          <p:cNvSpPr txBox="1"/>
          <p:nvPr/>
        </p:nvSpPr>
        <p:spPr>
          <a:xfrm>
            <a:off x="900720" y="1157760"/>
            <a:ext cx="10082160" cy="656640"/>
          </a:xfrm>
          <a:prstGeom prst="rect">
            <a:avLst/>
          </a:prstGeom>
          <a:noFill/>
          <a:ln w="0">
            <a:noFill/>
          </a:ln>
        </p:spPr>
        <p:txBody>
          <a:bodyPr>
            <a:normAutofit fontScale="59000"/>
          </a:bodyPr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fr-FR" sz="1600" spc="-1" strike="noStrike">
                <a:solidFill>
                  <a:srgbClr val="000000"/>
                </a:solidFill>
                <a:latin typeface="DIN-Alternate"/>
              </a:rPr>
              <a:t>Les Entreprises sociales pour l’habitat </a:t>
            </a:r>
            <a:r>
              <a:rPr b="1" lang="fr-FR" sz="1600" spc="-1" strike="noStrike">
                <a:solidFill>
                  <a:srgbClr val="000000"/>
                </a:solidFill>
                <a:latin typeface="DIN-Alternate"/>
              </a:rPr>
              <a:t>ALOGEA, ALTEAL et Un Toit Pour Tous</a:t>
            </a:r>
            <a:r>
              <a:rPr b="0" lang="fr-FR" sz="1600" spc="-1" strike="noStrike">
                <a:solidFill>
                  <a:srgbClr val="000000"/>
                </a:solidFill>
                <a:latin typeface="DIN-Alternate"/>
              </a:rPr>
              <a:t>, toutes trois présentes sur le territoire d’Occitanie, </a:t>
            </a:r>
            <a:endParaRPr b="0" lang="fr-FR" sz="1600" spc="-1" strike="noStrike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fr-FR" sz="1600" spc="-1" strike="noStrike">
                <a:solidFill>
                  <a:srgbClr val="000000"/>
                </a:solidFill>
                <a:latin typeface="DIN-Alternate"/>
              </a:rPr>
              <a:t>constituent ensemble la</a:t>
            </a:r>
            <a:r>
              <a:rPr b="0" lang="fr-FR" sz="1600" spc="-1" strike="noStrike">
                <a:solidFill>
                  <a:srgbClr val="ff0000"/>
                </a:solidFill>
                <a:latin typeface="DIN-Alternate"/>
              </a:rPr>
              <a:t> </a:t>
            </a:r>
            <a:r>
              <a:rPr b="1" lang="fr-FR" sz="1600" spc="-1" strike="noStrike">
                <a:solidFill>
                  <a:srgbClr val="ff0000"/>
                </a:solidFill>
                <a:latin typeface="DIN-Alternate"/>
              </a:rPr>
              <a:t>Société de Coordination </a:t>
            </a:r>
            <a:r>
              <a:rPr b="1" lang="fr-FR" sz="1600" spc="-1" strike="noStrike">
                <a:solidFill>
                  <a:srgbClr val="ffffff"/>
                </a:solidFill>
                <a:highlight>
                  <a:srgbClr val="ff0000"/>
                </a:highlight>
                <a:latin typeface="DIN-Alternate"/>
              </a:rPr>
              <a:t>HABITAT EN REGION OCCITANIE</a:t>
            </a:r>
            <a:r>
              <a:rPr b="0" lang="fr-FR" sz="1600" spc="-1" strike="noStrike">
                <a:solidFill>
                  <a:srgbClr val="ffffff"/>
                </a:solidFill>
                <a:highlight>
                  <a:srgbClr val="ff0000"/>
                </a:highlight>
                <a:latin typeface="DIN-Alternate"/>
              </a:rPr>
              <a:t>.</a:t>
            </a:r>
            <a:endParaRPr b="0" lang="fr-FR" sz="16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54" name="Image 3" descr=""/>
          <p:cNvPicPr/>
          <p:nvPr/>
        </p:nvPicPr>
        <p:blipFill>
          <a:blip r:embed="rId1"/>
          <a:srcRect l="10576" t="14404" r="13556" b="9806"/>
          <a:stretch/>
        </p:blipFill>
        <p:spPr>
          <a:xfrm>
            <a:off x="0" y="0"/>
            <a:ext cx="1476000" cy="1209240"/>
          </a:xfrm>
          <a:prstGeom prst="rect">
            <a:avLst/>
          </a:prstGeom>
          <a:ln w="0">
            <a:noFill/>
          </a:ln>
        </p:spPr>
      </p:pic>
      <p:sp>
        <p:nvSpPr>
          <p:cNvPr id="155" name="CustomShape 2"/>
          <p:cNvSpPr/>
          <p:nvPr/>
        </p:nvSpPr>
        <p:spPr>
          <a:xfrm>
            <a:off x="7688880" y="266400"/>
            <a:ext cx="3664440" cy="333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r">
              <a:lnSpc>
                <a:spcPct val="100000"/>
              </a:lnSpc>
            </a:pPr>
            <a:r>
              <a:rPr b="0" lang="fr-FR" sz="1600" spc="-1" strike="noStrike">
                <a:solidFill>
                  <a:srgbClr val="000000"/>
                </a:solidFill>
                <a:latin typeface="Calibri"/>
              </a:rPr>
              <a:t>Présentation Habitat en Région Occitanie</a:t>
            </a:r>
            <a:endParaRPr b="0" lang="fr-FR" sz="1600" spc="-1" strike="noStrike">
              <a:latin typeface="Arial"/>
            </a:endParaRPr>
          </a:p>
        </p:txBody>
      </p:sp>
      <p:pic>
        <p:nvPicPr>
          <p:cNvPr id="156" name="Image 7" descr=""/>
          <p:cNvPicPr/>
          <p:nvPr/>
        </p:nvPicPr>
        <p:blipFill>
          <a:blip r:embed="rId2"/>
          <a:stretch/>
        </p:blipFill>
        <p:spPr>
          <a:xfrm>
            <a:off x="1332360" y="1814760"/>
            <a:ext cx="2146320" cy="1659240"/>
          </a:xfrm>
          <a:prstGeom prst="rect">
            <a:avLst/>
          </a:prstGeom>
          <a:ln w="0">
            <a:noFill/>
          </a:ln>
        </p:spPr>
      </p:pic>
      <p:pic>
        <p:nvPicPr>
          <p:cNvPr id="157" name="Picture 4" descr="Altéal"/>
          <p:cNvPicPr/>
          <p:nvPr/>
        </p:nvPicPr>
        <p:blipFill>
          <a:blip r:embed="rId3"/>
          <a:stretch/>
        </p:blipFill>
        <p:spPr>
          <a:xfrm>
            <a:off x="4371120" y="2424960"/>
            <a:ext cx="2199960" cy="761760"/>
          </a:xfrm>
          <a:prstGeom prst="rect">
            <a:avLst/>
          </a:prstGeom>
          <a:ln w="0">
            <a:noFill/>
          </a:ln>
        </p:spPr>
      </p:pic>
      <p:pic>
        <p:nvPicPr>
          <p:cNvPr id="158" name="Image 12" descr=""/>
          <p:cNvPicPr/>
          <p:nvPr/>
        </p:nvPicPr>
        <p:blipFill>
          <a:blip r:embed="rId4"/>
          <a:srcRect l="0" t="0" r="0" b="11337"/>
          <a:stretch/>
        </p:blipFill>
        <p:spPr>
          <a:xfrm>
            <a:off x="8048880" y="1828800"/>
            <a:ext cx="1825560" cy="1564200"/>
          </a:xfrm>
          <a:prstGeom prst="rect">
            <a:avLst/>
          </a:prstGeom>
          <a:ln w="0">
            <a:noFill/>
          </a:ln>
        </p:spPr>
      </p:pic>
      <p:sp>
        <p:nvSpPr>
          <p:cNvPr id="159" name="TextShape 3"/>
          <p:cNvSpPr txBox="1"/>
          <p:nvPr/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fr-FR" sz="1200" spc="-1" strike="noStrike">
                <a:solidFill>
                  <a:srgbClr val="8b8b8b"/>
                </a:solidFill>
                <a:latin typeface="Calibri"/>
              </a:rPr>
              <a:t>CRHH - Bureau du 5 juillet 2022</a:t>
            </a:r>
            <a:endParaRPr b="0" lang="fr-FR" sz="1200" spc="-1" strike="noStrike">
              <a:latin typeface="Times New Roman"/>
            </a:endParaRPr>
          </a:p>
        </p:txBody>
      </p:sp>
      <p:sp>
        <p:nvSpPr>
          <p:cNvPr id="160" name="TextShape 4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8A3FC8F8-8A13-4CA3-8D9C-4892D7870BD8}" type="slidenum">
              <a:rPr b="0" lang="fr-FR" sz="1200" spc="-1" strike="noStrike">
                <a:solidFill>
                  <a:srgbClr val="8b8b8b"/>
                </a:solidFill>
                <a:latin typeface="Calibri"/>
              </a:rPr>
              <a:t>5</a:t>
            </a:fld>
            <a:endParaRPr b="0" lang="fr-FR" sz="1200" spc="-1" strike="noStrike">
              <a:latin typeface="Times New Roman"/>
            </a:endParaRPr>
          </a:p>
        </p:txBody>
      </p:sp>
      <p:sp>
        <p:nvSpPr>
          <p:cNvPr id="161" name="CustomShape 5"/>
          <p:cNvSpPr/>
          <p:nvPr/>
        </p:nvSpPr>
        <p:spPr>
          <a:xfrm>
            <a:off x="1576800" y="3729960"/>
            <a:ext cx="1791360" cy="75204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fr-FR" sz="1800" spc="-1" strike="noStrike">
                <a:solidFill>
                  <a:srgbClr val="ffffff"/>
                </a:solidFill>
                <a:latin typeface="Calibri"/>
              </a:rPr>
              <a:t>28 500 logts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162" name="CustomShape 6"/>
          <p:cNvSpPr/>
          <p:nvPr/>
        </p:nvSpPr>
        <p:spPr>
          <a:xfrm>
            <a:off x="4371120" y="3729960"/>
            <a:ext cx="2199960" cy="75204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fr-FR" sz="1800" spc="-1" strike="noStrike">
                <a:solidFill>
                  <a:srgbClr val="ffffff"/>
                </a:solidFill>
                <a:latin typeface="Calibri"/>
              </a:rPr>
              <a:t>380 collaborateurs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163" name="CustomShape 7"/>
          <p:cNvSpPr/>
          <p:nvPr/>
        </p:nvSpPr>
        <p:spPr>
          <a:xfrm>
            <a:off x="2749320" y="5025960"/>
            <a:ext cx="2199960" cy="752040"/>
          </a:xfrm>
          <a:prstGeom prst="ellipse">
            <a:avLst/>
          </a:prstGeom>
          <a:solidFill>
            <a:srgbClr val="4472c4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fr-FR" sz="1800" spc="-1" strike="noStrike">
                <a:solidFill>
                  <a:srgbClr val="ffffff"/>
                </a:solidFill>
                <a:latin typeface="Calibri"/>
              </a:rPr>
              <a:t>65 000 personnes logées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164" name="CustomShape 8"/>
          <p:cNvSpPr/>
          <p:nvPr/>
        </p:nvSpPr>
        <p:spPr>
          <a:xfrm>
            <a:off x="7510320" y="3729960"/>
            <a:ext cx="2199960" cy="752040"/>
          </a:xfrm>
          <a:prstGeom prst="ellipse">
            <a:avLst/>
          </a:prstGeom>
          <a:solidFill>
            <a:srgbClr val="00b050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fr-FR" sz="1800" spc="-1" strike="noStrike">
                <a:solidFill>
                  <a:srgbClr val="ffffff"/>
                </a:solidFill>
                <a:latin typeface="Calibri"/>
              </a:rPr>
              <a:t>250 M€ de volume d’activité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165" name="CustomShape 9"/>
          <p:cNvSpPr/>
          <p:nvPr/>
        </p:nvSpPr>
        <p:spPr>
          <a:xfrm>
            <a:off x="5767560" y="4836600"/>
            <a:ext cx="2509560" cy="109152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fr-FR" sz="1800" spc="-1" strike="noStrike">
                <a:solidFill>
                  <a:srgbClr val="ffffff"/>
                </a:solidFill>
                <a:latin typeface="Calibri"/>
              </a:rPr>
              <a:t>9 Départements</a:t>
            </a:r>
            <a:endParaRPr b="0" lang="fr-FR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FR" sz="1800" spc="-1" strike="noStrike">
                <a:solidFill>
                  <a:srgbClr val="ffffff"/>
                </a:solidFill>
                <a:latin typeface="Calibri"/>
              </a:rPr>
              <a:t>65 EPCI</a:t>
            </a:r>
            <a:endParaRPr b="0" lang="fr-FR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FR" sz="1800" spc="-1" strike="noStrike">
                <a:solidFill>
                  <a:srgbClr val="ffffff"/>
                </a:solidFill>
                <a:latin typeface="Calibri"/>
              </a:rPr>
              <a:t>271 Communes</a:t>
            </a:r>
            <a:endParaRPr b="0" lang="fr-F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TextShape 1"/>
          <p:cNvSpPr txBox="1"/>
          <p:nvPr/>
        </p:nvSpPr>
        <p:spPr>
          <a:xfrm>
            <a:off x="838080" y="3366720"/>
            <a:ext cx="10794240" cy="3024360"/>
          </a:xfrm>
          <a:prstGeom prst="rect">
            <a:avLst/>
          </a:prstGeom>
          <a:noFill/>
          <a:ln w="19080">
            <a:solidFill>
              <a:srgbClr val="a5a5a5"/>
            </a:solidFill>
            <a:miter/>
            <a:tailEnd len="med" type="triangle" w="med"/>
          </a:ln>
        </p:spPr>
        <p:txBody>
          <a:bodyPr>
            <a:normAutofit/>
          </a:bodyPr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67" name="Image 3" descr=""/>
          <p:cNvPicPr/>
          <p:nvPr/>
        </p:nvPicPr>
        <p:blipFill>
          <a:blip r:embed="rId1"/>
          <a:srcRect l="10576" t="14404" r="13556" b="9806"/>
          <a:stretch/>
        </p:blipFill>
        <p:spPr>
          <a:xfrm>
            <a:off x="0" y="0"/>
            <a:ext cx="1476000" cy="1209240"/>
          </a:xfrm>
          <a:prstGeom prst="rect">
            <a:avLst/>
          </a:prstGeom>
          <a:ln w="0">
            <a:noFill/>
          </a:ln>
        </p:spPr>
      </p:pic>
      <p:sp>
        <p:nvSpPr>
          <p:cNvPr id="168" name="CustomShape 2"/>
          <p:cNvSpPr/>
          <p:nvPr/>
        </p:nvSpPr>
        <p:spPr>
          <a:xfrm>
            <a:off x="7841520" y="297360"/>
            <a:ext cx="3664440" cy="333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r">
              <a:lnSpc>
                <a:spcPct val="100000"/>
              </a:lnSpc>
            </a:pPr>
            <a:r>
              <a:rPr b="0" lang="fr-FR" sz="1600" spc="-1" strike="noStrike">
                <a:solidFill>
                  <a:srgbClr val="000000"/>
                </a:solidFill>
                <a:latin typeface="Calibri"/>
              </a:rPr>
              <a:t>Présentation Maison Pour Tous</a:t>
            </a:r>
            <a:endParaRPr b="0" lang="fr-FR" sz="1600" spc="-1" strike="noStrike">
              <a:latin typeface="Arial"/>
            </a:endParaRPr>
          </a:p>
        </p:txBody>
      </p:sp>
      <p:sp>
        <p:nvSpPr>
          <p:cNvPr id="169" name="CustomShape 3"/>
          <p:cNvSpPr/>
          <p:nvPr/>
        </p:nvSpPr>
        <p:spPr>
          <a:xfrm>
            <a:off x="266400" y="2338200"/>
            <a:ext cx="10515240" cy="4178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0" name="CustomShape 4"/>
          <p:cNvSpPr/>
          <p:nvPr/>
        </p:nvSpPr>
        <p:spPr>
          <a:xfrm>
            <a:off x="1072080" y="4302000"/>
            <a:ext cx="10496880" cy="173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00000"/>
              </a:lnSpc>
            </a:pPr>
            <a:endParaRPr b="0" lang="fr-FR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DIN-Alternate"/>
              </a:rPr>
              <a:t>Depuis plusieurs dizaines d’années, la SCP LA MAISON POUR TOUS a développé une </a:t>
            </a:r>
            <a:r>
              <a:rPr b="0" lang="fr-FR" sz="1800" spc="-1" strike="noStrike" u="sng">
                <a:solidFill>
                  <a:srgbClr val="000000"/>
                </a:solidFill>
                <a:uFillTx/>
                <a:latin typeface="DIN-Alternate"/>
              </a:rPr>
              <a:t>activité d’accession sociale à la propriété</a:t>
            </a:r>
            <a:r>
              <a:rPr b="0" lang="fr-FR" sz="1800" spc="-1" strike="noStrike">
                <a:solidFill>
                  <a:srgbClr val="000000"/>
                </a:solidFill>
                <a:latin typeface="DIN-Alternate"/>
              </a:rPr>
              <a:t>, essentiellement sur le département du Gard. </a:t>
            </a:r>
            <a:endParaRPr b="0" lang="fr-FR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fr-FR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DIN-Alternate"/>
              </a:rPr>
              <a:t>Concomitamment à sa demande d’agrément OFS, la SCP LA MAISON POUR TOUS a également déposé une demande d’autorisation de </a:t>
            </a:r>
            <a:r>
              <a:rPr b="0" lang="fr-FR" sz="1800" spc="-1" strike="noStrike" u="sng">
                <a:solidFill>
                  <a:srgbClr val="000000"/>
                </a:solidFill>
                <a:uFillTx/>
                <a:latin typeface="DIN-Alternate"/>
              </a:rPr>
              <a:t>transformation en SCIC HLM</a:t>
            </a:r>
            <a:r>
              <a:rPr b="0" lang="fr-FR" sz="1800" spc="-1" strike="noStrike">
                <a:solidFill>
                  <a:srgbClr val="000000"/>
                </a:solidFill>
                <a:latin typeface="DIN-Alternate"/>
              </a:rPr>
              <a:t>. </a:t>
            </a:r>
            <a:endParaRPr b="0" lang="fr-FR" sz="1800" spc="-1" strike="noStrike">
              <a:latin typeface="Arial"/>
            </a:endParaRPr>
          </a:p>
        </p:txBody>
      </p:sp>
      <p:pic>
        <p:nvPicPr>
          <p:cNvPr id="171" name="Image 9" descr=""/>
          <p:cNvPicPr/>
          <p:nvPr/>
        </p:nvPicPr>
        <p:blipFill>
          <a:blip r:embed="rId2"/>
          <a:stretch/>
        </p:blipFill>
        <p:spPr>
          <a:xfrm>
            <a:off x="4815720" y="1118520"/>
            <a:ext cx="2001960" cy="1662120"/>
          </a:xfrm>
          <a:prstGeom prst="rect">
            <a:avLst/>
          </a:prstGeom>
          <a:ln w="0">
            <a:noFill/>
          </a:ln>
        </p:spPr>
      </p:pic>
      <p:sp>
        <p:nvSpPr>
          <p:cNvPr id="172" name="TextShape 5"/>
          <p:cNvSpPr txBox="1"/>
          <p:nvPr/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fr-FR" sz="1200" spc="-1" strike="noStrike">
                <a:solidFill>
                  <a:srgbClr val="8b8b8b"/>
                </a:solidFill>
                <a:latin typeface="Calibri"/>
              </a:rPr>
              <a:t>CRHH - Bureau du 5 juillet 2022</a:t>
            </a:r>
            <a:endParaRPr b="0" lang="fr-FR" sz="1200" spc="-1" strike="noStrike">
              <a:latin typeface="Times New Roman"/>
            </a:endParaRPr>
          </a:p>
        </p:txBody>
      </p:sp>
      <p:sp>
        <p:nvSpPr>
          <p:cNvPr id="173" name="TextShape 6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798590A8-3C11-433B-9861-5E9F9559A67F}" type="slidenum">
              <a:rPr b="0" lang="fr-FR" sz="1200" spc="-1" strike="noStrike">
                <a:solidFill>
                  <a:srgbClr val="8b8b8b"/>
                </a:solidFill>
                <a:latin typeface="Calibri"/>
              </a:rPr>
              <a:t>6</a:t>
            </a:fld>
            <a:endParaRPr b="0" lang="fr-FR" sz="1200" spc="-1" strike="noStrike">
              <a:latin typeface="Times New Roman"/>
            </a:endParaRPr>
          </a:p>
        </p:txBody>
      </p:sp>
      <p:pic>
        <p:nvPicPr>
          <p:cNvPr id="174" name="Image 10" descr=""/>
          <p:cNvPicPr/>
          <p:nvPr/>
        </p:nvPicPr>
        <p:blipFill>
          <a:blip r:embed="rId3"/>
          <a:srcRect l="0" t="0" r="0" b="11337"/>
          <a:stretch/>
        </p:blipFill>
        <p:spPr>
          <a:xfrm>
            <a:off x="1546920" y="1022400"/>
            <a:ext cx="1099080" cy="941760"/>
          </a:xfrm>
          <a:prstGeom prst="rect">
            <a:avLst/>
          </a:prstGeom>
          <a:ln w="0">
            <a:noFill/>
          </a:ln>
        </p:spPr>
      </p:pic>
      <p:sp>
        <p:nvSpPr>
          <p:cNvPr id="175" name="CustomShape 7"/>
          <p:cNvSpPr/>
          <p:nvPr/>
        </p:nvSpPr>
        <p:spPr>
          <a:xfrm>
            <a:off x="2589480" y="1826280"/>
            <a:ext cx="2094120" cy="277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a5a5a5"/>
            </a:solidFill>
            <a:tailEnd len="med" type="triangle" w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/>
        </p:style>
      </p:sp>
      <p:sp>
        <p:nvSpPr>
          <p:cNvPr id="176" name="CustomShape 8"/>
          <p:cNvSpPr/>
          <p:nvPr/>
        </p:nvSpPr>
        <p:spPr>
          <a:xfrm flipV="1">
            <a:off x="2892600" y="2362680"/>
            <a:ext cx="1791000" cy="5241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a5a5a5"/>
            </a:solidFill>
            <a:tailEnd len="med" type="triangle" w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/>
        </p:style>
      </p:sp>
      <p:sp>
        <p:nvSpPr>
          <p:cNvPr id="177" name="CustomShape 9"/>
          <p:cNvSpPr/>
          <p:nvPr/>
        </p:nvSpPr>
        <p:spPr>
          <a:xfrm flipH="1">
            <a:off x="3261240" y="1650960"/>
            <a:ext cx="69876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95%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178" name="CustomShape 10"/>
          <p:cNvSpPr/>
          <p:nvPr/>
        </p:nvSpPr>
        <p:spPr>
          <a:xfrm flipH="1">
            <a:off x="3261240" y="2382120"/>
            <a:ext cx="69876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4,5%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179" name="CustomShape 11"/>
          <p:cNvSpPr/>
          <p:nvPr/>
        </p:nvSpPr>
        <p:spPr>
          <a:xfrm>
            <a:off x="1072080" y="3470760"/>
            <a:ext cx="9840960" cy="913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DIN-Alternate"/>
              </a:rPr>
              <a:t>La SCP LA MAISON POUR TOUS est une </a:t>
            </a:r>
            <a:r>
              <a:rPr b="1" lang="fr-FR" sz="1800" spc="-1" strike="noStrike">
                <a:solidFill>
                  <a:srgbClr val="000000"/>
                </a:solidFill>
                <a:latin typeface="DIN-Alternate"/>
              </a:rPr>
              <a:t>société coopérative de production d’habitations à loyer modéré </a:t>
            </a:r>
            <a:r>
              <a:rPr b="0" lang="fr-FR" sz="1800" spc="-1" strike="noStrike">
                <a:solidFill>
                  <a:srgbClr val="000000"/>
                </a:solidFill>
                <a:latin typeface="DIN-Alternate"/>
              </a:rPr>
              <a:t>dont l’associée principale est l’ESH UN TOIT POUR TOUS, qui elle-même a constitué la SAC HABITAT EN REGION OCCITANIE avec les ESH ALTEAL et ALOGEA. 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180" name="CustomShape 12"/>
          <p:cNvSpPr/>
          <p:nvPr/>
        </p:nvSpPr>
        <p:spPr>
          <a:xfrm>
            <a:off x="8744040" y="1997640"/>
            <a:ext cx="92628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fr-FR" sz="1800" spc="-1" strike="noStrike">
                <a:solidFill>
                  <a:srgbClr val="000000"/>
                </a:solidFill>
                <a:latin typeface="Calibri"/>
              </a:rPr>
              <a:t>Usagers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181" name="CustomShape 13"/>
          <p:cNvSpPr/>
          <p:nvPr/>
        </p:nvSpPr>
        <p:spPr>
          <a:xfrm flipH="1">
            <a:off x="6817320" y="2182320"/>
            <a:ext cx="1922760" cy="302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a5a5a5"/>
            </a:solidFill>
            <a:tailEnd len="med" type="triangle" w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/>
        </p:style>
      </p:sp>
      <p:sp>
        <p:nvSpPr>
          <p:cNvPr id="182" name="CustomShape 14"/>
          <p:cNvSpPr/>
          <p:nvPr/>
        </p:nvSpPr>
        <p:spPr>
          <a:xfrm>
            <a:off x="266400" y="2355120"/>
            <a:ext cx="10515240" cy="4178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3" name="CustomShape 15"/>
          <p:cNvSpPr/>
          <p:nvPr/>
        </p:nvSpPr>
        <p:spPr>
          <a:xfrm flipH="1">
            <a:off x="7429320" y="1887480"/>
            <a:ext cx="69876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0,5%</a:t>
            </a:r>
            <a:endParaRPr b="0" lang="fr-FR" sz="1800" spc="-1" strike="noStrike">
              <a:latin typeface="Arial"/>
            </a:endParaRPr>
          </a:p>
        </p:txBody>
      </p:sp>
      <p:pic>
        <p:nvPicPr>
          <p:cNvPr id="184" name="Image 14" descr="Une image contenant texte, signe&#10;&#10;Description générée automatiquement"/>
          <p:cNvPicPr/>
          <p:nvPr/>
        </p:nvPicPr>
        <p:blipFill>
          <a:blip r:embed="rId4"/>
          <a:stretch/>
        </p:blipFill>
        <p:spPr>
          <a:xfrm>
            <a:off x="1381320" y="2677320"/>
            <a:ext cx="1515240" cy="4262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TextShape 1"/>
          <p:cNvSpPr txBox="1"/>
          <p:nvPr/>
        </p:nvSpPr>
        <p:spPr>
          <a:xfrm>
            <a:off x="838080" y="2060640"/>
            <a:ext cx="10794240" cy="136800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86" name="Image 3" descr=""/>
          <p:cNvPicPr/>
          <p:nvPr/>
        </p:nvPicPr>
        <p:blipFill>
          <a:blip r:embed="rId1"/>
          <a:srcRect l="10576" t="14404" r="13556" b="9806"/>
          <a:stretch/>
        </p:blipFill>
        <p:spPr>
          <a:xfrm>
            <a:off x="0" y="0"/>
            <a:ext cx="1476000" cy="1209240"/>
          </a:xfrm>
          <a:prstGeom prst="rect">
            <a:avLst/>
          </a:prstGeom>
          <a:ln w="0">
            <a:noFill/>
          </a:ln>
        </p:spPr>
      </p:pic>
      <p:sp>
        <p:nvSpPr>
          <p:cNvPr id="187" name="CustomShape 2"/>
          <p:cNvSpPr/>
          <p:nvPr/>
        </p:nvSpPr>
        <p:spPr>
          <a:xfrm>
            <a:off x="7688880" y="266400"/>
            <a:ext cx="3664440" cy="333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r">
              <a:lnSpc>
                <a:spcPct val="100000"/>
              </a:lnSpc>
            </a:pPr>
            <a:r>
              <a:rPr b="0" lang="fr-FR" sz="1600" spc="-1" strike="noStrike">
                <a:solidFill>
                  <a:srgbClr val="000000"/>
                </a:solidFill>
                <a:latin typeface="Calibri"/>
              </a:rPr>
              <a:t>Présentation Maison Pour Tous</a:t>
            </a:r>
            <a:endParaRPr b="0" lang="fr-FR" sz="1600" spc="-1" strike="noStrike">
              <a:latin typeface="Arial"/>
            </a:endParaRPr>
          </a:p>
        </p:txBody>
      </p:sp>
      <p:sp>
        <p:nvSpPr>
          <p:cNvPr id="188" name="CustomShape 3"/>
          <p:cNvSpPr/>
          <p:nvPr/>
        </p:nvSpPr>
        <p:spPr>
          <a:xfrm>
            <a:off x="990720" y="2212920"/>
            <a:ext cx="10515240" cy="3254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9" name="TextShape 4"/>
          <p:cNvSpPr txBox="1"/>
          <p:nvPr/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fr-FR" sz="1200" spc="-1" strike="noStrike">
                <a:solidFill>
                  <a:srgbClr val="8b8b8b"/>
                </a:solidFill>
                <a:latin typeface="Calibri"/>
              </a:rPr>
              <a:t>CRHH - Bureau du 5 juillet 2022</a:t>
            </a:r>
            <a:endParaRPr b="0" lang="fr-FR" sz="1200" spc="-1" strike="noStrike">
              <a:latin typeface="Times New Roman"/>
            </a:endParaRPr>
          </a:p>
        </p:txBody>
      </p:sp>
      <p:sp>
        <p:nvSpPr>
          <p:cNvPr id="190" name="TextShape 5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F4C28722-580A-4599-A891-7B1204A1E288}" type="slidenum">
              <a:rPr b="0" lang="fr-FR" sz="1200" spc="-1" strike="noStrike">
                <a:solidFill>
                  <a:srgbClr val="8b8b8b"/>
                </a:solidFill>
                <a:latin typeface="Calibri"/>
              </a:rPr>
              <a:t>7</a:t>
            </a:fld>
            <a:endParaRPr b="0" lang="fr-FR" sz="1200" spc="-1" strike="noStrike">
              <a:latin typeface="Times New Roman"/>
            </a:endParaRPr>
          </a:p>
        </p:txBody>
      </p:sp>
      <p:sp>
        <p:nvSpPr>
          <p:cNvPr id="191" name="CustomShape 6"/>
          <p:cNvSpPr/>
          <p:nvPr/>
        </p:nvSpPr>
        <p:spPr>
          <a:xfrm>
            <a:off x="1099440" y="1170000"/>
            <a:ext cx="9775440" cy="5393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07000"/>
              </a:lnSpc>
              <a:spcAft>
                <a:spcPts val="799"/>
              </a:spcAft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  <a:ea typeface="Calibri"/>
              </a:rPr>
              <a:t>La </a:t>
            </a:r>
            <a:r>
              <a:rPr b="1" lang="fr-FR" sz="1800" spc="-1" strike="noStrike">
                <a:solidFill>
                  <a:srgbClr val="000000"/>
                </a:solidFill>
                <a:latin typeface="Arial"/>
                <a:ea typeface="Calibri"/>
              </a:rPr>
              <a:t>Coopérative Maison Pour Tous </a:t>
            </a:r>
            <a:r>
              <a:rPr b="0" lang="fr-FR" sz="1800" spc="-1" strike="noStrike">
                <a:solidFill>
                  <a:srgbClr val="000000"/>
                </a:solidFill>
                <a:latin typeface="Arial"/>
                <a:ea typeface="Calibri"/>
              </a:rPr>
              <a:t>a pour activité la réalisation de logements (individuels ou collectifs) destinés à </a:t>
            </a:r>
            <a:r>
              <a:rPr b="1" lang="fr-FR" sz="1800" spc="-1" strike="noStrike">
                <a:solidFill>
                  <a:srgbClr val="000000"/>
                </a:solidFill>
                <a:latin typeface="Arial"/>
                <a:ea typeface="Calibri"/>
              </a:rPr>
              <a:t>l’accession sociale.</a:t>
            </a:r>
            <a:endParaRPr b="0" lang="fr-FR" sz="1800" spc="-1" strike="noStrike">
              <a:latin typeface="Arial"/>
            </a:endParaRPr>
          </a:p>
          <a:p>
            <a:pPr algn="just">
              <a:lnSpc>
                <a:spcPct val="107000"/>
              </a:lnSpc>
              <a:spcAft>
                <a:spcPts val="799"/>
              </a:spcAft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  <a:ea typeface="Calibri"/>
              </a:rPr>
              <a:t>L’essentiel de la production est aujourd’hui réalisé en </a:t>
            </a:r>
            <a:r>
              <a:rPr b="1" lang="fr-FR" sz="1800" spc="-1" strike="noStrike">
                <a:solidFill>
                  <a:srgbClr val="000000"/>
                </a:solidFill>
                <a:latin typeface="Arial"/>
                <a:ea typeface="Calibri"/>
              </a:rPr>
              <a:t>PSLA</a:t>
            </a:r>
            <a:r>
              <a:rPr b="0" lang="fr-FR" sz="1800" spc="-1" strike="noStrike">
                <a:solidFill>
                  <a:srgbClr val="000000"/>
                </a:solidFill>
                <a:latin typeface="Arial"/>
                <a:ea typeface="Calibri"/>
              </a:rPr>
              <a:t> avec des options levées dans les 12 à 18 mois.</a:t>
            </a:r>
            <a:endParaRPr b="0" lang="fr-FR" sz="1800" spc="-1" strike="noStrike">
              <a:latin typeface="Arial"/>
            </a:endParaRPr>
          </a:p>
          <a:p>
            <a:pPr algn="just">
              <a:lnSpc>
                <a:spcPct val="107000"/>
              </a:lnSpc>
              <a:spcAft>
                <a:spcPts val="799"/>
              </a:spcAft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  <a:ea typeface="Calibri"/>
              </a:rPr>
              <a:t>Depuis 2018, cela représente 37 logements livrés et commercialisés, 27 en cours (sur 2 opérations : 12 et 15 au Grau du roi – lots 7 &amp; 8 de la Tranche 2)</a:t>
            </a:r>
            <a:endParaRPr b="0" lang="fr-FR" sz="1800" spc="-1" strike="noStrike">
              <a:latin typeface="Arial"/>
            </a:endParaRPr>
          </a:p>
          <a:p>
            <a:pPr algn="just">
              <a:lnSpc>
                <a:spcPct val="107000"/>
              </a:lnSpc>
              <a:spcAft>
                <a:spcPts val="799"/>
              </a:spcAft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  <a:ea typeface="Calibri"/>
              </a:rPr>
              <a:t>Les ventes réalisées sur les exercices 2018, 2019 et 2020 totalisent un </a:t>
            </a:r>
            <a:r>
              <a:rPr b="1" lang="fr-FR" sz="1800" spc="-1" strike="noStrike">
                <a:solidFill>
                  <a:srgbClr val="000000"/>
                </a:solidFill>
                <a:latin typeface="Arial"/>
                <a:ea typeface="Calibri"/>
              </a:rPr>
              <a:t>CA de 6,3 M€ </a:t>
            </a:r>
            <a:endParaRPr b="0" lang="fr-FR" sz="1800" spc="-1" strike="noStrike">
              <a:latin typeface="Arial"/>
            </a:endParaRPr>
          </a:p>
          <a:p>
            <a:pPr algn="just">
              <a:lnSpc>
                <a:spcPct val="107000"/>
              </a:lnSpc>
              <a:spcAft>
                <a:spcPts val="799"/>
              </a:spcAft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  <a:ea typeface="Calibri"/>
              </a:rPr>
              <a:t>Au 31 décembre 2021 les principales données financières sont les suivantes :</a:t>
            </a:r>
            <a:endParaRPr b="0" lang="fr-FR" sz="1800" spc="-1" strike="noStrike">
              <a:latin typeface="Arial"/>
            </a:endParaRPr>
          </a:p>
          <a:p>
            <a:pPr marL="2959200" indent="-342720" algn="just">
              <a:lnSpc>
                <a:spcPct val="107000"/>
              </a:lnSpc>
              <a:buClr>
                <a:srgbClr val="000000"/>
              </a:buClr>
              <a:buFont typeface="Symbol"/>
              <a:buChar char="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  <a:ea typeface="Calibri"/>
              </a:rPr>
              <a:t>Capital social : 999 K€</a:t>
            </a:r>
            <a:endParaRPr b="0" lang="fr-FR" sz="1800" spc="-1" strike="noStrike">
              <a:latin typeface="Arial"/>
            </a:endParaRPr>
          </a:p>
          <a:p>
            <a:pPr marL="2959200" indent="-342720" algn="just">
              <a:lnSpc>
                <a:spcPct val="107000"/>
              </a:lnSpc>
              <a:buClr>
                <a:srgbClr val="000000"/>
              </a:buClr>
              <a:buFont typeface="Symbol"/>
              <a:buChar char="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  <a:ea typeface="Calibri"/>
              </a:rPr>
              <a:t>Réserves diverses : 687 K€</a:t>
            </a:r>
            <a:endParaRPr b="0" lang="fr-FR" sz="1800" spc="-1" strike="noStrike">
              <a:latin typeface="Arial"/>
            </a:endParaRPr>
          </a:p>
          <a:p>
            <a:pPr marL="2959200" indent="-342720" algn="just">
              <a:lnSpc>
                <a:spcPct val="107000"/>
              </a:lnSpc>
              <a:buClr>
                <a:srgbClr val="000000"/>
              </a:buClr>
              <a:buFont typeface="Symbol"/>
              <a:buChar char="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  <a:ea typeface="Calibri"/>
              </a:rPr>
              <a:t>Fonds Propres : 1.687 K€</a:t>
            </a:r>
            <a:endParaRPr b="0" lang="fr-FR" sz="1800" spc="-1" strike="noStrike">
              <a:latin typeface="Arial"/>
            </a:endParaRPr>
          </a:p>
          <a:p>
            <a:pPr marL="2959200" indent="-342720" algn="just">
              <a:lnSpc>
                <a:spcPct val="107000"/>
              </a:lnSpc>
              <a:spcAft>
                <a:spcPts val="799"/>
              </a:spcAft>
              <a:buClr>
                <a:srgbClr val="000000"/>
              </a:buClr>
              <a:buFont typeface="Symbol"/>
              <a:buChar char="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  <a:ea typeface="Calibri"/>
              </a:rPr>
              <a:t>Encours production : # 100 K€</a:t>
            </a:r>
            <a:endParaRPr b="0" lang="fr-FR" sz="1800" spc="-1" strike="noStrike">
              <a:latin typeface="Arial"/>
            </a:endParaRPr>
          </a:p>
          <a:p>
            <a:pPr algn="just">
              <a:lnSpc>
                <a:spcPct val="107000"/>
              </a:lnSpc>
              <a:spcAft>
                <a:spcPts val="799"/>
              </a:spcAft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  <a:ea typeface="Calibri"/>
              </a:rPr>
              <a:t>La Coopérative Maison Pour Tous s’appuie historiquement sur le </a:t>
            </a:r>
            <a:r>
              <a:rPr b="0" lang="fr-FR" sz="1800" spc="-1" strike="noStrike" u="sng">
                <a:solidFill>
                  <a:srgbClr val="000000"/>
                </a:solidFill>
                <a:uFillTx/>
                <a:latin typeface="Arial"/>
                <a:ea typeface="Calibri"/>
              </a:rPr>
              <a:t>savoir faire et les moyens humains de sa maison mère Un Toit Pour Tous </a:t>
            </a:r>
            <a:r>
              <a:rPr b="0" lang="fr-FR" sz="1800" spc="-1" strike="noStrike">
                <a:solidFill>
                  <a:srgbClr val="000000"/>
                </a:solidFill>
                <a:latin typeface="Arial"/>
                <a:ea typeface="Calibri"/>
              </a:rPr>
              <a:t>pour réaliser ces opérations dans le cadre de conventions de maitrise d’ouvrage, gestion locative, entretien et commercialisation des opérations d’accession sociale.</a:t>
            </a:r>
            <a:endParaRPr b="0" lang="fr-F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Image 3" descr=""/>
          <p:cNvPicPr/>
          <p:nvPr/>
        </p:nvPicPr>
        <p:blipFill>
          <a:blip r:embed="rId1"/>
          <a:srcRect l="10576" t="14404" r="13556" b="9806"/>
          <a:stretch/>
        </p:blipFill>
        <p:spPr>
          <a:xfrm>
            <a:off x="0" y="0"/>
            <a:ext cx="1476000" cy="1209240"/>
          </a:xfrm>
          <a:prstGeom prst="rect">
            <a:avLst/>
          </a:prstGeom>
          <a:ln w="0">
            <a:noFill/>
          </a:ln>
        </p:spPr>
      </p:pic>
      <p:sp>
        <p:nvSpPr>
          <p:cNvPr id="193" name="TextShape 1"/>
          <p:cNvSpPr txBox="1"/>
          <p:nvPr/>
        </p:nvSpPr>
        <p:spPr>
          <a:xfrm>
            <a:off x="4458240" y="3079440"/>
            <a:ext cx="2140200" cy="44604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fr-FR" sz="2800" spc="-1" strike="noStrike">
                <a:solidFill>
                  <a:srgbClr val="000000"/>
                </a:solidFill>
                <a:latin typeface="Calibri"/>
              </a:rPr>
              <a:t>II. Contexte</a:t>
            </a: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4" name="TextShape 2"/>
          <p:cNvSpPr txBox="1"/>
          <p:nvPr/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fr-FR" sz="1200" spc="-1" strike="noStrike">
                <a:solidFill>
                  <a:srgbClr val="8b8b8b"/>
                </a:solidFill>
                <a:latin typeface="Calibri"/>
              </a:rPr>
              <a:t>CRHH - Bureau du 5 juillet 2022</a:t>
            </a:r>
            <a:endParaRPr b="0" lang="fr-FR" sz="1200" spc="-1" strike="noStrike">
              <a:latin typeface="Times New Roman"/>
            </a:endParaRPr>
          </a:p>
        </p:txBody>
      </p:sp>
      <p:sp>
        <p:nvSpPr>
          <p:cNvPr id="195" name="TextShape 3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9F26E538-4A13-41A0-834C-021FF1F18D60}" type="slidenum">
              <a:rPr b="0" lang="fr-FR" sz="1200" spc="-1" strike="noStrike">
                <a:solidFill>
                  <a:srgbClr val="8b8b8b"/>
                </a:solidFill>
                <a:latin typeface="Calibri"/>
              </a:rPr>
              <a:t>8</a:t>
            </a:fld>
            <a:endParaRPr b="0" lang="fr-FR" sz="12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TextShape 1"/>
          <p:cNvSpPr txBox="1"/>
          <p:nvPr/>
        </p:nvSpPr>
        <p:spPr>
          <a:xfrm>
            <a:off x="905040" y="1949040"/>
            <a:ext cx="10515240" cy="3349080"/>
          </a:xfrm>
          <a:prstGeom prst="rect">
            <a:avLst/>
          </a:prstGeom>
          <a:noFill/>
          <a:ln w="19080">
            <a:solidFill>
              <a:srgbClr val="a5a5a5"/>
            </a:solidFill>
            <a:miter/>
            <a:tailEnd len="med" type="triangle" w="med"/>
          </a:ln>
        </p:spPr>
        <p:txBody>
          <a:bodyPr>
            <a:normAutofit fontScale="94000"/>
          </a:bodyPr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fr-FR" sz="1800" spc="-1" strike="noStrike">
                <a:solidFill>
                  <a:srgbClr val="000000"/>
                </a:solidFill>
                <a:latin typeface="DIN-Alternate"/>
              </a:rPr>
              <a:t>La volonté des opérateurs de la SAC Habitat en Région Occitanie est de </a:t>
            </a:r>
            <a:r>
              <a:rPr b="1" lang="fr-FR" sz="1800" spc="299" strike="noStrike">
                <a:solidFill>
                  <a:srgbClr val="ffffff"/>
                </a:solidFill>
                <a:highlight>
                  <a:srgbClr val="00ff00"/>
                </a:highlight>
                <a:latin typeface="DIN-Alternate"/>
              </a:rPr>
              <a:t>FAVORISER, ACCOMPAGNER ET SÉCURISER </a:t>
            </a:r>
            <a:r>
              <a:rPr b="1" lang="fr-FR" sz="1800" spc="-1" strike="noStrike">
                <a:solidFill>
                  <a:srgbClr val="000000"/>
                </a:solidFill>
                <a:highlight>
                  <a:srgbClr val="00ff00"/>
                </a:highlight>
                <a:latin typeface="DIN-Alternate"/>
              </a:rPr>
              <a:t>le parcours résidentiel des habitants de son territoire.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fr-FR" sz="1800" spc="-1" strike="noStrike">
                <a:solidFill>
                  <a:srgbClr val="000000"/>
                </a:solidFill>
                <a:highlight>
                  <a:srgbClr val="00ff00"/>
                </a:highlight>
                <a:latin typeface="DIN-Alternate"/>
              </a:rPr>
              <a:t>Le positionnement et l’expérience d’</a:t>
            </a:r>
            <a:r>
              <a:rPr b="1" lang="fr-FR" sz="1800" spc="-1" strike="noStrike">
                <a:solidFill>
                  <a:srgbClr val="000000"/>
                </a:solidFill>
                <a:highlight>
                  <a:srgbClr val="00ff00"/>
                </a:highlight>
                <a:latin typeface="DIN-Alternate"/>
              </a:rPr>
              <a:t>opérateurs de logement social reconnus </a:t>
            </a:r>
            <a:r>
              <a:rPr b="0" lang="fr-FR" sz="1800" spc="-1" strike="noStrike">
                <a:solidFill>
                  <a:srgbClr val="000000"/>
                </a:solidFill>
                <a:highlight>
                  <a:srgbClr val="00ff00"/>
                </a:highlight>
                <a:latin typeface="DIN-Alternate"/>
              </a:rPr>
              <a:t>comme ALTEAL, ALOGEA  et UN TOIT POUR TOUS (avec sa filiale coopérative MAISON POUR TOUS) en matière d’accession sociale, de gestion et de commercialisation de ces biens représentent un </a:t>
            </a:r>
            <a:r>
              <a:rPr b="1" lang="fr-FR" sz="1800" spc="-1" strike="noStrike">
                <a:solidFill>
                  <a:srgbClr val="000000"/>
                </a:solidFill>
                <a:highlight>
                  <a:srgbClr val="00ff00"/>
                </a:highlight>
                <a:latin typeface="DIN-Alternate"/>
              </a:rPr>
              <a:t>savoir faire en accession sociale indispensable</a:t>
            </a:r>
            <a:r>
              <a:rPr b="0" lang="fr-FR" sz="1800" spc="-1" strike="noStrike">
                <a:solidFill>
                  <a:srgbClr val="000000"/>
                </a:solidFill>
                <a:highlight>
                  <a:srgbClr val="00ff00"/>
                </a:highlight>
                <a:latin typeface="DIN-Alternate"/>
              </a:rPr>
              <a:t> au développement de l’offre de logements en BRS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fr-FR" sz="1800" spc="-1" strike="noStrike">
                <a:solidFill>
                  <a:srgbClr val="000000"/>
                </a:solidFill>
                <a:highlight>
                  <a:srgbClr val="00ff00"/>
                </a:highlight>
                <a:latin typeface="DIN-Alternate"/>
              </a:rPr>
              <a:t>Son appartenance au </a:t>
            </a:r>
            <a:r>
              <a:rPr b="1" lang="fr-FR" sz="1800" spc="-1" strike="noStrike">
                <a:solidFill>
                  <a:srgbClr val="000000"/>
                </a:solidFill>
                <a:highlight>
                  <a:srgbClr val="00ff00"/>
                </a:highlight>
                <a:latin typeface="DIN-Alternate"/>
              </a:rPr>
              <a:t>groupe des Caisses d’Epargne </a:t>
            </a:r>
            <a:r>
              <a:rPr b="0" lang="fr-FR" sz="1800" spc="-1" strike="noStrike">
                <a:solidFill>
                  <a:srgbClr val="000000"/>
                </a:solidFill>
                <a:highlight>
                  <a:srgbClr val="00ff00"/>
                </a:highlight>
                <a:latin typeface="DIN-Alternate"/>
              </a:rPr>
              <a:t>est un gage complémentaire pour la </a:t>
            </a:r>
            <a:r>
              <a:rPr b="1" lang="fr-FR" sz="1800" spc="-1" strike="noStrike">
                <a:solidFill>
                  <a:srgbClr val="000000"/>
                </a:solidFill>
                <a:highlight>
                  <a:srgbClr val="00ff00"/>
                </a:highlight>
                <a:latin typeface="DIN-Alternate"/>
              </a:rPr>
              <a:t>sécurité et la pérennité financières</a:t>
            </a:r>
            <a:r>
              <a:rPr b="0" lang="fr-FR" sz="1800" spc="-1" strike="noStrike">
                <a:solidFill>
                  <a:srgbClr val="000000"/>
                </a:solidFill>
                <a:highlight>
                  <a:srgbClr val="00ff00"/>
                </a:highlight>
                <a:latin typeface="DIN-Alternate"/>
              </a:rPr>
              <a:t> de ces opérations inscrites dans la durée.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7" name="CustomShape 2"/>
          <p:cNvSpPr/>
          <p:nvPr/>
        </p:nvSpPr>
        <p:spPr>
          <a:xfrm>
            <a:off x="8153280" y="156600"/>
            <a:ext cx="3118320" cy="670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normAutofit fontScale="78000"/>
          </a:bodyPr>
          <a:p>
            <a:pPr algn="r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fr-FR" sz="1600" spc="-1" strike="noStrike">
                <a:solidFill>
                  <a:srgbClr val="000000"/>
                </a:solidFill>
                <a:latin typeface="Calibri"/>
              </a:rPr>
              <a:t>Contexte</a:t>
            </a:r>
            <a:endParaRPr b="0" lang="fr-FR" sz="1600" spc="-1" strike="noStrike">
              <a:latin typeface="Arial"/>
            </a:endParaRPr>
          </a:p>
          <a:p>
            <a:pPr algn="r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fr-FR" sz="1600" spc="-1" strike="noStrike">
                <a:solidFill>
                  <a:srgbClr val="000000"/>
                </a:solidFill>
                <a:latin typeface="Calibri"/>
              </a:rPr>
              <a:t>Favoriser, accompagner er sécuriser</a:t>
            </a:r>
            <a:endParaRPr b="0" lang="fr-FR" sz="1600" spc="-1" strike="noStrike">
              <a:latin typeface="Arial"/>
            </a:endParaRPr>
          </a:p>
          <a:p>
            <a:pPr algn="r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fr-FR" sz="1600" spc="-1" strike="noStrike">
              <a:latin typeface="Arial"/>
            </a:endParaRPr>
          </a:p>
          <a:p>
            <a:pPr algn="r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fr-FR" sz="1600" spc="-1" strike="noStrike">
              <a:latin typeface="Arial"/>
            </a:endParaRPr>
          </a:p>
        </p:txBody>
      </p:sp>
      <p:pic>
        <p:nvPicPr>
          <p:cNvPr id="198" name="Image 4" descr=""/>
          <p:cNvPicPr/>
          <p:nvPr/>
        </p:nvPicPr>
        <p:blipFill>
          <a:blip r:embed="rId1"/>
          <a:srcRect l="10576" t="14404" r="13556" b="9806"/>
          <a:stretch/>
        </p:blipFill>
        <p:spPr>
          <a:xfrm>
            <a:off x="0" y="0"/>
            <a:ext cx="1476000" cy="1209240"/>
          </a:xfrm>
          <a:prstGeom prst="rect">
            <a:avLst/>
          </a:prstGeom>
          <a:ln w="0">
            <a:noFill/>
          </a:ln>
        </p:spPr>
      </p:pic>
      <p:sp>
        <p:nvSpPr>
          <p:cNvPr id="199" name="TextShape 3"/>
          <p:cNvSpPr txBox="1"/>
          <p:nvPr/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fr-FR" sz="1200" spc="-1" strike="noStrike">
                <a:solidFill>
                  <a:srgbClr val="8b8b8b"/>
                </a:solidFill>
                <a:latin typeface="Calibri"/>
              </a:rPr>
              <a:t>CRHH - Bureau du 5 juillet 2022</a:t>
            </a:r>
            <a:endParaRPr b="0" lang="fr-FR" sz="1200" spc="-1" strike="noStrike">
              <a:latin typeface="Times New Roman"/>
            </a:endParaRPr>
          </a:p>
        </p:txBody>
      </p:sp>
      <p:sp>
        <p:nvSpPr>
          <p:cNvPr id="200" name="TextShape 4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44F50D00-A678-4DE2-9B05-E0BB87F1533E}" type="slidenum">
              <a:rPr b="0" lang="fr-FR" sz="1200" spc="-1" strike="noStrike">
                <a:solidFill>
                  <a:srgbClr val="8b8b8b"/>
                </a:solidFill>
                <a:latin typeface="Calibri"/>
              </a:rPr>
              <a:t>9</a:t>
            </a:fld>
            <a:endParaRPr b="0" lang="fr-FR" sz="12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LibreOffice/7.0.7.0.M2$Windows_X86_64 LibreOffice_project/7b72e897d1b24fbb19cbc70ecb1fe9a870f38612</Application>
  <AppVersion>15.0000</AppVersion>
  <Words>3965</Words>
  <Paragraphs>695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2022-07-01T10:08:49Z</dcterms:created>
  <dc:creator/>
  <dc:description/>
  <dc:language>fr-FR</dc:language>
  <cp:lastModifiedBy/>
  <cp:revision>1</cp:revision>
  <dc:subject/>
  <dc:title>Présentation DREAL Occitanie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Grand écran</vt:lpwstr>
  </property>
  <property fmtid="{D5CDD505-2E9C-101B-9397-08002B2CF9AE}" pid="3" name="Slides">
    <vt:i4>33</vt:i4>
  </property>
</Properties>
</file>