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50.wmf" ContentType="image/x-wmf"/>
  <Override PartName="/ppt/media/image1.jpeg" ContentType="image/jpeg"/>
  <Override PartName="/ppt/media/image2.wmf" ContentType="image/x-wmf"/>
  <Override PartName="/ppt/media/image14.wmf" ContentType="image/x-wmf"/>
  <Override PartName="/ppt/media/image3.png" ContentType="image/png"/>
  <Override PartName="/ppt/media/image4.jpeg" ContentType="image/jpeg"/>
  <Override PartName="/ppt/media/image72.png" ContentType="image/png"/>
  <Override PartName="/ppt/media/image6.png" ContentType="image/png"/>
  <Override PartName="/ppt/media/image34.jpeg" ContentType="image/jpeg"/>
  <Override PartName="/ppt/media/image17.wmf" ContentType="image/x-wmf"/>
  <Override PartName="/ppt/media/image71.wmf" ContentType="image/x-wmf"/>
  <Override PartName="/ppt/media/image5.wmf" ContentType="image/x-wmf"/>
  <Override PartName="/ppt/media/image16.jpeg" ContentType="image/jpeg"/>
  <Override PartName="/ppt/media/image74.wmf" ContentType="image/x-wmf"/>
  <Override PartName="/ppt/media/image8.wmf" ContentType="image/x-wmf"/>
  <Override PartName="/ppt/media/image7.jpeg" ContentType="image/jpeg"/>
  <Override PartName="/ppt/media/image75.png" ContentType="image/png"/>
  <Override PartName="/ppt/media/image9.png" ContentType="image/png"/>
  <Override PartName="/ppt/media/image68.wmf" ContentType="image/x-wmf"/>
  <Override PartName="/ppt/media/image10.jpeg" ContentType="image/jpeg"/>
  <Override PartName="/ppt/media/image11.wmf" ContentType="image/x-wmf"/>
  <Override PartName="/ppt/media/image12.png" ContentType="image/png"/>
  <Override PartName="/ppt/media/image13.jpeg" ContentType="image/jpeg"/>
  <Override PartName="/ppt/media/image41.wmf" ContentType="image/x-wmf"/>
  <Override PartName="/ppt/media/image15.png" ContentType="image/png"/>
  <Override PartName="/ppt/media/image18.png" ContentType="image/png"/>
  <Override PartName="/ppt/media/image52.jpeg" ContentType="image/jpeg"/>
  <Override PartName="/ppt/media/image19.jpeg" ContentType="image/jpeg"/>
  <Override PartName="/ppt/media/image20.wmf" ContentType="image/x-wmf"/>
  <Override PartName="/ppt/media/image21.png" ContentType="image/png"/>
  <Override PartName="/ppt/media/image58.jpeg" ContentType="image/jpeg"/>
  <Override PartName="/ppt/media/image22.jpeg" ContentType="image/jpeg"/>
  <Override PartName="/ppt/media/image23.wmf" ContentType="image/x-wmf"/>
  <Override PartName="/ppt/media/image24.png" ContentType="image/png"/>
  <Override PartName="/ppt/media/image25.jpeg" ContentType="image/jpeg"/>
  <Override PartName="/ppt/media/image27.png" ContentType="image/png"/>
  <Override PartName="/ppt/media/image26.wmf" ContentType="image/x-wmf"/>
  <Override PartName="/ppt/media/image28.jpeg" ContentType="image/jpeg"/>
  <Override PartName="/ppt/media/image57.png" ContentType="image/png"/>
  <Override PartName="/ppt/media/image29.wmf" ContentType="image/x-wmf"/>
  <Override PartName="/ppt/media/image30.png" ContentType="image/png"/>
  <Override PartName="/ppt/media/image31.jpeg" ContentType="image/jpeg"/>
  <Override PartName="/ppt/media/image42.png" ContentType="image/png"/>
  <Override PartName="/ppt/media/image32.wmf" ContentType="image/x-wmf"/>
  <Override PartName="/ppt/media/image40.jpeg" ContentType="image/jpeg"/>
  <Override PartName="/ppt/media/image33.png" ContentType="image/png"/>
  <Override PartName="/ppt/media/image35.wmf" ContentType="image/x-wmf"/>
  <Override PartName="/ppt/media/image36.png" ContentType="image/png"/>
  <Override PartName="/ppt/media/image37.jpeg" ContentType="image/jpeg"/>
  <Override PartName="/ppt/media/image47.wmf" ContentType="image/x-wmf"/>
  <Override PartName="/ppt/media/image38.wmf" ContentType="image/x-wmf"/>
  <Override PartName="/ppt/media/image64.jpeg" ContentType="image/jpeg"/>
  <Override PartName="/ppt/media/image39.png" ContentType="image/png"/>
  <Override PartName="/ppt/media/image43.jpeg" ContentType="image/jpeg"/>
  <Override PartName="/ppt/media/image62.wmf" ContentType="image/x-wmf"/>
  <Override PartName="/ppt/media/image44.wmf" ContentType="image/x-wmf"/>
  <Override PartName="/ppt/media/image45.png" ContentType="image/png"/>
  <Override PartName="/ppt/media/image46.jpeg" ContentType="image/jpeg"/>
  <Override PartName="/ppt/media/image48.png" ContentType="image/png"/>
  <Override PartName="/ppt/media/image55.jpeg" ContentType="image/jpeg"/>
  <Override PartName="/ppt/media/image49.jpeg" ContentType="image/jpeg"/>
  <Override PartName="/ppt/media/image51.png" ContentType="image/png"/>
  <Override PartName="/ppt/media/image53.wmf" ContentType="image/x-wmf"/>
  <Override PartName="/ppt/media/image54.png" ContentType="image/png"/>
  <Override PartName="/ppt/media/image56.wmf" ContentType="image/x-wmf"/>
  <Override PartName="/ppt/media/image59.wmf" ContentType="image/x-wmf"/>
  <Override PartName="/ppt/media/image60.png" ContentType="image/png"/>
  <Override PartName="/ppt/media/image63.png" ContentType="image/png"/>
  <Override PartName="/ppt/media/image61.jpeg" ContentType="image/jpeg"/>
  <Override PartName="/ppt/media/image65.wmf" ContentType="image/x-wmf"/>
  <Override PartName="/ppt/media/image66.png" ContentType="image/png"/>
  <Override PartName="/ppt/media/image67.jpeg" ContentType="image/jpeg"/>
  <Override PartName="/ppt/media/image69.png" ContentType="image/png"/>
  <Override PartName="/ppt/media/image70.jpeg" ContentType="image/jpeg"/>
  <Override PartName="/ppt/media/image7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27" name="PlaceHolder 2"/>
          <p:cNvSpPr>
            <a:spLocks noGrp="1"/>
          </p:cNvSpPr>
          <p:nvPr>
            <p:ph type="body"/>
          </p:nvPr>
        </p:nvSpPr>
        <p:spPr>
          <a:xfrm>
            <a:off x="676800" y="2011680"/>
            <a:ext cx="1075320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8" name="PlaceHolder 3"/>
          <p:cNvSpPr>
            <a:spLocks noGrp="1"/>
          </p:cNvSpPr>
          <p:nvPr>
            <p:ph type="body"/>
          </p:nvPr>
        </p:nvSpPr>
        <p:spPr>
          <a:xfrm>
            <a:off x="676800" y="3978720"/>
            <a:ext cx="1075320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30" name="PlaceHolder 2"/>
          <p:cNvSpPr>
            <a:spLocks noGrp="1"/>
          </p:cNvSpPr>
          <p:nvPr>
            <p:ph type="body"/>
          </p:nvPr>
        </p:nvSpPr>
        <p:spPr>
          <a:xfrm>
            <a:off x="67680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1" name="PlaceHolder 3"/>
          <p:cNvSpPr>
            <a:spLocks noGrp="1"/>
          </p:cNvSpPr>
          <p:nvPr>
            <p:ph type="body"/>
          </p:nvPr>
        </p:nvSpPr>
        <p:spPr>
          <a:xfrm>
            <a:off x="618696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2" name="PlaceHolder 4"/>
          <p:cNvSpPr>
            <a:spLocks noGrp="1"/>
          </p:cNvSpPr>
          <p:nvPr>
            <p:ph type="body"/>
          </p:nvPr>
        </p:nvSpPr>
        <p:spPr>
          <a:xfrm>
            <a:off x="676800" y="397872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3" name="PlaceHolder 5"/>
          <p:cNvSpPr>
            <a:spLocks noGrp="1"/>
          </p:cNvSpPr>
          <p:nvPr>
            <p:ph type="body"/>
          </p:nvPr>
        </p:nvSpPr>
        <p:spPr>
          <a:xfrm>
            <a:off x="6186960" y="397872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35" name="PlaceHolder 2"/>
          <p:cNvSpPr>
            <a:spLocks noGrp="1"/>
          </p:cNvSpPr>
          <p:nvPr>
            <p:ph type="body"/>
          </p:nvPr>
        </p:nvSpPr>
        <p:spPr>
          <a:xfrm>
            <a:off x="676800" y="201168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6" name="PlaceHolder 3"/>
          <p:cNvSpPr>
            <a:spLocks noGrp="1"/>
          </p:cNvSpPr>
          <p:nvPr>
            <p:ph type="body"/>
          </p:nvPr>
        </p:nvSpPr>
        <p:spPr>
          <a:xfrm>
            <a:off x="4312440" y="201168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7" name="PlaceHolder 4"/>
          <p:cNvSpPr>
            <a:spLocks noGrp="1"/>
          </p:cNvSpPr>
          <p:nvPr>
            <p:ph type="body"/>
          </p:nvPr>
        </p:nvSpPr>
        <p:spPr>
          <a:xfrm>
            <a:off x="7948080" y="201168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8" name="PlaceHolder 5"/>
          <p:cNvSpPr>
            <a:spLocks noGrp="1"/>
          </p:cNvSpPr>
          <p:nvPr>
            <p:ph type="body"/>
          </p:nvPr>
        </p:nvSpPr>
        <p:spPr>
          <a:xfrm>
            <a:off x="676800" y="397872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39" name="PlaceHolder 6"/>
          <p:cNvSpPr>
            <a:spLocks noGrp="1"/>
          </p:cNvSpPr>
          <p:nvPr>
            <p:ph type="body"/>
          </p:nvPr>
        </p:nvSpPr>
        <p:spPr>
          <a:xfrm>
            <a:off x="4312440" y="397872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40" name="PlaceHolder 7"/>
          <p:cNvSpPr>
            <a:spLocks noGrp="1"/>
          </p:cNvSpPr>
          <p:nvPr>
            <p:ph type="body"/>
          </p:nvPr>
        </p:nvSpPr>
        <p:spPr>
          <a:xfrm>
            <a:off x="7948080" y="3978720"/>
            <a:ext cx="346212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6" name="PlaceHolder 2"/>
          <p:cNvSpPr>
            <a:spLocks noGrp="1"/>
          </p:cNvSpPr>
          <p:nvPr>
            <p:ph type="subTitle"/>
          </p:nvPr>
        </p:nvSpPr>
        <p:spPr>
          <a:xfrm>
            <a:off x="676800" y="2011680"/>
            <a:ext cx="10753200" cy="3765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8" name="PlaceHolder 2"/>
          <p:cNvSpPr>
            <a:spLocks noGrp="1"/>
          </p:cNvSpPr>
          <p:nvPr>
            <p:ph type="body"/>
          </p:nvPr>
        </p:nvSpPr>
        <p:spPr>
          <a:xfrm>
            <a:off x="676800" y="2011680"/>
            <a:ext cx="1075320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10" name="PlaceHolder 2"/>
          <p:cNvSpPr>
            <a:spLocks noGrp="1"/>
          </p:cNvSpPr>
          <p:nvPr>
            <p:ph type="body"/>
          </p:nvPr>
        </p:nvSpPr>
        <p:spPr>
          <a:xfrm>
            <a:off x="676800" y="2011680"/>
            <a:ext cx="524736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1" name="PlaceHolder 3"/>
          <p:cNvSpPr>
            <a:spLocks noGrp="1"/>
          </p:cNvSpPr>
          <p:nvPr>
            <p:ph type="body"/>
          </p:nvPr>
        </p:nvSpPr>
        <p:spPr>
          <a:xfrm>
            <a:off x="6186960" y="2011680"/>
            <a:ext cx="5247360" cy="376596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57360" y="499680"/>
            <a:ext cx="10772280" cy="76860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15" name="PlaceHolder 2"/>
          <p:cNvSpPr>
            <a:spLocks noGrp="1"/>
          </p:cNvSpPr>
          <p:nvPr>
            <p:ph type="body"/>
          </p:nvPr>
        </p:nvSpPr>
        <p:spPr>
          <a:xfrm>
            <a:off x="67680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6" name="PlaceHolder 3"/>
          <p:cNvSpPr>
            <a:spLocks noGrp="1"/>
          </p:cNvSpPr>
          <p:nvPr>
            <p:ph type="body"/>
          </p:nvPr>
        </p:nvSpPr>
        <p:spPr>
          <a:xfrm>
            <a:off x="6186960" y="2011680"/>
            <a:ext cx="524736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17" name="PlaceHolder 4"/>
          <p:cNvSpPr>
            <a:spLocks noGrp="1"/>
          </p:cNvSpPr>
          <p:nvPr>
            <p:ph type="body"/>
          </p:nvPr>
        </p:nvSpPr>
        <p:spPr>
          <a:xfrm>
            <a:off x="676800" y="397872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19" name="PlaceHolder 2"/>
          <p:cNvSpPr>
            <a:spLocks noGrp="1"/>
          </p:cNvSpPr>
          <p:nvPr>
            <p:ph type="body"/>
          </p:nvPr>
        </p:nvSpPr>
        <p:spPr>
          <a:xfrm>
            <a:off x="676800" y="2011680"/>
            <a:ext cx="5247360" cy="376596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0" name="PlaceHolder 3"/>
          <p:cNvSpPr>
            <a:spLocks noGrp="1"/>
          </p:cNvSpPr>
          <p:nvPr>
            <p:ph type="body"/>
          </p:nvPr>
        </p:nvSpPr>
        <p:spPr>
          <a:xfrm>
            <a:off x="618696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1" name="PlaceHolder 4"/>
          <p:cNvSpPr>
            <a:spLocks noGrp="1"/>
          </p:cNvSpPr>
          <p:nvPr>
            <p:ph type="body"/>
          </p:nvPr>
        </p:nvSpPr>
        <p:spPr>
          <a:xfrm>
            <a:off x="6186960" y="397872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57360" y="499680"/>
            <a:ext cx="10772280" cy="1657800"/>
          </a:xfrm>
          <a:prstGeom prst="rect">
            <a:avLst/>
          </a:prstGeom>
        </p:spPr>
        <p:txBody>
          <a:bodyPr lIns="0" rIns="0" tIns="0" bIns="0" anchor="ctr">
            <a:noAutofit/>
          </a:bodyPr>
          <a:p>
            <a:endParaRPr b="0" lang="en-US" sz="1800" spc="-1" strike="noStrike">
              <a:solidFill>
                <a:srgbClr val="000000"/>
              </a:solidFill>
              <a:latin typeface="Calibri Light"/>
            </a:endParaRPr>
          </a:p>
        </p:txBody>
      </p:sp>
      <p:sp>
        <p:nvSpPr>
          <p:cNvPr id="23" name="PlaceHolder 2"/>
          <p:cNvSpPr>
            <a:spLocks noGrp="1"/>
          </p:cNvSpPr>
          <p:nvPr>
            <p:ph type="body"/>
          </p:nvPr>
        </p:nvSpPr>
        <p:spPr>
          <a:xfrm>
            <a:off x="67680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4" name="PlaceHolder 3"/>
          <p:cNvSpPr>
            <a:spLocks noGrp="1"/>
          </p:cNvSpPr>
          <p:nvPr>
            <p:ph type="body"/>
          </p:nvPr>
        </p:nvSpPr>
        <p:spPr>
          <a:xfrm>
            <a:off x="6186960" y="2011680"/>
            <a:ext cx="5247360" cy="1796040"/>
          </a:xfrm>
          <a:prstGeom prst="rect">
            <a:avLst/>
          </a:prstGeom>
        </p:spPr>
        <p:txBody>
          <a:bodyPr lIns="0" rIns="0" tIns="0" bIns="0">
            <a:normAutofit/>
          </a:bodyPr>
          <a:p>
            <a:endParaRPr b="0" lang="en-US" sz="2400" spc="-1" strike="noStrike">
              <a:solidFill>
                <a:srgbClr val="262626"/>
              </a:solidFill>
              <a:latin typeface="Calibri Light"/>
            </a:endParaRPr>
          </a:p>
        </p:txBody>
      </p:sp>
      <p:sp>
        <p:nvSpPr>
          <p:cNvPr id="25" name="PlaceHolder 4"/>
          <p:cNvSpPr>
            <a:spLocks noGrp="1"/>
          </p:cNvSpPr>
          <p:nvPr>
            <p:ph type="body"/>
          </p:nvPr>
        </p:nvSpPr>
        <p:spPr>
          <a:xfrm>
            <a:off x="676800" y="3978720"/>
            <a:ext cx="10753200" cy="1796040"/>
          </a:xfrm>
          <a:prstGeom prst="rect">
            <a:avLst/>
          </a:prstGeom>
        </p:spPr>
        <p:txBody>
          <a:bodyPr lIns="0" rIns="0" tIns="0" bIns="0">
            <a:normAutofit/>
          </a:bodyPr>
          <a:p>
            <a:endParaRPr b="0" lang="en-US" sz="2400" spc="-1" strike="noStrike">
              <a:solidFill>
                <a:srgbClr val="262626"/>
              </a:solidFill>
              <a:latin typeface="Calibri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57360" y="499680"/>
            <a:ext cx="10772280" cy="1657800"/>
          </a:xfrm>
          <a:prstGeom prst="rect">
            <a:avLst/>
          </a:prstGeom>
        </p:spPr>
        <p:txBody>
          <a:bodyPr anchor="ctr">
            <a:noAutofit/>
          </a:bodyPr>
          <a:p>
            <a:pPr>
              <a:lnSpc>
                <a:spcPct val="85000"/>
              </a:lnSpc>
            </a:pPr>
            <a:r>
              <a:rPr b="0" lang="fr-FR" sz="5400" spc="-120" strike="noStrike">
                <a:solidFill>
                  <a:srgbClr val="50b4c8"/>
                </a:solidFill>
                <a:latin typeface="Calibri Light"/>
              </a:rPr>
              <a:t>Modifiez le style du titre</a:t>
            </a:r>
            <a:endParaRPr b="0" lang="en-US" sz="5400" spc="-1" strike="noStrike">
              <a:solidFill>
                <a:srgbClr val="000000"/>
              </a:solidFill>
              <a:latin typeface="Calibri Light"/>
            </a:endParaRPr>
          </a:p>
        </p:txBody>
      </p:sp>
      <p:sp>
        <p:nvSpPr>
          <p:cNvPr id="1" name="PlaceHolder 2"/>
          <p:cNvSpPr>
            <a:spLocks noGrp="1"/>
          </p:cNvSpPr>
          <p:nvPr>
            <p:ph type="body"/>
          </p:nvPr>
        </p:nvSpPr>
        <p:spPr>
          <a:xfrm>
            <a:off x="676800" y="2011680"/>
            <a:ext cx="10753200" cy="3765960"/>
          </a:xfrm>
          <a:prstGeom prst="rect">
            <a:avLst/>
          </a:prstGeom>
        </p:spPr>
        <p:txBody>
          <a:bodyPr>
            <a:noAutofit/>
          </a:bodyPr>
          <a:p>
            <a:pPr marL="91440" indent="-91080">
              <a:lnSpc>
                <a:spcPct val="85000"/>
              </a:lnSpc>
              <a:spcBef>
                <a:spcPts val="1301"/>
              </a:spcBef>
              <a:buClr>
                <a:srgbClr val="262626"/>
              </a:buClr>
              <a:buFont typeface="Arial"/>
              <a:buChar char=" "/>
            </a:pPr>
            <a:r>
              <a:rPr b="0" lang="fr-FR" sz="2400" spc="-1" strike="noStrike">
                <a:solidFill>
                  <a:srgbClr val="262626"/>
                </a:solidFill>
                <a:latin typeface="Calibri Light"/>
              </a:rPr>
              <a:t>Cliquez pour modifier les styles du texte du masque</a:t>
            </a:r>
            <a:endParaRPr b="0" lang="en-US" sz="2400" spc="-1" strike="noStrike">
              <a:solidFill>
                <a:srgbClr val="262626"/>
              </a:solidFill>
              <a:latin typeface="Calibri Light"/>
            </a:endParaRPr>
          </a:p>
          <a:p>
            <a:pPr lvl="1" marL="347400" indent="-342720">
              <a:lnSpc>
                <a:spcPct val="85000"/>
              </a:lnSpc>
              <a:spcBef>
                <a:spcPts val="601"/>
              </a:spcBef>
              <a:buClr>
                <a:srgbClr val="262626"/>
              </a:buClr>
              <a:buFont typeface="Arial"/>
              <a:buChar char=" "/>
            </a:pPr>
            <a:r>
              <a:rPr b="0" lang="fr-FR" sz="2400" spc="-1" strike="noStrike">
                <a:solidFill>
                  <a:srgbClr val="262626"/>
                </a:solidFill>
                <a:latin typeface="Calibri Light"/>
              </a:rPr>
              <a:t>Deuxième niveau</a:t>
            </a:r>
            <a:endParaRPr b="0" i="1" lang="en-US" sz="2400" spc="-1" strike="noStrike">
              <a:solidFill>
                <a:srgbClr val="262626"/>
              </a:solidFill>
              <a:latin typeface="Calibri Light"/>
            </a:endParaRPr>
          </a:p>
          <a:p>
            <a:pPr lvl="2" marL="548640" indent="-548280">
              <a:lnSpc>
                <a:spcPct val="85000"/>
              </a:lnSpc>
              <a:spcBef>
                <a:spcPts val="601"/>
              </a:spcBef>
              <a:buClr>
                <a:srgbClr val="262626"/>
              </a:buClr>
              <a:buFont typeface="Arial"/>
              <a:buChar char=" "/>
            </a:pPr>
            <a:r>
              <a:rPr b="0" i="1" lang="fr-FR" sz="2000" spc="-1" strike="noStrike">
                <a:solidFill>
                  <a:srgbClr val="262626"/>
                </a:solidFill>
                <a:latin typeface="Calibri Light"/>
              </a:rPr>
              <a:t>Troisième niveau</a:t>
            </a:r>
            <a:endParaRPr b="0" lang="en-US" sz="2000" spc="-1" strike="noStrike">
              <a:solidFill>
                <a:srgbClr val="262626"/>
              </a:solidFill>
              <a:latin typeface="Calibri Light"/>
            </a:endParaRPr>
          </a:p>
          <a:p>
            <a:pPr lvl="3" marL="822960" indent="-822600">
              <a:lnSpc>
                <a:spcPct val="85000"/>
              </a:lnSpc>
              <a:spcBef>
                <a:spcPts val="601"/>
              </a:spcBef>
              <a:buClr>
                <a:srgbClr val="262626"/>
              </a:buClr>
              <a:buFont typeface="Arial"/>
              <a:buChar char=" "/>
            </a:pPr>
            <a:r>
              <a:rPr b="0" lang="fr-FR" sz="1800" spc="-1" strike="noStrike">
                <a:solidFill>
                  <a:srgbClr val="262626"/>
                </a:solidFill>
                <a:latin typeface="Calibri Light"/>
              </a:rPr>
              <a:t>Quatrième niveau</a:t>
            </a:r>
            <a:endParaRPr b="0" lang="en-US" sz="1800" spc="-1" strike="noStrike">
              <a:solidFill>
                <a:srgbClr val="262626"/>
              </a:solidFill>
              <a:latin typeface="Calibri Light"/>
            </a:endParaRPr>
          </a:p>
          <a:p>
            <a:pPr lvl="4" marL="1097280" indent="-1096920">
              <a:lnSpc>
                <a:spcPct val="85000"/>
              </a:lnSpc>
              <a:spcBef>
                <a:spcPts val="601"/>
              </a:spcBef>
              <a:buClr>
                <a:srgbClr val="262626"/>
              </a:buClr>
              <a:buFont typeface="Arial"/>
              <a:buChar char=" "/>
            </a:pPr>
            <a:r>
              <a:rPr b="0" lang="fr-FR" sz="1800" spc="-1" strike="noStrike">
                <a:solidFill>
                  <a:srgbClr val="262626"/>
                </a:solidFill>
                <a:latin typeface="Calibri Light"/>
              </a:rPr>
              <a:t>Cinquième niveau</a:t>
            </a:r>
            <a:endParaRPr b="0" lang="en-US" sz="1800" spc="-1" strike="noStrike">
              <a:solidFill>
                <a:srgbClr val="262626"/>
              </a:solidFill>
              <a:latin typeface="Calibri Light"/>
            </a:endParaRPr>
          </a:p>
        </p:txBody>
      </p:sp>
      <p:sp>
        <p:nvSpPr>
          <p:cNvPr id="2" name="PlaceHolder 3"/>
          <p:cNvSpPr>
            <a:spLocks noGrp="1"/>
          </p:cNvSpPr>
          <p:nvPr>
            <p:ph type="dt"/>
          </p:nvPr>
        </p:nvSpPr>
        <p:spPr>
          <a:xfrm>
            <a:off x="685800" y="6412320"/>
            <a:ext cx="4114440" cy="228240"/>
          </a:xfrm>
          <a:prstGeom prst="rect">
            <a:avLst/>
          </a:prstGeom>
        </p:spPr>
        <p:txBody>
          <a:bodyPr anchor="ctr">
            <a:noAutofit/>
          </a:bodyPr>
          <a:p>
            <a:pPr>
              <a:lnSpc>
                <a:spcPct val="100000"/>
              </a:lnSpc>
            </a:pPr>
            <a:fld id="{51121140-50B2-4A4B-ABED-24772FF9A459}" type="datetime1">
              <a:rPr b="0" lang="fr-FR" sz="950" spc="-1" strike="noStrike">
                <a:solidFill>
                  <a:srgbClr val="000000">
                    <a:alpha val="80000"/>
                  </a:srgbClr>
                </a:solidFill>
                <a:latin typeface="Calibri Light"/>
              </a:rPr>
              <a:t>05/09/2022</a:t>
            </a:fld>
            <a:endParaRPr b="0" lang="fr-FR" sz="950" spc="-1" strike="noStrike">
              <a:latin typeface="Times New Roman"/>
            </a:endParaRPr>
          </a:p>
        </p:txBody>
      </p:sp>
      <p:sp>
        <p:nvSpPr>
          <p:cNvPr id="3" name="PlaceHolder 4"/>
          <p:cNvSpPr>
            <a:spLocks noGrp="1"/>
          </p:cNvSpPr>
          <p:nvPr>
            <p:ph type="ftr"/>
          </p:nvPr>
        </p:nvSpPr>
        <p:spPr>
          <a:xfrm>
            <a:off x="685800" y="6554520"/>
            <a:ext cx="5028840" cy="228240"/>
          </a:xfrm>
          <a:prstGeom prst="rect">
            <a:avLst/>
          </a:prstGeom>
        </p:spPr>
        <p:txBody>
          <a:bodyPr anchor="ctr">
            <a:noAutofit/>
          </a:bodyPr>
          <a:p>
            <a:endParaRPr b="0" lang="fr-FR" sz="2400" spc="-1" strike="noStrike">
              <a:latin typeface="Times New Roman"/>
            </a:endParaRPr>
          </a:p>
        </p:txBody>
      </p:sp>
      <p:sp>
        <p:nvSpPr>
          <p:cNvPr id="4" name="PlaceHolder 5"/>
          <p:cNvSpPr>
            <a:spLocks noGrp="1"/>
          </p:cNvSpPr>
          <p:nvPr>
            <p:ph type="sldNum"/>
          </p:nvPr>
        </p:nvSpPr>
        <p:spPr>
          <a:xfrm>
            <a:off x="8763840" y="5876280"/>
            <a:ext cx="2925720" cy="1396800"/>
          </a:xfrm>
          <a:prstGeom prst="rect">
            <a:avLst/>
          </a:prstGeom>
        </p:spPr>
        <p:txBody>
          <a:bodyPr anchor="b">
            <a:noAutofit/>
          </a:bodyPr>
          <a:p>
            <a:pPr algn="r">
              <a:lnSpc>
                <a:spcPct val="100000"/>
              </a:lnSpc>
            </a:pPr>
            <a:fld id="{92F15A03-F35D-401C-B13A-7EF8168A70ED}" type="slidenum">
              <a:rPr b="0" lang="fr-FR" sz="10300" spc="-1" strike="noStrike">
                <a:solidFill>
                  <a:srgbClr val="50b4c8">
                    <a:alpha val="25000"/>
                  </a:srgbClr>
                </a:solidFill>
                <a:latin typeface="Calibri Light"/>
              </a:rPr>
              <a:t>&lt;numéro&gt;</a:t>
            </a:fld>
            <a:endParaRPr b="0" lang="fr-FR" sz="103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wmf"/><Relationship Id="rId3" Type="http://schemas.openxmlformats.org/officeDocument/2006/relationships/image" Target="../media/image30.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wmf"/><Relationship Id="rId3" Type="http://schemas.openxmlformats.org/officeDocument/2006/relationships/image" Target="../media/image33.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wmf"/><Relationship Id="rId3" Type="http://schemas.openxmlformats.org/officeDocument/2006/relationships/image" Target="../media/image36.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wmf"/><Relationship Id="rId3" Type="http://schemas.openxmlformats.org/officeDocument/2006/relationships/image" Target="../media/image39.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wmf"/><Relationship Id="rId3" Type="http://schemas.openxmlformats.org/officeDocument/2006/relationships/image" Target="../media/image42.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wmf"/><Relationship Id="rId3" Type="http://schemas.openxmlformats.org/officeDocument/2006/relationships/image" Target="../media/image45.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wmf"/><Relationship Id="rId3" Type="http://schemas.openxmlformats.org/officeDocument/2006/relationships/image" Target="../media/image48.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wmf"/><Relationship Id="rId3" Type="http://schemas.openxmlformats.org/officeDocument/2006/relationships/image" Target="../media/image51.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wmf"/><Relationship Id="rId3" Type="http://schemas.openxmlformats.org/officeDocument/2006/relationships/image" Target="../media/image54.png"/><Relationship Id="rId4"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wmf"/><Relationship Id="rId3" Type="http://schemas.openxmlformats.org/officeDocument/2006/relationships/image" Target="../media/image57.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wmf"/><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wmf"/><Relationship Id="rId3" Type="http://schemas.openxmlformats.org/officeDocument/2006/relationships/image" Target="../media/image60.pn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wmf"/><Relationship Id="rId3" Type="http://schemas.openxmlformats.org/officeDocument/2006/relationships/image" Target="../media/image63.pn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image" Target="../media/image65.wmf"/><Relationship Id="rId3" Type="http://schemas.openxmlformats.org/officeDocument/2006/relationships/image" Target="../media/image66.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wmf"/><Relationship Id="rId3" Type="http://schemas.openxmlformats.org/officeDocument/2006/relationships/image" Target="../media/image69.png"/><Relationship Id="rId4"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image" Target="../media/image71.wmf"/><Relationship Id="rId3" Type="http://schemas.openxmlformats.org/officeDocument/2006/relationships/image" Target="../media/image72.png"/><Relationship Id="rId4"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wmf"/><Relationship Id="rId3" Type="http://schemas.openxmlformats.org/officeDocument/2006/relationships/image" Target="../media/image75.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wmf"/><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wmf"/><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wmf"/><Relationship Id="rId3" Type="http://schemas.openxmlformats.org/officeDocument/2006/relationships/image" Target="../media/image21.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wmf"/><Relationship Id="rId3" Type="http://schemas.openxmlformats.org/officeDocument/2006/relationships/image" Target="../media/image24.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wmf"/><Relationship Id="rId3" Type="http://schemas.openxmlformats.org/officeDocument/2006/relationships/image" Target="../media/image27.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676800" y="1769760"/>
            <a:ext cx="10753200" cy="4007520"/>
          </a:xfrm>
          <a:prstGeom prst="rect">
            <a:avLst/>
          </a:prstGeom>
          <a:noFill/>
          <a:ln w="0">
            <a:noFill/>
          </a:ln>
        </p:spPr>
        <p:txBody>
          <a:bodyPr>
            <a:normAutofit/>
          </a:bodyPr>
          <a:p>
            <a:pPr algn="ctr">
              <a:lnSpc>
                <a:spcPct val="100000"/>
              </a:lnSpc>
              <a:spcBef>
                <a:spcPts val="1301"/>
              </a:spcBef>
              <a:tabLst>
                <a:tab algn="l" pos="0"/>
              </a:tabLst>
            </a:pPr>
            <a:r>
              <a:rPr b="0" lang="fr-FR" sz="4800" spc="-75" strike="noStrike">
                <a:solidFill>
                  <a:srgbClr val="328ea0"/>
                </a:solidFill>
                <a:latin typeface="Calibri"/>
                <a:ea typeface="Times New Roman"/>
              </a:rPr>
              <a:t>AVEYRON HABITAT</a:t>
            </a:r>
            <a:endParaRPr b="0" lang="en-US" sz="4800" spc="-1" strike="noStrike">
              <a:solidFill>
                <a:srgbClr val="262626"/>
              </a:solidFill>
              <a:latin typeface="Calibri Light"/>
            </a:endParaRPr>
          </a:p>
          <a:p>
            <a:pPr algn="ctr">
              <a:lnSpc>
                <a:spcPct val="100000"/>
              </a:lnSpc>
              <a:spcBef>
                <a:spcPts val="1301"/>
              </a:spcBef>
              <a:tabLst>
                <a:tab algn="l" pos="0"/>
              </a:tabLst>
            </a:pPr>
            <a:endParaRPr b="0" lang="en-US" sz="4800" spc="-1" strike="noStrike">
              <a:solidFill>
                <a:srgbClr val="262626"/>
              </a:solidFill>
              <a:latin typeface="Calibri Light"/>
            </a:endParaRPr>
          </a:p>
          <a:p>
            <a:pPr algn="ctr">
              <a:lnSpc>
                <a:spcPct val="100000"/>
              </a:lnSpc>
              <a:spcBef>
                <a:spcPts val="1301"/>
              </a:spcBef>
              <a:tabLst>
                <a:tab algn="l" pos="0"/>
              </a:tabLst>
            </a:pPr>
            <a:r>
              <a:rPr b="0" lang="fr-FR" sz="4800" spc="-75" strike="noStrike">
                <a:solidFill>
                  <a:srgbClr val="328ea0"/>
                </a:solidFill>
                <a:latin typeface="Calibri"/>
                <a:ea typeface="Times New Roman"/>
              </a:rPr>
              <a:t>CAP 2021</a:t>
            </a:r>
            <a:endParaRPr b="0" lang="en-US" sz="4800" spc="-1" strike="noStrike">
              <a:solidFill>
                <a:srgbClr val="262626"/>
              </a:solidFill>
              <a:latin typeface="Calibri Light"/>
            </a:endParaRPr>
          </a:p>
        </p:txBody>
      </p:sp>
      <p:pic>
        <p:nvPicPr>
          <p:cNvPr id="42" name="Image 7" descr=""/>
          <p:cNvPicPr/>
          <p:nvPr/>
        </p:nvPicPr>
        <p:blipFill>
          <a:blip r:embed="rId1"/>
          <a:stretch/>
        </p:blipFill>
        <p:spPr>
          <a:xfrm>
            <a:off x="1189080" y="5778000"/>
            <a:ext cx="1486080" cy="519840"/>
          </a:xfrm>
          <a:prstGeom prst="rect">
            <a:avLst/>
          </a:prstGeom>
          <a:ln w="0">
            <a:noFill/>
          </a:ln>
        </p:spPr>
      </p:pic>
      <p:sp>
        <p:nvSpPr>
          <p:cNvPr id="43" name="TextShape 2"/>
          <p:cNvSpPr txBox="1"/>
          <p:nvPr/>
        </p:nvSpPr>
        <p:spPr>
          <a:xfrm>
            <a:off x="9019440" y="5365080"/>
            <a:ext cx="2925720" cy="1396800"/>
          </a:xfrm>
          <a:prstGeom prst="rect">
            <a:avLst/>
          </a:prstGeom>
          <a:noFill/>
          <a:ln w="0">
            <a:noFill/>
          </a:ln>
        </p:spPr>
        <p:txBody>
          <a:bodyPr anchor="b">
            <a:noAutofit/>
          </a:bodyPr>
          <a:p>
            <a:pPr algn="r">
              <a:lnSpc>
                <a:spcPct val="100000"/>
              </a:lnSpc>
            </a:pPr>
            <a:fld id="{27B7B191-2E7D-43DA-8F12-B96413561E51}" type="slidenum">
              <a:rPr b="0" lang="fr-FR" sz="8000" spc="-1" strike="noStrike">
                <a:solidFill>
                  <a:srgbClr val="50b4c8">
                    <a:alpha val="25000"/>
                  </a:srgbClr>
                </a:solidFill>
                <a:latin typeface="Calibri Light"/>
              </a:rPr>
              <a:t>1</a:t>
            </a:fld>
            <a:endParaRPr b="0" lang="fr-FR" sz="8000" spc="-1" strike="noStrike">
              <a:latin typeface="Times New Roman"/>
            </a:endParaRPr>
          </a:p>
        </p:txBody>
      </p:sp>
      <p:pic>
        <p:nvPicPr>
          <p:cNvPr id="44" name="Image 6" descr=""/>
          <p:cNvPicPr/>
          <p:nvPr/>
        </p:nvPicPr>
        <p:blipFill>
          <a:blip r:embed="rId2"/>
          <a:stretch/>
        </p:blipFill>
        <p:spPr>
          <a:xfrm>
            <a:off x="9345960" y="5841000"/>
            <a:ext cx="1582200" cy="524160"/>
          </a:xfrm>
          <a:prstGeom prst="rect">
            <a:avLst/>
          </a:prstGeom>
          <a:ln w="0">
            <a:noFill/>
          </a:ln>
        </p:spPr>
      </p:pic>
      <p:pic>
        <p:nvPicPr>
          <p:cNvPr id="45" name="Picture 2" descr=""/>
          <p:cNvPicPr/>
          <p:nvPr/>
        </p:nvPicPr>
        <p:blipFill>
          <a:blip r:embed="rId3"/>
          <a:stretch/>
        </p:blipFill>
        <p:spPr>
          <a:xfrm>
            <a:off x="5331240" y="5772960"/>
            <a:ext cx="1189440" cy="830160"/>
          </a:xfrm>
          <a:prstGeom prst="rect">
            <a:avLst/>
          </a:prstGeom>
          <a:ln w="0">
            <a:noFill/>
          </a:ln>
        </p:spPr>
      </p:pic>
    </p:spTree>
  </p:cSld>
  <mc:AlternateContent>
    <mc:Choice Requires="p14">
      <p:transition spd="slow" p14:dur="1500">
        <p:split dir="out" orient="vert"/>
      </p:transition>
    </mc:Choice>
    <mc:Fallback>
      <p:transition spd="slow">
        <p:split dir="out" orient="vert"/>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657360" y="499680"/>
            <a:ext cx="10772280" cy="85680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Modalités concrètes de réalisation de l’opération</a:t>
            </a:r>
            <a:endParaRPr b="0" lang="en-US" sz="2800" spc="-1" strike="noStrike">
              <a:solidFill>
                <a:srgbClr val="000000"/>
              </a:solidFill>
              <a:latin typeface="Calibri Light"/>
            </a:endParaRPr>
          </a:p>
        </p:txBody>
      </p:sp>
      <p:sp>
        <p:nvSpPr>
          <p:cNvPr id="95" name="TextShape 2"/>
          <p:cNvSpPr txBox="1"/>
          <p:nvPr/>
        </p:nvSpPr>
        <p:spPr>
          <a:xfrm>
            <a:off x="676800" y="1356840"/>
            <a:ext cx="10753200" cy="4420800"/>
          </a:xfrm>
          <a:prstGeom prst="rect">
            <a:avLst/>
          </a:prstGeom>
          <a:noFill/>
          <a:ln w="0">
            <a:noFill/>
          </a:ln>
        </p:spPr>
        <p:txBody>
          <a:bodyPr>
            <a:normAutofit/>
          </a:bodyPr>
          <a:p>
            <a:pPr algn="just">
              <a:lnSpc>
                <a:spcPct val="85000"/>
              </a:lnSpc>
              <a:spcBef>
                <a:spcPts val="1301"/>
              </a:spcBef>
            </a:pPr>
            <a:endParaRPr b="0" lang="en-US" sz="2400" spc="-1" strike="noStrike">
              <a:solidFill>
                <a:srgbClr val="262626"/>
              </a:solidFill>
              <a:latin typeface="Calibri Light"/>
            </a:endParaRPr>
          </a:p>
          <a:p>
            <a:pPr algn="just">
              <a:lnSpc>
                <a:spcPct val="85000"/>
              </a:lnSpc>
              <a:spcBef>
                <a:spcPts val="1301"/>
              </a:spcBef>
            </a:pPr>
            <a:endParaRPr b="0" lang="en-US" sz="24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Une Société Anonyme d’Habitations à Loyer Modéré doit donc été constituée pour réaliser ce projet. </a:t>
            </a:r>
            <a:endParaRPr b="0" lang="en-US" sz="2000" spc="-1" strike="noStrike">
              <a:solidFill>
                <a:srgbClr val="262626"/>
              </a:solidFill>
              <a:latin typeface="Calibri Light"/>
            </a:endParaRPr>
          </a:p>
          <a:p>
            <a:pPr algn="just">
              <a:lnSpc>
                <a:spcPct val="120000"/>
              </a:lnSpc>
              <a:spcBef>
                <a:spcPts val="1301"/>
              </a:spcBef>
            </a:pPr>
            <a:endParaRPr b="0" lang="en-US" sz="2000" spc="-1" strike="noStrike">
              <a:solidFill>
                <a:srgbClr val="262626"/>
              </a:solidFill>
              <a:latin typeface="Calibri Light"/>
            </a:endParaRPr>
          </a:p>
          <a:p>
            <a:pPr algn="just">
              <a:lnSpc>
                <a:spcPct val="120000"/>
              </a:lnSpc>
              <a:spcBef>
                <a:spcPts val="1301"/>
              </a:spcBef>
            </a:pPr>
            <a:endParaRPr b="0" lang="en-US" sz="2000" spc="-1" strike="noStrike">
              <a:solidFill>
                <a:srgbClr val="262626"/>
              </a:solidFill>
              <a:latin typeface="Calibri Light"/>
            </a:endParaRPr>
          </a:p>
          <a:p>
            <a:pPr marL="91440" indent="-91080" algn="just">
              <a:lnSpc>
                <a:spcPct val="120000"/>
              </a:lnSpc>
              <a:spcBef>
                <a:spcPts val="1301"/>
              </a:spcBef>
              <a:buClr>
                <a:srgbClr val="262626"/>
              </a:buClr>
              <a:buFont typeface="Arial"/>
              <a:buChar char=" "/>
            </a:pPr>
            <a:r>
              <a:rPr b="0" lang="fr-FR" sz="2000" spc="-1" strike="noStrike">
                <a:solidFill>
                  <a:srgbClr val="262626"/>
                </a:solidFill>
                <a:latin typeface="Calibri"/>
              </a:rPr>
              <a:t>Ensuite, l’OPH sera absorbé par voie de fusion par l’ESH et le patrimoine sera alors transmis sous le régime de la transmission universelle de patrimoine.</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marL="91440" indent="-91080" algn="just">
              <a:lnSpc>
                <a:spcPct val="120000"/>
              </a:lnSpc>
              <a:spcBef>
                <a:spcPts val="1301"/>
              </a:spcBef>
              <a:buClr>
                <a:srgbClr val="262626"/>
              </a:buClr>
              <a:buFont typeface="Arial"/>
              <a:buChar char=" "/>
            </a:pPr>
            <a:r>
              <a:rPr b="0" lang="fr-FR" sz="2000" spc="-1" strike="noStrike">
                <a:solidFill>
                  <a:srgbClr val="262626"/>
                </a:solidFill>
                <a:latin typeface="Calibri"/>
              </a:rPr>
              <a:t>Le Comité Régional de l’Habitat et de l’Hébergement a donné un avis favorable à la création de cette SA d’HLM  le 14 janvier 2021 et le dossier d’agrément est en cours de finalisation à la DHUP.</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p:txBody>
      </p:sp>
      <p:pic>
        <p:nvPicPr>
          <p:cNvPr id="96" name="Image 6" descr=""/>
          <p:cNvPicPr/>
          <p:nvPr/>
        </p:nvPicPr>
        <p:blipFill>
          <a:blip r:embed="rId1"/>
          <a:stretch/>
        </p:blipFill>
        <p:spPr>
          <a:xfrm>
            <a:off x="1189080" y="5974560"/>
            <a:ext cx="1486080" cy="519840"/>
          </a:xfrm>
          <a:prstGeom prst="rect">
            <a:avLst/>
          </a:prstGeom>
          <a:ln w="0">
            <a:noFill/>
          </a:ln>
        </p:spPr>
      </p:pic>
      <p:sp>
        <p:nvSpPr>
          <p:cNvPr id="97" name="TextShape 3"/>
          <p:cNvSpPr txBox="1"/>
          <p:nvPr/>
        </p:nvSpPr>
        <p:spPr>
          <a:xfrm>
            <a:off x="9019440" y="5297760"/>
            <a:ext cx="2925720" cy="1396800"/>
          </a:xfrm>
          <a:prstGeom prst="rect">
            <a:avLst/>
          </a:prstGeom>
          <a:noFill/>
          <a:ln w="0">
            <a:noFill/>
          </a:ln>
        </p:spPr>
        <p:txBody>
          <a:bodyPr anchor="b">
            <a:noAutofit/>
          </a:bodyPr>
          <a:p>
            <a:pPr algn="r">
              <a:lnSpc>
                <a:spcPct val="100000"/>
              </a:lnSpc>
            </a:pPr>
            <a:fld id="{72767FE9-FDE7-445E-A6B2-FBAB40F43475}" type="slidenum">
              <a:rPr b="0" lang="fr-FR" sz="8000" spc="-1" strike="noStrike">
                <a:solidFill>
                  <a:srgbClr val="50b4c8">
                    <a:alpha val="25000"/>
                  </a:srgbClr>
                </a:solidFill>
                <a:latin typeface="Calibri Light"/>
              </a:rPr>
              <a:t>10</a:t>
            </a:fld>
            <a:endParaRPr b="0" lang="fr-FR" sz="8000" spc="-1" strike="noStrike">
              <a:latin typeface="Times New Roman"/>
            </a:endParaRPr>
          </a:p>
        </p:txBody>
      </p:sp>
      <p:pic>
        <p:nvPicPr>
          <p:cNvPr id="98" name="Image 7" descr=""/>
          <p:cNvPicPr/>
          <p:nvPr/>
        </p:nvPicPr>
        <p:blipFill>
          <a:blip r:embed="rId2"/>
          <a:stretch/>
        </p:blipFill>
        <p:spPr>
          <a:xfrm>
            <a:off x="8677080" y="5970240"/>
            <a:ext cx="1582200" cy="524160"/>
          </a:xfrm>
          <a:prstGeom prst="rect">
            <a:avLst/>
          </a:prstGeom>
          <a:ln w="0">
            <a:noFill/>
          </a:ln>
        </p:spPr>
      </p:pic>
      <p:pic>
        <p:nvPicPr>
          <p:cNvPr id="99" name="Picture 2" descr=""/>
          <p:cNvPicPr/>
          <p:nvPr/>
        </p:nvPicPr>
        <p:blipFill>
          <a:blip r:embed="rId3"/>
          <a:stretch/>
        </p:blipFill>
        <p:spPr>
          <a:xfrm>
            <a:off x="5282280" y="5821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657360" y="499680"/>
            <a:ext cx="10772280" cy="85680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Modalités concrètes de réalisation de l’opération</a:t>
            </a:r>
            <a:endParaRPr b="0" lang="en-US" sz="2800" spc="-1" strike="noStrike">
              <a:solidFill>
                <a:srgbClr val="000000"/>
              </a:solidFill>
              <a:latin typeface="Calibri Light"/>
            </a:endParaRPr>
          </a:p>
        </p:txBody>
      </p:sp>
      <p:sp>
        <p:nvSpPr>
          <p:cNvPr id="101" name="TextShape 2"/>
          <p:cNvSpPr txBox="1"/>
          <p:nvPr/>
        </p:nvSpPr>
        <p:spPr>
          <a:xfrm>
            <a:off x="676800" y="1356840"/>
            <a:ext cx="10753200" cy="4420800"/>
          </a:xfrm>
          <a:prstGeom prst="rect">
            <a:avLst/>
          </a:prstGeom>
          <a:noFill/>
          <a:ln w="0">
            <a:noFill/>
          </a:ln>
        </p:spPr>
        <p:txBody>
          <a:bodyPr>
            <a:normAutofit/>
          </a:bodyPr>
          <a:p>
            <a:pPr algn="just">
              <a:lnSpc>
                <a:spcPct val="85000"/>
              </a:lnSpc>
              <a:spcBef>
                <a:spcPts val="1301"/>
              </a:spcBef>
            </a:pPr>
            <a:endParaRPr b="0" lang="en-US" sz="2400" spc="-1" strike="noStrike">
              <a:solidFill>
                <a:srgbClr val="262626"/>
              </a:solidFill>
              <a:latin typeface="Calibri Light"/>
            </a:endParaRPr>
          </a:p>
          <a:p>
            <a:pPr marL="88920" algn="just">
              <a:lnSpc>
                <a:spcPct val="120000"/>
              </a:lnSpc>
              <a:spcBef>
                <a:spcPts val="1301"/>
              </a:spcBef>
              <a:tabLst>
                <a:tab algn="l" pos="0"/>
              </a:tabLst>
            </a:pPr>
            <a:r>
              <a:rPr b="0" lang="fr-FR" sz="2000" spc="-1" strike="noStrike">
                <a:solidFill>
                  <a:srgbClr val="262626"/>
                </a:solidFill>
                <a:latin typeface="Calibri"/>
              </a:rPr>
              <a:t>Un protocole a été signé le 30 mars 2021 entre le Conseil Départemental, le Groupe Procivis Logement Social, la SACICAP Sud Massif central et l’ESH Sud Massif Central Habitat.</a:t>
            </a:r>
            <a:endParaRPr b="0" lang="en-US" sz="2000" spc="-1" strike="noStrike">
              <a:solidFill>
                <a:srgbClr val="262626"/>
              </a:solidFill>
              <a:latin typeface="Calibri Light"/>
            </a:endParaRPr>
          </a:p>
          <a:p>
            <a:pPr marL="88920" algn="just">
              <a:lnSpc>
                <a:spcPct val="120000"/>
              </a:lnSpc>
              <a:spcBef>
                <a:spcPts val="1301"/>
              </a:spcBef>
              <a:tabLst>
                <a:tab algn="l" pos="0"/>
              </a:tabLst>
            </a:pPr>
            <a:endParaRPr b="0" lang="en-US" sz="2000" spc="-1" strike="noStrike">
              <a:solidFill>
                <a:srgbClr val="262626"/>
              </a:solidFill>
              <a:latin typeface="Calibri Light"/>
            </a:endParaRPr>
          </a:p>
          <a:p>
            <a:pPr marL="91440" indent="-91080" algn="just">
              <a:lnSpc>
                <a:spcPct val="120000"/>
              </a:lnSpc>
              <a:spcBef>
                <a:spcPts val="1301"/>
              </a:spcBef>
              <a:buClr>
                <a:srgbClr val="262626"/>
              </a:buClr>
              <a:buFont typeface="Arial"/>
              <a:buChar char=" "/>
              <a:tabLst>
                <a:tab algn="l" pos="0"/>
              </a:tabLst>
            </a:pPr>
            <a:r>
              <a:rPr b="0" lang="fr-FR" sz="2000" spc="-1" strike="noStrike">
                <a:solidFill>
                  <a:srgbClr val="262626"/>
                </a:solidFill>
                <a:latin typeface="Calibri"/>
              </a:rPr>
              <a:t>Les Parties entendent marquer par ce protocole, leur engagement réciproque et irrévocable quant au lancement, à la poursuite et à la concrétisation du projet conduisant in fine à l’adossement d’AVEYRON HABITAT au groupe d’organismes de logement social PROCIVIS LOGEMENT SOCIAL.</a:t>
            </a:r>
            <a:endParaRPr b="0" lang="en-US" sz="2000" spc="-1" strike="noStrike">
              <a:solidFill>
                <a:srgbClr val="262626"/>
              </a:solidFill>
              <a:latin typeface="Calibri Light"/>
            </a:endParaRPr>
          </a:p>
          <a:p>
            <a:pPr algn="just">
              <a:lnSpc>
                <a:spcPct val="120000"/>
              </a:lnSpc>
              <a:spcBef>
                <a:spcPts val="1301"/>
              </a:spcBef>
              <a:tabLst>
                <a:tab algn="l" pos="0"/>
              </a:tabLst>
            </a:pPr>
            <a:endParaRPr b="0" lang="en-US" sz="2000" spc="-1" strike="noStrike">
              <a:solidFill>
                <a:srgbClr val="262626"/>
              </a:solidFill>
              <a:latin typeface="Calibri Light"/>
            </a:endParaRPr>
          </a:p>
          <a:p>
            <a:pPr marL="91440" indent="-91080" algn="just">
              <a:lnSpc>
                <a:spcPct val="120000"/>
              </a:lnSpc>
              <a:spcBef>
                <a:spcPts val="1301"/>
              </a:spcBef>
              <a:buClr>
                <a:srgbClr val="262626"/>
              </a:buClr>
              <a:buFont typeface="Arial"/>
              <a:buChar char=" "/>
              <a:tabLst>
                <a:tab algn="l" pos="0"/>
              </a:tabLst>
            </a:pPr>
            <a:r>
              <a:rPr b="0" lang="fr-FR" sz="2000" spc="-1" strike="noStrike">
                <a:solidFill>
                  <a:srgbClr val="262626"/>
                </a:solidFill>
                <a:latin typeface="Calibri"/>
              </a:rPr>
              <a:t>Ce protocole fixe les conditions de gouvernance de l’ESH après fusion et les modalités de fonctionnement du partenariat entre l’ESH AVEYRON HABITAT et le groupe PLS.</a:t>
            </a: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p:txBody>
      </p:sp>
      <p:pic>
        <p:nvPicPr>
          <p:cNvPr id="102" name="Image 6" descr=""/>
          <p:cNvPicPr/>
          <p:nvPr/>
        </p:nvPicPr>
        <p:blipFill>
          <a:blip r:embed="rId1"/>
          <a:stretch/>
        </p:blipFill>
        <p:spPr>
          <a:xfrm>
            <a:off x="1189080" y="5974560"/>
            <a:ext cx="1486080" cy="519840"/>
          </a:xfrm>
          <a:prstGeom prst="rect">
            <a:avLst/>
          </a:prstGeom>
          <a:ln w="0">
            <a:noFill/>
          </a:ln>
        </p:spPr>
      </p:pic>
      <p:sp>
        <p:nvSpPr>
          <p:cNvPr id="103" name="TextShape 3"/>
          <p:cNvSpPr txBox="1"/>
          <p:nvPr/>
        </p:nvSpPr>
        <p:spPr>
          <a:xfrm>
            <a:off x="8931240" y="5247000"/>
            <a:ext cx="2925720" cy="1396800"/>
          </a:xfrm>
          <a:prstGeom prst="rect">
            <a:avLst/>
          </a:prstGeom>
          <a:noFill/>
          <a:ln w="0">
            <a:noFill/>
          </a:ln>
        </p:spPr>
        <p:txBody>
          <a:bodyPr anchor="b">
            <a:noAutofit/>
          </a:bodyPr>
          <a:p>
            <a:pPr algn="r">
              <a:lnSpc>
                <a:spcPct val="100000"/>
              </a:lnSpc>
            </a:pPr>
            <a:fld id="{F309BAE8-4268-42C9-B4D4-58F3BEBD1CC6}"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04" name="Image 7" descr=""/>
          <p:cNvPicPr/>
          <p:nvPr/>
        </p:nvPicPr>
        <p:blipFill>
          <a:blip r:embed="rId2"/>
          <a:stretch/>
        </p:blipFill>
        <p:spPr>
          <a:xfrm>
            <a:off x="8998560" y="5974560"/>
            <a:ext cx="1582200" cy="524160"/>
          </a:xfrm>
          <a:prstGeom prst="rect">
            <a:avLst/>
          </a:prstGeom>
          <a:ln w="0">
            <a:noFill/>
          </a:ln>
        </p:spPr>
      </p:pic>
      <p:pic>
        <p:nvPicPr>
          <p:cNvPr id="105"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657720" y="362520"/>
            <a:ext cx="10772280" cy="10771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Création de l’ESH Aveyron Habitat</a:t>
            </a:r>
            <a:endParaRPr b="0" lang="en-US" sz="2800" spc="-1" strike="noStrike">
              <a:solidFill>
                <a:srgbClr val="000000"/>
              </a:solidFill>
              <a:latin typeface="Calibri Light"/>
            </a:endParaRPr>
          </a:p>
        </p:txBody>
      </p:sp>
      <p:sp>
        <p:nvSpPr>
          <p:cNvPr id="107" name="TextShape 2"/>
          <p:cNvSpPr txBox="1"/>
          <p:nvPr/>
        </p:nvSpPr>
        <p:spPr>
          <a:xfrm>
            <a:off x="676800" y="1327320"/>
            <a:ext cx="10753200" cy="5042880"/>
          </a:xfrm>
          <a:prstGeom prst="rect">
            <a:avLst/>
          </a:prstGeom>
          <a:noFill/>
          <a:ln w="0">
            <a:noFill/>
          </a:ln>
        </p:spPr>
        <p:txBody>
          <a:bodyPr>
            <a:normAutofit/>
          </a:bodyPr>
          <a:p>
            <a:pPr marL="181080" algn="just">
              <a:lnSpc>
                <a:spcPct val="85000"/>
              </a:lnSpc>
              <a:spcBef>
                <a:spcPts val="1301"/>
              </a:spcBef>
              <a:tabLst>
                <a:tab algn="l" pos="0"/>
              </a:tabLst>
            </a:pPr>
            <a:r>
              <a:rPr b="0" lang="fr-FR" sz="2000" spc="-1" strike="noStrike">
                <a:solidFill>
                  <a:srgbClr val="262626"/>
                </a:solidFill>
                <a:latin typeface="Calibri"/>
                <a:ea typeface="Arial"/>
              </a:rPr>
              <a:t>L’ESH AVEYRON HABITAT a été constituée le 15 juin 2021 pour une durée de 99 ans</a:t>
            </a:r>
            <a:endParaRPr b="0" lang="en-US" sz="2000" spc="-1" strike="noStrike">
              <a:solidFill>
                <a:srgbClr val="262626"/>
              </a:solidFill>
              <a:latin typeface="Calibri Light"/>
            </a:endParaRPr>
          </a:p>
          <a:p>
            <a:pPr marL="181080" algn="just">
              <a:lnSpc>
                <a:spcPct val="85000"/>
              </a:lnSpc>
              <a:spcBef>
                <a:spcPts val="1301"/>
              </a:spcBef>
              <a:tabLst>
                <a:tab algn="l" pos="0"/>
              </a:tabLst>
            </a:pPr>
            <a:r>
              <a:rPr b="0" lang="fr-FR" sz="1300" spc="-1" strike="noStrike">
                <a:solidFill>
                  <a:srgbClr val="262626"/>
                </a:solidFill>
                <a:latin typeface="Calibri"/>
                <a:ea typeface="Arial"/>
              </a:rPr>
              <a:t> </a:t>
            </a:r>
            <a:endParaRPr b="0" lang="en-US" sz="1300" spc="-1" strike="noStrike">
              <a:solidFill>
                <a:srgbClr val="262626"/>
              </a:solidFill>
              <a:latin typeface="Calibri Light"/>
            </a:endParaRPr>
          </a:p>
          <a:p>
            <a:pPr marL="181080" algn="just">
              <a:lnSpc>
                <a:spcPct val="110000"/>
              </a:lnSpc>
              <a:tabLst>
                <a:tab algn="l" pos="0"/>
              </a:tabLst>
            </a:pPr>
            <a:r>
              <a:rPr b="0" lang="fr-FR" sz="2000" spc="-1" strike="noStrike">
                <a:solidFill>
                  <a:srgbClr val="262626"/>
                </a:solidFill>
                <a:latin typeface="Calibri"/>
                <a:ea typeface="Arial"/>
              </a:rPr>
              <a:t>Son capital est de 37.000 euros, divisé en 3.700 actions de dix (10) euros de valeur nominale chacune, entièrement souscrites et libérées, toutes de même catégorie.</a:t>
            </a:r>
            <a:endParaRPr b="0" lang="en-US" sz="2000" spc="-1" strike="noStrike">
              <a:solidFill>
                <a:srgbClr val="262626"/>
              </a:solidFill>
              <a:latin typeface="Calibri Light"/>
            </a:endParaRPr>
          </a:p>
          <a:p>
            <a:pPr marL="91440" indent="-91080">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 </a:t>
            </a:r>
            <a:r>
              <a:rPr b="0" lang="fr-FR" sz="2000" spc="-1" strike="noStrike">
                <a:solidFill>
                  <a:srgbClr val="262626"/>
                </a:solidFill>
                <a:latin typeface="Calibri"/>
                <a:ea typeface="Arial"/>
              </a:rPr>
              <a:t>Son capital est actuellement réparti entre les actionnaires comme suit :</a:t>
            </a: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marL="810360" indent="-91080">
              <a:lnSpc>
                <a:spcPct val="85000"/>
              </a:lnSpc>
              <a:spcBef>
                <a:spcPts val="1301"/>
              </a:spcBef>
              <a:buClr>
                <a:srgbClr val="262626"/>
              </a:buClr>
              <a:buFont typeface="Arial"/>
              <a:buChar char=" "/>
              <a:tabLst>
                <a:tab algn="l" pos="0"/>
              </a:tabLst>
            </a:pPr>
            <a:r>
              <a:rPr b="0" lang="fr-FR" sz="1800" spc="-1" strike="noStrike">
                <a:solidFill>
                  <a:srgbClr val="262626"/>
                </a:solidFill>
                <a:latin typeface="Calibri"/>
                <a:ea typeface="Arial"/>
              </a:rPr>
              <a:t> </a:t>
            </a:r>
            <a:endParaRPr b="0" lang="en-US" sz="1800" spc="-1" strike="noStrike">
              <a:solidFill>
                <a:srgbClr val="262626"/>
              </a:solidFill>
              <a:latin typeface="Calibri Light"/>
            </a:endParaRPr>
          </a:p>
          <a:p>
            <a:pPr>
              <a:lnSpc>
                <a:spcPct val="85000"/>
              </a:lnSpc>
              <a:spcBef>
                <a:spcPts val="1301"/>
              </a:spcBef>
              <a:tabLst>
                <a:tab algn="l" pos="0"/>
              </a:tabLst>
            </a:pPr>
            <a:endParaRPr b="0" lang="en-US" sz="1800" spc="-1" strike="noStrike">
              <a:solidFill>
                <a:srgbClr val="262626"/>
              </a:solidFill>
              <a:latin typeface="Calibri Light"/>
            </a:endParaRPr>
          </a:p>
          <a:p>
            <a:pPr>
              <a:lnSpc>
                <a:spcPct val="85000"/>
              </a:lnSpc>
              <a:spcBef>
                <a:spcPts val="1301"/>
              </a:spcBef>
              <a:tabLst>
                <a:tab algn="l" pos="0"/>
              </a:tabLst>
            </a:pPr>
            <a:endParaRPr b="0" lang="en-US" sz="1800" spc="-1" strike="noStrike">
              <a:solidFill>
                <a:srgbClr val="262626"/>
              </a:solidFill>
              <a:latin typeface="Calibri Light"/>
            </a:endParaRPr>
          </a:p>
          <a:p>
            <a:pPr>
              <a:lnSpc>
                <a:spcPct val="85000"/>
              </a:lnSpc>
              <a:spcBef>
                <a:spcPts val="1301"/>
              </a:spcBef>
              <a:tabLst>
                <a:tab algn="l" pos="0"/>
              </a:tabLst>
            </a:pPr>
            <a:endParaRPr b="0" lang="en-US" sz="1800" spc="-1" strike="noStrike">
              <a:solidFill>
                <a:srgbClr val="262626"/>
              </a:solidFill>
              <a:latin typeface="Calibri Light"/>
            </a:endParaRPr>
          </a:p>
        </p:txBody>
      </p:sp>
      <p:sp>
        <p:nvSpPr>
          <p:cNvPr id="108" name="CustomShape 3"/>
          <p:cNvSpPr/>
          <p:nvPr/>
        </p:nvSpPr>
        <p:spPr>
          <a:xfrm>
            <a:off x="3627360" y="2720880"/>
            <a:ext cx="12191760" cy="456840"/>
          </a:xfrm>
          <a:prstGeom prst="rect">
            <a:avLst/>
          </a:prstGeom>
          <a:noFill/>
          <a:ln w="0">
            <a:noFill/>
          </a:ln>
        </p:spPr>
        <p:style>
          <a:lnRef idx="0"/>
          <a:fillRef idx="0"/>
          <a:effectRef idx="0"/>
          <a:fontRef idx="minor"/>
        </p:style>
      </p:sp>
      <p:pic>
        <p:nvPicPr>
          <p:cNvPr id="109" name="Image 10" descr=""/>
          <p:cNvPicPr/>
          <p:nvPr/>
        </p:nvPicPr>
        <p:blipFill>
          <a:blip r:embed="rId1"/>
          <a:stretch/>
        </p:blipFill>
        <p:spPr>
          <a:xfrm>
            <a:off x="1189080" y="5974560"/>
            <a:ext cx="1486080" cy="519840"/>
          </a:xfrm>
          <a:prstGeom prst="rect">
            <a:avLst/>
          </a:prstGeom>
          <a:ln w="0">
            <a:noFill/>
          </a:ln>
        </p:spPr>
      </p:pic>
      <p:graphicFrame>
        <p:nvGraphicFramePr>
          <p:cNvPr id="110" name="Table 4"/>
          <p:cNvGraphicFramePr/>
          <p:nvPr/>
        </p:nvGraphicFramePr>
        <p:xfrm>
          <a:off x="856440" y="2980440"/>
          <a:ext cx="10398240" cy="2224800"/>
        </p:xfrm>
        <a:graphic>
          <a:graphicData uri="http://schemas.openxmlformats.org/drawingml/2006/table">
            <a:tbl>
              <a:tblPr/>
              <a:tblGrid>
                <a:gridCol w="4979880"/>
                <a:gridCol w="2709000"/>
                <a:gridCol w="2709360"/>
              </a:tblGrid>
              <a:tr h="321840">
                <a:tc>
                  <a:txBody>
                    <a:bodyPr>
                      <a:noAutofit/>
                    </a:bodyPr>
                    <a:p>
                      <a:pPr algn="ctr">
                        <a:lnSpc>
                          <a:spcPct val="100000"/>
                        </a:lnSpc>
                      </a:pPr>
                      <a:r>
                        <a:rPr b="1" lang="fr-FR" sz="1800" spc="-1" strike="noStrike">
                          <a:solidFill>
                            <a:srgbClr val="ffffff"/>
                          </a:solidFill>
                          <a:latin typeface="Calibri Light"/>
                        </a:rPr>
                        <a:t>Actionnaire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a:noAutofit/>
                    </a:bodyPr>
                    <a:p>
                      <a:pPr algn="ctr">
                        <a:lnSpc>
                          <a:spcPct val="100000"/>
                        </a:lnSpc>
                      </a:pPr>
                      <a:r>
                        <a:rPr b="1" lang="fr-FR" sz="1800" spc="-1" strike="noStrike">
                          <a:solidFill>
                            <a:srgbClr val="ffffff"/>
                          </a:solidFill>
                          <a:latin typeface="Calibri Light"/>
                        </a:rPr>
                        <a:t>Nombre d’actions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a:noAutofit/>
                    </a:bodyPr>
                    <a:p>
                      <a:pPr algn="ctr">
                        <a:lnSpc>
                          <a:spcPct val="100000"/>
                        </a:lnSpc>
                      </a:pPr>
                      <a:r>
                        <a:rPr b="1" lang="fr-FR" sz="1800" spc="-1" strike="noStrike">
                          <a:solidFill>
                            <a:srgbClr val="ffffff"/>
                          </a:solidFill>
                          <a:latin typeface="Calibri Light"/>
                        </a:rPr>
                        <a:t>% de détention</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r>
              <a:tr h="370800">
                <a:tc>
                  <a:txBody>
                    <a:bodyPr>
                      <a:noAutofit/>
                    </a:bodyPr>
                    <a:p>
                      <a:pPr>
                        <a:lnSpc>
                          <a:spcPct val="100000"/>
                        </a:lnSpc>
                      </a:pPr>
                      <a:r>
                        <a:rPr b="0" lang="fr-FR" sz="1800" spc="-1" strike="noStrike">
                          <a:solidFill>
                            <a:srgbClr val="000000"/>
                          </a:solidFill>
                          <a:latin typeface="Calibri Light"/>
                        </a:rPr>
                        <a:t>Conseil Départemental de l’Aveyron</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3 156</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85,30%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370800">
                <a:tc>
                  <a:txBody>
                    <a:bodyPr>
                      <a:noAutofit/>
                    </a:bodyPr>
                    <a:p>
                      <a:pPr>
                        <a:lnSpc>
                          <a:spcPct val="100000"/>
                        </a:lnSpc>
                      </a:pPr>
                      <a:r>
                        <a:rPr b="0" lang="fr-FR" sz="1800" spc="-1" strike="noStrike">
                          <a:solidFill>
                            <a:srgbClr val="000000"/>
                          </a:solidFill>
                          <a:latin typeface="Calibri Light"/>
                        </a:rPr>
                        <a:t>Procivis Logement Social</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370 </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10%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370800">
                <a:tc>
                  <a:txBody>
                    <a:bodyPr>
                      <a:noAutofit/>
                    </a:bodyPr>
                    <a:p>
                      <a:pPr>
                        <a:lnSpc>
                          <a:spcPct val="100000"/>
                        </a:lnSpc>
                      </a:pPr>
                      <a:r>
                        <a:rPr b="0" lang="fr-FR" sz="1800" spc="-1" strike="noStrike">
                          <a:solidFill>
                            <a:srgbClr val="000000"/>
                          </a:solidFill>
                          <a:latin typeface="Calibri Light"/>
                        </a:rPr>
                        <a:t>SACICAP Sud Massif Central</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74</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2%</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370800">
                <a:tc>
                  <a:txBody>
                    <a:bodyPr>
                      <a:noAutofit/>
                    </a:bodyPr>
                    <a:p>
                      <a:pPr>
                        <a:lnSpc>
                          <a:spcPct val="100000"/>
                        </a:lnSpc>
                      </a:pPr>
                      <a:r>
                        <a:rPr b="0" lang="fr-FR" sz="1800" spc="-1" strike="noStrike">
                          <a:solidFill>
                            <a:srgbClr val="000000"/>
                          </a:solidFill>
                          <a:latin typeface="Calibri Light"/>
                        </a:rPr>
                        <a:t>Commune de Decazeville</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50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1,35%</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370800">
                <a:tc>
                  <a:txBody>
                    <a:bodyPr>
                      <a:noAutofit/>
                    </a:bodyPr>
                    <a:p>
                      <a:pPr>
                        <a:lnSpc>
                          <a:spcPct val="100000"/>
                        </a:lnSpc>
                      </a:pPr>
                      <a:r>
                        <a:rPr b="0" lang="fr-FR" sz="1800" spc="-1" strike="noStrike">
                          <a:solidFill>
                            <a:srgbClr val="000000"/>
                          </a:solidFill>
                          <a:latin typeface="Calibri Light"/>
                        </a:rPr>
                        <a:t>Communauté de Communes Millau Grands Causses</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50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1800" spc="-1" strike="noStrike">
                          <a:solidFill>
                            <a:srgbClr val="000000"/>
                          </a:solidFill>
                          <a:latin typeface="Calibri Light"/>
                        </a:rPr>
                        <a:t>1,35%</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370800">
                <a:tc>
                  <a:txBody>
                    <a:bodyPr>
                      <a:noAutofit/>
                    </a:bodyPr>
                    <a:p>
                      <a:pPr>
                        <a:lnSpc>
                          <a:spcPct val="100000"/>
                        </a:lnSpc>
                      </a:pPr>
                      <a:r>
                        <a:rPr b="1" lang="fr-FR" sz="1800" spc="-1" strike="noStrike">
                          <a:solidFill>
                            <a:srgbClr val="000000"/>
                          </a:solidFill>
                          <a:latin typeface="Calibri Light"/>
                        </a:rPr>
                        <a:t>TOTAL</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3 700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1800" spc="-1" strike="noStrike">
                          <a:solidFill>
                            <a:srgbClr val="000000"/>
                          </a:solidFill>
                          <a:latin typeface="Calibri Light"/>
                        </a:rPr>
                        <a:t>100%</a:t>
                      </a:r>
                      <a:endParaRPr b="0" lang="fr-FR"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bl>
          </a:graphicData>
        </a:graphic>
      </p:graphicFrame>
      <p:sp>
        <p:nvSpPr>
          <p:cNvPr id="111" name="TextShape 5"/>
          <p:cNvSpPr txBox="1"/>
          <p:nvPr/>
        </p:nvSpPr>
        <p:spPr>
          <a:xfrm>
            <a:off x="8955000" y="5343840"/>
            <a:ext cx="2925720" cy="1396800"/>
          </a:xfrm>
          <a:prstGeom prst="rect">
            <a:avLst/>
          </a:prstGeom>
          <a:noFill/>
          <a:ln w="0">
            <a:noFill/>
          </a:ln>
        </p:spPr>
        <p:txBody>
          <a:bodyPr anchor="b">
            <a:noAutofit/>
          </a:bodyPr>
          <a:p>
            <a:pPr algn="r">
              <a:lnSpc>
                <a:spcPct val="100000"/>
              </a:lnSpc>
            </a:pPr>
            <a:fld id="{7E4FF381-99DA-45A3-B549-32E96D704F1E}"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12" name="Image 14" descr=""/>
          <p:cNvPicPr/>
          <p:nvPr/>
        </p:nvPicPr>
        <p:blipFill>
          <a:blip r:embed="rId2"/>
          <a:stretch/>
        </p:blipFill>
        <p:spPr>
          <a:xfrm>
            <a:off x="8835480" y="5970240"/>
            <a:ext cx="1582200" cy="524160"/>
          </a:xfrm>
          <a:prstGeom prst="rect">
            <a:avLst/>
          </a:prstGeom>
          <a:ln w="0">
            <a:noFill/>
          </a:ln>
        </p:spPr>
      </p:pic>
      <p:pic>
        <p:nvPicPr>
          <p:cNvPr id="113"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657360" y="499680"/>
            <a:ext cx="10772280" cy="165780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Création de l’ESH Aveyron Habitat</a:t>
            </a:r>
            <a:endParaRPr b="0" lang="en-US" sz="2800" spc="-1" strike="noStrike">
              <a:solidFill>
                <a:srgbClr val="000000"/>
              </a:solidFill>
              <a:latin typeface="Calibri Light"/>
            </a:endParaRPr>
          </a:p>
        </p:txBody>
      </p:sp>
      <p:sp>
        <p:nvSpPr>
          <p:cNvPr id="115" name="TextShape 2"/>
          <p:cNvSpPr txBox="1"/>
          <p:nvPr/>
        </p:nvSpPr>
        <p:spPr>
          <a:xfrm>
            <a:off x="676800" y="2011680"/>
            <a:ext cx="10753200" cy="3765960"/>
          </a:xfrm>
          <a:prstGeom prst="rect">
            <a:avLst/>
          </a:prstGeom>
          <a:noFill/>
          <a:ln w="0">
            <a:noFill/>
          </a:ln>
        </p:spPr>
        <p:txBody>
          <a:bodyPr>
            <a:noAutofit/>
          </a:bodyPr>
          <a:p>
            <a:pPr marL="91440" indent="-91080" algn="just">
              <a:lnSpc>
                <a:spcPct val="100000"/>
              </a:lnSpc>
              <a:buClr>
                <a:srgbClr val="262626"/>
              </a:buClr>
              <a:buFont typeface="Arial"/>
              <a:buChar char=" "/>
            </a:pPr>
            <a:r>
              <a:rPr b="0" lang="fr-FR" sz="2000" spc="-1" strike="noStrike">
                <a:solidFill>
                  <a:srgbClr val="262626"/>
                </a:solidFill>
                <a:latin typeface="Calibri"/>
                <a:ea typeface="Arial"/>
              </a:rPr>
              <a:t>PROCIVIS LOGEMENT SOCIAL et le Conseil Départemental de l’Aveyron constituent l’actionnaire de référence de l’ESH AVEYRON HABITAT. </a:t>
            </a:r>
            <a:endParaRPr b="0" lang="en-US" sz="2000" spc="-1" strike="noStrike">
              <a:solidFill>
                <a:srgbClr val="262626"/>
              </a:solidFill>
              <a:latin typeface="Calibri Light"/>
            </a:endParaRPr>
          </a:p>
          <a:p>
            <a:pPr algn="just">
              <a:lnSpc>
                <a:spcPct val="100000"/>
              </a:lnSpc>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ea typeface="Arial"/>
              </a:rPr>
              <a:t>Ils sont liés par un pacte conformément à l’article L.422-2-1 du Code de la construction et de l’habitation organisant leur contrôle conjoint de l’ESH AVEYRON HABITAT au sens de l’article         L.233-3 III du code de commerce.</a:t>
            </a:r>
            <a:endParaRPr b="0" lang="en-US" sz="2000" spc="-1" strike="noStrike">
              <a:solidFill>
                <a:srgbClr val="262626"/>
              </a:solidFill>
              <a:latin typeface="Calibri Light"/>
            </a:endParaRPr>
          </a:p>
          <a:p>
            <a:pPr algn="just">
              <a:lnSpc>
                <a:spcPct val="100000"/>
              </a:lnSpc>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ea typeface="Arial"/>
              </a:rPr>
              <a:t>Après le versement des fonds par les actionnaires et la signature des statuts, la SA d’HLM AVEYRON HABITAT a réuni son premier Conseil d’administration le 10 juin 2021 et a fait l’objet d’une immatriculation le 15 juin 2021.</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p:txBody>
      </p:sp>
      <p:pic>
        <p:nvPicPr>
          <p:cNvPr id="116" name="Image 4" descr=""/>
          <p:cNvPicPr/>
          <p:nvPr/>
        </p:nvPicPr>
        <p:blipFill>
          <a:blip r:embed="rId1"/>
          <a:stretch/>
        </p:blipFill>
        <p:spPr>
          <a:xfrm>
            <a:off x="1189080" y="5974560"/>
            <a:ext cx="1486080" cy="519840"/>
          </a:xfrm>
          <a:prstGeom prst="rect">
            <a:avLst/>
          </a:prstGeom>
          <a:ln w="0">
            <a:noFill/>
          </a:ln>
        </p:spPr>
      </p:pic>
      <p:sp>
        <p:nvSpPr>
          <p:cNvPr id="117" name="TextShape 3"/>
          <p:cNvSpPr txBox="1"/>
          <p:nvPr/>
        </p:nvSpPr>
        <p:spPr>
          <a:xfrm>
            <a:off x="8960400" y="5189760"/>
            <a:ext cx="2925720" cy="1396800"/>
          </a:xfrm>
          <a:prstGeom prst="rect">
            <a:avLst/>
          </a:prstGeom>
          <a:noFill/>
          <a:ln w="0">
            <a:noFill/>
          </a:ln>
        </p:spPr>
        <p:txBody>
          <a:bodyPr anchor="b">
            <a:noAutofit/>
          </a:bodyPr>
          <a:p>
            <a:pPr algn="r">
              <a:lnSpc>
                <a:spcPct val="100000"/>
              </a:lnSpc>
            </a:pPr>
            <a:fld id="{9D3DFDB0-FD9C-464C-B46F-C42C6B715709}"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18" name="Image 7" descr=""/>
          <p:cNvPicPr/>
          <p:nvPr/>
        </p:nvPicPr>
        <p:blipFill>
          <a:blip r:embed="rId2"/>
          <a:stretch/>
        </p:blipFill>
        <p:spPr>
          <a:xfrm>
            <a:off x="8578800" y="5931720"/>
            <a:ext cx="1582200" cy="524160"/>
          </a:xfrm>
          <a:prstGeom prst="rect">
            <a:avLst/>
          </a:prstGeom>
          <a:ln w="0">
            <a:noFill/>
          </a:ln>
        </p:spPr>
      </p:pic>
      <p:pic>
        <p:nvPicPr>
          <p:cNvPr id="119" name="Picture 2" descr=""/>
          <p:cNvPicPr/>
          <p:nvPr/>
        </p:nvPicPr>
        <p:blipFill>
          <a:blip r:embed="rId3"/>
          <a:stretch/>
        </p:blipFill>
        <p:spPr>
          <a:xfrm>
            <a:off x="5501160" y="58194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685800" y="499680"/>
            <a:ext cx="10743840" cy="82116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21" name="TextShape 2"/>
          <p:cNvSpPr txBox="1"/>
          <p:nvPr/>
        </p:nvSpPr>
        <p:spPr>
          <a:xfrm>
            <a:off x="676800" y="1320840"/>
            <a:ext cx="10753200" cy="4824000"/>
          </a:xfrm>
          <a:prstGeom prst="rect">
            <a:avLst/>
          </a:prstGeom>
          <a:noFill/>
          <a:ln w="0">
            <a:noFill/>
          </a:ln>
        </p:spPr>
        <p:txBody>
          <a:bodyPr>
            <a:normAutofit/>
          </a:bodyPr>
          <a:p>
            <a:pPr marL="457200">
              <a:lnSpc>
                <a:spcPct val="85000"/>
              </a:lnSpc>
              <a:spcBef>
                <a:spcPts val="601"/>
              </a:spcBef>
              <a:tabLst>
                <a:tab algn="l" pos="0"/>
              </a:tabLst>
            </a:pPr>
            <a:endParaRPr b="0" lang="en-US" sz="2400" spc="-1" strike="noStrike">
              <a:solidFill>
                <a:srgbClr val="262626"/>
              </a:solidFill>
              <a:latin typeface="Calibri Light"/>
            </a:endParaRPr>
          </a:p>
          <a:p>
            <a:pPr marL="457200" algn="just">
              <a:lnSpc>
                <a:spcPct val="85000"/>
              </a:lnSpc>
              <a:spcBef>
                <a:spcPts val="601"/>
              </a:spcBef>
              <a:tabLst>
                <a:tab algn="l" pos="0"/>
              </a:tabLst>
            </a:pPr>
            <a:r>
              <a:rPr b="0" lang="fr-FR" sz="2000" spc="-7" strike="noStrike">
                <a:solidFill>
                  <a:srgbClr val="262626"/>
                </a:solidFill>
                <a:latin typeface="Calibri"/>
                <a:ea typeface="Arial"/>
              </a:rPr>
              <a:t>Dans la continuité du projet, il convient d’engager la fusion de l’OPH AVEYRON HABITAT avec l’ESH AVEYRON HABITAT.</a:t>
            </a:r>
            <a:endParaRPr b="0" lang="en-US" sz="2000" spc="-1" strike="noStrike">
              <a:solidFill>
                <a:srgbClr val="262626"/>
              </a:solidFill>
              <a:latin typeface="Calibri Light"/>
            </a:endParaRPr>
          </a:p>
          <a:p>
            <a:pPr marL="457200">
              <a:lnSpc>
                <a:spcPct val="85000"/>
              </a:lnSpc>
              <a:spcBef>
                <a:spcPts val="601"/>
              </a:spcBef>
              <a:tabLst>
                <a:tab algn="l" pos="0"/>
              </a:tabLst>
            </a:pPr>
            <a:endParaRPr b="0" lang="en-US" sz="2000" spc="-1" strike="noStrike">
              <a:solidFill>
                <a:srgbClr val="262626"/>
              </a:solidFill>
              <a:latin typeface="Calibri Light"/>
            </a:endParaRPr>
          </a:p>
          <a:p>
            <a:pPr marL="457200" algn="just">
              <a:lnSpc>
                <a:spcPct val="110000"/>
              </a:lnSpc>
              <a:tabLst>
                <a:tab algn="l" pos="0"/>
              </a:tabLst>
            </a:pPr>
            <a:r>
              <a:rPr b="0" lang="fr-FR" sz="2000" spc="-7" strike="noStrike">
                <a:solidFill>
                  <a:srgbClr val="262626"/>
                </a:solidFill>
                <a:latin typeface="Calibri"/>
                <a:ea typeface="Arial"/>
              </a:rPr>
              <a:t>Le traité de fusion a été approuvé par le conseil d’administration de l’OPH AVEYRON HABITAT le 22 juin 2022 et par celui de l’ESH AVEYRON HABITAT le 29 juin 2022. Il détaille les conditions et les conséquences de cette fusion.</a:t>
            </a:r>
            <a:endParaRPr b="0" lang="en-US" sz="2000" spc="-1" strike="noStrike">
              <a:solidFill>
                <a:srgbClr val="262626"/>
              </a:solidFill>
              <a:latin typeface="Calibri Light"/>
            </a:endParaRPr>
          </a:p>
          <a:p>
            <a:pPr marL="457200">
              <a:lnSpc>
                <a:spcPct val="85000"/>
              </a:lnSpc>
              <a:spcBef>
                <a:spcPts val="601"/>
              </a:spcBef>
              <a:tabLst>
                <a:tab algn="l" pos="0"/>
              </a:tabLst>
            </a:pPr>
            <a:endParaRPr b="0" lang="en-US" sz="2000" spc="-1" strike="noStrike">
              <a:solidFill>
                <a:srgbClr val="262626"/>
              </a:solidFill>
              <a:latin typeface="Calibri Light"/>
            </a:endParaRPr>
          </a:p>
          <a:p>
            <a:pPr marL="457200">
              <a:lnSpc>
                <a:spcPct val="85000"/>
              </a:lnSpc>
              <a:spcBef>
                <a:spcPts val="601"/>
              </a:spcBef>
              <a:tabLst>
                <a:tab algn="l" pos="0"/>
              </a:tabLst>
            </a:pPr>
            <a:r>
              <a:rPr b="1" lang="fr-FR" sz="2000" spc="-7" strike="noStrike" u="sng">
                <a:solidFill>
                  <a:srgbClr val="262626"/>
                </a:solidFill>
                <a:uFillTx/>
                <a:latin typeface="Calibri"/>
                <a:ea typeface="Arial"/>
              </a:rPr>
              <a:t>Dissolution et transmission du patrimoine de</a:t>
            </a:r>
            <a:r>
              <a:rPr b="1" lang="fr-FR" sz="2000" spc="4" strike="noStrike" u="sng">
                <a:solidFill>
                  <a:srgbClr val="262626"/>
                </a:solidFill>
                <a:uFillTx/>
                <a:latin typeface="Calibri"/>
                <a:ea typeface="Arial"/>
              </a:rPr>
              <a:t> </a:t>
            </a:r>
            <a:r>
              <a:rPr b="1" lang="fr-FR" sz="2000" spc="-7" strike="noStrike" u="sng">
                <a:solidFill>
                  <a:srgbClr val="262626"/>
                </a:solidFill>
                <a:uFillTx/>
                <a:latin typeface="Calibri"/>
                <a:ea typeface="Arial"/>
              </a:rPr>
              <a:t>l’OPH AVEYRON HABITAT</a:t>
            </a:r>
            <a:endParaRPr b="0" lang="en-US" sz="2000" spc="-1" strike="noStrike">
              <a:solidFill>
                <a:srgbClr val="262626"/>
              </a:solidFill>
              <a:latin typeface="Calibri Light"/>
            </a:endParaRPr>
          </a:p>
          <a:p>
            <a:pPr marL="91440" indent="-91080">
              <a:lnSpc>
                <a:spcPct val="85000"/>
              </a:lnSpc>
              <a:spcBef>
                <a:spcPts val="20"/>
              </a:spcBef>
              <a:buClr>
                <a:srgbClr val="262626"/>
              </a:buClr>
              <a:buFont typeface="Arial"/>
              <a:buChar char=" "/>
              <a:tabLst>
                <a:tab algn="l" pos="0"/>
              </a:tabLst>
            </a:pPr>
            <a:r>
              <a:rPr b="0"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450360" indent="-91080" algn="just">
              <a:lnSpc>
                <a:spcPct val="110000"/>
              </a:lnSpc>
              <a:buClr>
                <a:srgbClr val="262626"/>
              </a:buClr>
              <a:buFont typeface="Arial"/>
              <a:buChar char=" "/>
              <a:tabLst>
                <a:tab algn="l" pos="0"/>
              </a:tabLst>
            </a:pPr>
            <a:r>
              <a:rPr b="0" lang="fr-FR" sz="2000" spc="-1" strike="noStrike">
                <a:solidFill>
                  <a:srgbClr val="262626"/>
                </a:solidFill>
                <a:latin typeface="Calibri"/>
                <a:ea typeface="Arial"/>
              </a:rPr>
              <a:t>La fusion entraînera, à sa date de réalisation, la dissolution sans liquidation de l’OPH AVEYRON HABITAT et la transmission universelle de son patrimoine à l’ESH AVEYRON HABITAT, dans l'état où celui-ci se trouvera à la date de réalisation.</a:t>
            </a:r>
            <a:endParaRPr b="0" lang="en-US" sz="2000" spc="-1" strike="noStrike">
              <a:solidFill>
                <a:srgbClr val="262626"/>
              </a:solidFill>
              <a:latin typeface="Calibri Light"/>
            </a:endParaRPr>
          </a:p>
          <a:p>
            <a:pPr algn="just">
              <a:lnSpc>
                <a:spcPct val="110000"/>
              </a:lnSpc>
              <a:tabLst>
                <a:tab algn="l" pos="0"/>
              </a:tabLst>
            </a:pP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p:txBody>
      </p:sp>
      <p:pic>
        <p:nvPicPr>
          <p:cNvPr id="122" name="Image 4" descr=""/>
          <p:cNvPicPr/>
          <p:nvPr/>
        </p:nvPicPr>
        <p:blipFill>
          <a:blip r:embed="rId1"/>
          <a:stretch/>
        </p:blipFill>
        <p:spPr>
          <a:xfrm>
            <a:off x="1189080" y="5974560"/>
            <a:ext cx="1486080" cy="519840"/>
          </a:xfrm>
          <a:prstGeom prst="rect">
            <a:avLst/>
          </a:prstGeom>
          <a:ln w="0">
            <a:noFill/>
          </a:ln>
        </p:spPr>
      </p:pic>
      <p:sp>
        <p:nvSpPr>
          <p:cNvPr id="123" name="TextShape 3"/>
          <p:cNvSpPr txBox="1"/>
          <p:nvPr/>
        </p:nvSpPr>
        <p:spPr>
          <a:xfrm>
            <a:off x="8940960" y="5209560"/>
            <a:ext cx="2925720" cy="1396800"/>
          </a:xfrm>
          <a:prstGeom prst="rect">
            <a:avLst/>
          </a:prstGeom>
          <a:noFill/>
          <a:ln w="0">
            <a:noFill/>
          </a:ln>
        </p:spPr>
        <p:txBody>
          <a:bodyPr anchor="b">
            <a:noAutofit/>
          </a:bodyPr>
          <a:p>
            <a:pPr algn="r">
              <a:lnSpc>
                <a:spcPct val="100000"/>
              </a:lnSpc>
            </a:pPr>
            <a:fld id="{0257D900-4A28-47E1-8F80-40597FDC3ECE}"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24" name="Image 7" descr=""/>
          <p:cNvPicPr/>
          <p:nvPr/>
        </p:nvPicPr>
        <p:blipFill>
          <a:blip r:embed="rId2"/>
          <a:stretch/>
        </p:blipFill>
        <p:spPr>
          <a:xfrm>
            <a:off x="8716680" y="5970240"/>
            <a:ext cx="1582200" cy="524160"/>
          </a:xfrm>
          <a:prstGeom prst="rect">
            <a:avLst/>
          </a:prstGeom>
          <a:ln w="0">
            <a:noFill/>
          </a:ln>
        </p:spPr>
      </p:pic>
      <p:pic>
        <p:nvPicPr>
          <p:cNvPr id="125" name="Picture 2" descr=""/>
          <p:cNvPicPr/>
          <p:nvPr/>
        </p:nvPicPr>
        <p:blipFill>
          <a:blip r:embed="rId3"/>
          <a:stretch/>
        </p:blipFill>
        <p:spPr>
          <a:xfrm>
            <a:off x="5501160" y="581724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657360" y="499680"/>
            <a:ext cx="10772280" cy="7351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27" name="TextShape 2"/>
          <p:cNvSpPr txBox="1"/>
          <p:nvPr/>
        </p:nvSpPr>
        <p:spPr>
          <a:xfrm>
            <a:off x="676800" y="1396080"/>
            <a:ext cx="10753200" cy="4381200"/>
          </a:xfrm>
          <a:prstGeom prst="rect">
            <a:avLst/>
          </a:prstGeom>
          <a:noFill/>
          <a:ln w="0">
            <a:noFill/>
          </a:ln>
        </p:spPr>
        <p:txBody>
          <a:bodyPr>
            <a:normAutofit/>
          </a:bodyPr>
          <a:p>
            <a:pPr marL="88920" algn="just">
              <a:lnSpc>
                <a:spcPct val="85000"/>
              </a:lnSpc>
              <a:spcBef>
                <a:spcPts val="601"/>
              </a:spcBef>
              <a:tabLst>
                <a:tab algn="l" pos="0"/>
              </a:tabLst>
            </a:pPr>
            <a:r>
              <a:rPr b="1" lang="fr-FR" sz="2000" spc="-7" strike="noStrike" u="sng">
                <a:solidFill>
                  <a:srgbClr val="262626"/>
                </a:solidFill>
                <a:uFillTx/>
                <a:latin typeface="Calibri"/>
                <a:ea typeface="Arial"/>
              </a:rPr>
              <a:t>Propriété et jouissance du patrimoine transmis</a:t>
            </a:r>
            <a:endParaRPr b="0" lang="en-US" sz="2000" spc="-1" strike="noStrike">
              <a:solidFill>
                <a:srgbClr val="262626"/>
              </a:solidFill>
              <a:latin typeface="Calibri Light"/>
            </a:endParaRPr>
          </a:p>
          <a:p>
            <a:pPr marL="450360" indent="-91080" algn="just">
              <a:lnSpc>
                <a:spcPct val="85000"/>
              </a:lnSpc>
              <a:spcBef>
                <a:spcPts val="1301"/>
              </a:spcBef>
              <a:buClr>
                <a:srgbClr val="262626"/>
              </a:buClr>
              <a:buFont typeface="Arial"/>
              <a:buChar char=" "/>
              <a:tabLst>
                <a:tab algn="l" pos="0"/>
              </a:tabLst>
            </a:pPr>
            <a:r>
              <a:rPr b="1"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91440" indent="-91080" algn="just">
              <a:lnSpc>
                <a:spcPct val="85000"/>
              </a:lnSpc>
              <a:spcBef>
                <a:spcPts val="1301"/>
              </a:spcBef>
              <a:buClr>
                <a:srgbClr val="000000"/>
              </a:buClr>
              <a:buFont typeface="Arial"/>
              <a:buChar char=" "/>
              <a:tabLst>
                <a:tab algn="l" pos="0"/>
              </a:tabLst>
            </a:pPr>
            <a:r>
              <a:rPr b="0" lang="fr-FR" sz="2000" spc="-1" strike="noStrike">
                <a:solidFill>
                  <a:srgbClr val="000000"/>
                </a:solidFill>
                <a:latin typeface="Calibri"/>
                <a:ea typeface="Times New Roman"/>
              </a:rPr>
              <a:t>L’ESH AVEYRON HABITAT détiendra la propriété et la jouissance des biens et droits de l’OPH AVEYRON HABITAT.</a:t>
            </a:r>
            <a:endParaRPr b="0" lang="en-US" sz="2000" spc="-1" strike="noStrike">
              <a:solidFill>
                <a:srgbClr val="262626"/>
              </a:solidFill>
              <a:latin typeface="Calibri Light"/>
            </a:endParaRPr>
          </a:p>
          <a:p>
            <a:pPr marL="91440" indent="-91080" algn="just">
              <a:lnSpc>
                <a:spcPct val="85000"/>
              </a:lnSpc>
              <a:spcBef>
                <a:spcPts val="1301"/>
              </a:spcBef>
              <a:buClr>
                <a:srgbClr val="000000"/>
              </a:buClr>
              <a:buFont typeface="Arial"/>
              <a:buChar char=" "/>
              <a:tabLst>
                <a:tab algn="l" pos="0"/>
              </a:tabLst>
            </a:pPr>
            <a:r>
              <a:rPr b="0" lang="fr-FR" sz="2000" spc="-1" strike="noStrike">
                <a:solidFill>
                  <a:srgbClr val="000000"/>
                </a:solidFill>
                <a:latin typeface="Calibri"/>
                <a:ea typeface="Times New Roman"/>
              </a:rPr>
              <a:t>L'ensemble du passif de l’OPH AVEYRON HABITAT à la date de réalisation sera transmis à l’ESH AVEYRON HABITAT.</a:t>
            </a: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a:p>
            <a:pPr marL="90360" indent="-1080" algn="just">
              <a:lnSpc>
                <a:spcPct val="85000"/>
              </a:lnSpc>
              <a:spcBef>
                <a:spcPts val="1301"/>
              </a:spcBef>
              <a:buClr>
                <a:srgbClr val="262626"/>
              </a:buClr>
              <a:buFont typeface="Arial"/>
              <a:buChar char=" "/>
              <a:tabLst>
                <a:tab algn="l" pos="0"/>
              </a:tabLst>
            </a:pPr>
            <a:r>
              <a:rPr b="1" lang="fr-FR" sz="2000" spc="-1" strike="noStrike" u="sng">
                <a:solidFill>
                  <a:srgbClr val="262626"/>
                </a:solidFill>
                <a:uFillTx/>
                <a:latin typeface="Calibri"/>
                <a:ea typeface="Arial"/>
              </a:rPr>
              <a:t>Date d’effet de la fusion du point de vue comptable et fiscal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Les parties ont décidé que la fusion prendra effet rétroactivement, d’un point de vue comptable et fiscal, à compter du 1</a:t>
            </a:r>
            <a:r>
              <a:rPr b="0" lang="fr-FR" sz="2000" spc="-1" strike="noStrike" baseline="30000">
                <a:solidFill>
                  <a:srgbClr val="262626"/>
                </a:solidFill>
                <a:latin typeface="Calibri"/>
                <a:ea typeface="Arial"/>
              </a:rPr>
              <a:t>er</a:t>
            </a:r>
            <a:r>
              <a:rPr b="0" lang="fr-FR" sz="2000" spc="-1" strike="noStrike">
                <a:solidFill>
                  <a:srgbClr val="262626"/>
                </a:solidFill>
                <a:latin typeface="Calibri"/>
                <a:ea typeface="Arial"/>
              </a:rPr>
              <a:t> janvier</a:t>
            </a:r>
            <a:r>
              <a:rPr b="0" lang="fr-FR" sz="2000" spc="-7" strike="noStrike">
                <a:solidFill>
                  <a:srgbClr val="262626"/>
                </a:solidFill>
                <a:latin typeface="Calibri"/>
                <a:ea typeface="Arial"/>
              </a:rPr>
              <a:t> </a:t>
            </a:r>
            <a:r>
              <a:rPr b="0" lang="fr-FR" sz="2000" spc="-1" strike="noStrike">
                <a:solidFill>
                  <a:srgbClr val="262626"/>
                </a:solidFill>
                <a:latin typeface="Calibri"/>
                <a:ea typeface="Arial"/>
              </a:rPr>
              <a:t>2022</a:t>
            </a:r>
            <a:endParaRPr b="0" lang="en-US" sz="2000" spc="-1" strike="noStrike">
              <a:solidFill>
                <a:srgbClr val="262626"/>
              </a:solidFill>
              <a:latin typeface="Calibri Light"/>
            </a:endParaRPr>
          </a:p>
        </p:txBody>
      </p:sp>
      <p:pic>
        <p:nvPicPr>
          <p:cNvPr id="128" name="Image 4" descr=""/>
          <p:cNvPicPr/>
          <p:nvPr/>
        </p:nvPicPr>
        <p:blipFill>
          <a:blip r:embed="rId1"/>
          <a:stretch/>
        </p:blipFill>
        <p:spPr>
          <a:xfrm>
            <a:off x="1149840" y="5778000"/>
            <a:ext cx="1486080" cy="519840"/>
          </a:xfrm>
          <a:prstGeom prst="rect">
            <a:avLst/>
          </a:prstGeom>
          <a:ln w="0">
            <a:noFill/>
          </a:ln>
        </p:spPr>
      </p:pic>
      <p:sp>
        <p:nvSpPr>
          <p:cNvPr id="129" name="TextShape 3"/>
          <p:cNvSpPr txBox="1"/>
          <p:nvPr/>
        </p:nvSpPr>
        <p:spPr>
          <a:xfrm>
            <a:off x="8950680" y="5247000"/>
            <a:ext cx="2925720" cy="1396800"/>
          </a:xfrm>
          <a:prstGeom prst="rect">
            <a:avLst/>
          </a:prstGeom>
          <a:noFill/>
          <a:ln w="0">
            <a:noFill/>
          </a:ln>
        </p:spPr>
        <p:txBody>
          <a:bodyPr anchor="b">
            <a:noAutofit/>
          </a:bodyPr>
          <a:p>
            <a:pPr algn="r">
              <a:lnSpc>
                <a:spcPct val="100000"/>
              </a:lnSpc>
            </a:pPr>
            <a:fld id="{BA14307F-4FEF-4B90-981E-3CC78EE471E7}"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30" name="Image 7" descr=""/>
          <p:cNvPicPr/>
          <p:nvPr/>
        </p:nvPicPr>
        <p:blipFill>
          <a:blip r:embed="rId2"/>
          <a:stretch/>
        </p:blipFill>
        <p:spPr>
          <a:xfrm>
            <a:off x="8716680" y="5829120"/>
            <a:ext cx="1582200" cy="524160"/>
          </a:xfrm>
          <a:prstGeom prst="rect">
            <a:avLst/>
          </a:prstGeom>
          <a:ln w="0">
            <a:noFill/>
          </a:ln>
        </p:spPr>
      </p:pic>
      <p:pic>
        <p:nvPicPr>
          <p:cNvPr id="131" name="Picture 2" descr=""/>
          <p:cNvPicPr/>
          <p:nvPr/>
        </p:nvPicPr>
        <p:blipFill>
          <a:blip r:embed="rId3"/>
          <a:stretch/>
        </p:blipFill>
        <p:spPr>
          <a:xfrm>
            <a:off x="5501160" y="56761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657360" y="499680"/>
            <a:ext cx="10772280" cy="7351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33" name="TextShape 2"/>
          <p:cNvSpPr txBox="1"/>
          <p:nvPr/>
        </p:nvSpPr>
        <p:spPr>
          <a:xfrm>
            <a:off x="676800" y="1317600"/>
            <a:ext cx="10753200" cy="4886280"/>
          </a:xfrm>
          <a:prstGeom prst="rect">
            <a:avLst/>
          </a:prstGeom>
          <a:noFill/>
          <a:ln w="0">
            <a:noFill/>
          </a:ln>
        </p:spPr>
        <p:txBody>
          <a:bodyPr>
            <a:noAutofit/>
          </a:bodyPr>
          <a:p>
            <a:pPr marL="457200">
              <a:lnSpc>
                <a:spcPct val="85000"/>
              </a:lnSpc>
              <a:spcBef>
                <a:spcPts val="1151"/>
              </a:spcBef>
              <a:tabLst>
                <a:tab algn="l" pos="0"/>
              </a:tabLst>
            </a:pPr>
            <a:r>
              <a:rPr b="1" lang="fr-FR" sz="2000" spc="-7" strike="noStrike" u="sng">
                <a:solidFill>
                  <a:srgbClr val="262626"/>
                </a:solidFill>
                <a:uFillTx/>
                <a:latin typeface="Calibri"/>
                <a:ea typeface="Arial"/>
              </a:rPr>
              <a:t>Comptes utilisés pour arrêter les conditions de</a:t>
            </a:r>
            <a:r>
              <a:rPr b="1" lang="fr-FR" sz="2000" spc="-60" strike="noStrike" u="sng">
                <a:solidFill>
                  <a:srgbClr val="262626"/>
                </a:solidFill>
                <a:uFillTx/>
                <a:latin typeface="Calibri"/>
                <a:ea typeface="Arial"/>
              </a:rPr>
              <a:t> </a:t>
            </a:r>
            <a:r>
              <a:rPr b="1" lang="fr-FR" sz="2000" spc="-7" strike="noStrike" u="sng">
                <a:solidFill>
                  <a:srgbClr val="262626"/>
                </a:solidFill>
                <a:uFillTx/>
                <a:latin typeface="Calibri"/>
                <a:ea typeface="Arial"/>
              </a:rPr>
              <a:t>l’opération</a:t>
            </a:r>
            <a:endParaRPr b="0" lang="en-US" sz="2000" spc="-1" strike="noStrike">
              <a:solidFill>
                <a:srgbClr val="262626"/>
              </a:solidFill>
              <a:latin typeface="Calibri Light"/>
            </a:endParaRPr>
          </a:p>
          <a:p>
            <a:pPr marL="450360" indent="-91080">
              <a:lnSpc>
                <a:spcPct val="85000"/>
              </a:lnSpc>
              <a:spcBef>
                <a:spcPts val="6"/>
              </a:spcBef>
              <a:buClr>
                <a:srgbClr val="262626"/>
              </a:buClr>
              <a:buFont typeface="Arial"/>
              <a:buChar char=" "/>
              <a:tabLst>
                <a:tab algn="l" pos="0"/>
              </a:tabLst>
            </a:pPr>
            <a:r>
              <a:rPr b="1"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88920" algn="just">
              <a:lnSpc>
                <a:spcPct val="100000"/>
              </a:lnSpc>
              <a:tabLst>
                <a:tab algn="l" pos="0"/>
              </a:tabLst>
            </a:pPr>
            <a:r>
              <a:rPr b="0" lang="fr-FR" sz="2000" spc="-1" strike="noStrike">
                <a:solidFill>
                  <a:srgbClr val="262626"/>
                </a:solidFill>
                <a:latin typeface="Calibri"/>
                <a:ea typeface="Arial"/>
              </a:rPr>
              <a:t>Les termes et conditions du traité de fusion ont été établis par les parties sur la base </a:t>
            </a:r>
            <a:r>
              <a:rPr b="0" lang="fr-FR" sz="2000" spc="-1" strike="noStrike">
                <a:solidFill>
                  <a:srgbClr val="262626"/>
                </a:solidFill>
                <a:latin typeface="Calibri"/>
                <a:ea typeface="Times New Roman"/>
              </a:rPr>
              <a:t>des comptes sociaux arrêtés au 31 décembre 2021</a:t>
            </a:r>
            <a:r>
              <a:rPr b="0" lang="en-US" sz="2000" spc="-1" strike="noStrike">
                <a:solidFill>
                  <a:srgbClr val="262626"/>
                </a:solidFill>
                <a:latin typeface="Calibri"/>
                <a:ea typeface="Times New Roman"/>
              </a:rPr>
              <a:t> </a:t>
            </a:r>
            <a:r>
              <a:rPr b="0" lang="fr-FR" sz="2000" spc="-1" strike="noStrike">
                <a:solidFill>
                  <a:srgbClr val="262626"/>
                </a:solidFill>
                <a:latin typeface="Calibri"/>
                <a:ea typeface="Times New Roman"/>
              </a:rPr>
              <a:t>, date de clôture du dernier exercice social de l’OPH AVEYRON HABITAT, certifiés par le Commissaire aux comptes et approuvés par son conseil d’administration le 22 juin 2022.</a:t>
            </a: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algn="just">
              <a:lnSpc>
                <a:spcPct val="85000"/>
              </a:lnSpc>
              <a:spcBef>
                <a:spcPts val="6"/>
              </a:spcBef>
              <a:tabLst>
                <a:tab algn="l" pos="0"/>
              </a:tabLst>
            </a:pPr>
            <a:r>
              <a:rPr b="1" lang="fr-FR" sz="2000" spc="-1" strike="noStrike" u="sng">
                <a:solidFill>
                  <a:srgbClr val="262626"/>
                </a:solidFill>
                <a:uFillTx/>
                <a:latin typeface="Calibri"/>
                <a:ea typeface="Arial"/>
              </a:rPr>
              <a:t>Méthode d’évaluation du patrimoine à transmettre</a:t>
            </a:r>
            <a:endParaRPr b="0" lang="en-US" sz="2000" spc="-1" strike="noStrike">
              <a:solidFill>
                <a:srgbClr val="262626"/>
              </a:solidFill>
              <a:latin typeface="Calibri Light"/>
            </a:endParaRPr>
          </a:p>
          <a:p>
            <a:pPr algn="just">
              <a:lnSpc>
                <a:spcPct val="85000"/>
              </a:lnSpc>
              <a:spcBef>
                <a:spcPts val="6"/>
              </a:spcBef>
              <a:tabLst>
                <a:tab algn="l" pos="0"/>
              </a:tabLst>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tabLst>
                <a:tab algn="l" pos="0"/>
              </a:tabLst>
            </a:pPr>
            <a:r>
              <a:rPr b="0" lang="fr-FR" sz="2000" spc="-1" strike="noStrike">
                <a:solidFill>
                  <a:srgbClr val="262626"/>
                </a:solidFill>
                <a:latin typeface="Calibri"/>
                <a:ea typeface="Arial"/>
              </a:rPr>
              <a:t>Conformément aux dispositions de l’article L. 411-2-1 du Code de la construction et de l’habitation les actifs et passifs composant le patrimoine de l’OPH AVEYRON HABITAT, sont valorisés à leur </a:t>
            </a:r>
            <a:r>
              <a:rPr b="1" lang="fr-FR" sz="2000" spc="-1" strike="noStrike">
                <a:solidFill>
                  <a:srgbClr val="262626"/>
                </a:solidFill>
                <a:latin typeface="Calibri"/>
                <a:ea typeface="Arial"/>
              </a:rPr>
              <a:t>valeur nette comptable au 31 décembre 2021.</a:t>
            </a:r>
            <a:endParaRPr b="0" lang="en-US" sz="2000" spc="-1" strike="noStrike">
              <a:solidFill>
                <a:srgbClr val="262626"/>
              </a:solidFill>
              <a:latin typeface="Calibri Light"/>
            </a:endParaRPr>
          </a:p>
          <a:p>
            <a:pPr marL="91440" indent="-91080" algn="just">
              <a:lnSpc>
                <a:spcPct val="100000"/>
              </a:lnSpc>
              <a:buClr>
                <a:srgbClr val="262626"/>
              </a:buClr>
              <a:buFont typeface="Arial"/>
              <a:buChar char=" "/>
              <a:tabLst>
                <a:tab algn="l" pos="0"/>
              </a:tabLst>
            </a:pPr>
            <a:r>
              <a:rPr b="0" lang="fr-FR" sz="2000" spc="-1" strike="noStrike">
                <a:solidFill>
                  <a:srgbClr val="262626"/>
                </a:solidFill>
                <a:latin typeface="Calibri"/>
                <a:ea typeface="Arial"/>
              </a:rPr>
              <a:t>Cette valeur s'entend de leur valeur d'origine, déduction faite des amortissements ou provisions pour dépréciation comptabilisés chez l’OPH AVEYRON HABITAT.</a:t>
            </a: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p:txBody>
      </p:sp>
      <p:pic>
        <p:nvPicPr>
          <p:cNvPr id="134" name="Image 4" descr=""/>
          <p:cNvPicPr/>
          <p:nvPr/>
        </p:nvPicPr>
        <p:blipFill>
          <a:blip r:embed="rId1"/>
          <a:stretch/>
        </p:blipFill>
        <p:spPr>
          <a:xfrm>
            <a:off x="1189080" y="5974560"/>
            <a:ext cx="1486080" cy="519840"/>
          </a:xfrm>
          <a:prstGeom prst="rect">
            <a:avLst/>
          </a:prstGeom>
          <a:ln w="0">
            <a:noFill/>
          </a:ln>
        </p:spPr>
      </p:pic>
      <p:sp>
        <p:nvSpPr>
          <p:cNvPr id="135" name="TextShape 3"/>
          <p:cNvSpPr txBox="1"/>
          <p:nvPr/>
        </p:nvSpPr>
        <p:spPr>
          <a:xfrm>
            <a:off x="9029520" y="5306040"/>
            <a:ext cx="2925720" cy="1396800"/>
          </a:xfrm>
          <a:prstGeom prst="rect">
            <a:avLst/>
          </a:prstGeom>
          <a:noFill/>
          <a:ln w="0">
            <a:noFill/>
          </a:ln>
        </p:spPr>
        <p:txBody>
          <a:bodyPr anchor="b">
            <a:noAutofit/>
          </a:bodyPr>
          <a:p>
            <a:pPr algn="r">
              <a:lnSpc>
                <a:spcPct val="100000"/>
              </a:lnSpc>
            </a:pPr>
            <a:fld id="{E5F39D26-DC34-406A-B998-1B738C9F56BF}"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36" name="Image 7" descr=""/>
          <p:cNvPicPr/>
          <p:nvPr/>
        </p:nvPicPr>
        <p:blipFill>
          <a:blip r:embed="rId2"/>
          <a:stretch/>
        </p:blipFill>
        <p:spPr>
          <a:xfrm>
            <a:off x="9029520" y="5974560"/>
            <a:ext cx="1582200" cy="524160"/>
          </a:xfrm>
          <a:prstGeom prst="rect">
            <a:avLst/>
          </a:prstGeom>
          <a:ln w="0">
            <a:noFill/>
          </a:ln>
        </p:spPr>
      </p:pic>
      <p:pic>
        <p:nvPicPr>
          <p:cNvPr id="137" name="Picture 2" descr=""/>
          <p:cNvPicPr/>
          <p:nvPr/>
        </p:nvPicPr>
        <p:blipFill>
          <a:blip r:embed="rId3"/>
          <a:stretch/>
        </p:blipFill>
        <p:spPr>
          <a:xfrm>
            <a:off x="5577480" y="58194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657360" y="499680"/>
            <a:ext cx="10772280" cy="7351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39" name="TextShape 2"/>
          <p:cNvSpPr txBox="1"/>
          <p:nvPr/>
        </p:nvSpPr>
        <p:spPr>
          <a:xfrm>
            <a:off x="383400" y="1307520"/>
            <a:ext cx="11375640" cy="4469760"/>
          </a:xfrm>
          <a:prstGeom prst="rect">
            <a:avLst/>
          </a:prstGeom>
          <a:noFill/>
          <a:ln w="0">
            <a:noFill/>
          </a:ln>
        </p:spPr>
        <p:txBody>
          <a:bodyPr>
            <a:normAutofit/>
          </a:bodyPr>
          <a:p>
            <a:pPr marL="457200">
              <a:lnSpc>
                <a:spcPct val="85000"/>
              </a:lnSpc>
              <a:spcBef>
                <a:spcPts val="601"/>
              </a:spcBef>
              <a:tabLst>
                <a:tab algn="l" pos="0"/>
              </a:tabLst>
            </a:pPr>
            <a:endParaRPr b="0" lang="en-US" sz="2400" spc="-1" strike="noStrike">
              <a:solidFill>
                <a:srgbClr val="262626"/>
              </a:solidFill>
              <a:latin typeface="Calibri Light"/>
            </a:endParaRPr>
          </a:p>
          <a:p>
            <a:pPr marL="457200">
              <a:lnSpc>
                <a:spcPct val="85000"/>
              </a:lnSpc>
              <a:spcBef>
                <a:spcPts val="601"/>
              </a:spcBef>
              <a:tabLst>
                <a:tab algn="l" pos="0"/>
              </a:tabLst>
            </a:pPr>
            <a:endParaRPr b="0" lang="en-US" sz="2400" spc="-1" strike="noStrike">
              <a:solidFill>
                <a:srgbClr val="262626"/>
              </a:solidFill>
              <a:latin typeface="Calibri Light"/>
            </a:endParaRPr>
          </a:p>
          <a:p>
            <a:pPr marL="88920" indent="87480">
              <a:lnSpc>
                <a:spcPct val="85000"/>
              </a:lnSpc>
              <a:spcBef>
                <a:spcPts val="601"/>
              </a:spcBef>
              <a:tabLst>
                <a:tab algn="l" pos="0"/>
              </a:tabLst>
            </a:pPr>
            <a:r>
              <a:rPr b="1" lang="fr-FR" sz="2000" spc="-1" strike="noStrike" u="sng">
                <a:solidFill>
                  <a:srgbClr val="262626"/>
                </a:solidFill>
                <a:uFillTx/>
                <a:latin typeface="Calibri"/>
                <a:ea typeface="Arial"/>
              </a:rPr>
              <a:t>Actif net apporté de l’OPH AVEYRON HABITAT</a:t>
            </a:r>
            <a:endParaRPr b="0" lang="en-US" sz="2000" spc="-1" strike="noStrike">
              <a:solidFill>
                <a:srgbClr val="262626"/>
              </a:solidFill>
              <a:latin typeface="Calibri Light"/>
            </a:endParaRPr>
          </a:p>
          <a:p>
            <a:pPr marL="43920" indent="-43560">
              <a:lnSpc>
                <a:spcPct val="85000"/>
              </a:lnSpc>
              <a:spcBef>
                <a:spcPts val="51"/>
              </a:spcBef>
              <a:buClr>
                <a:srgbClr val="262626"/>
              </a:buClr>
              <a:buFont typeface="Arial"/>
              <a:buChar char=" "/>
              <a:tabLst>
                <a:tab algn="l" pos="0"/>
              </a:tabLst>
            </a:pPr>
            <a:r>
              <a:rPr b="0"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91440" indent="-91080">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A la clôture des comptes de l’exercice 2021, le montant de l’actif s’élève à un montant de 187 821 770,47€ </a:t>
            </a:r>
            <a:endParaRPr b="0" lang="en-US" sz="2000" spc="-1" strike="noStrike">
              <a:solidFill>
                <a:srgbClr val="262626"/>
              </a:solidFill>
              <a:latin typeface="Calibri Light"/>
            </a:endParaRPr>
          </a:p>
          <a:p>
            <a:pPr marL="91440" indent="-91080">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et le passif à un montant de 120 600 487,61€.</a:t>
            </a: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a:p>
            <a:pPr marL="91440" indent="-91080">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Il en résulte que l’actif net apporté par l’OPH AVEYRON HABITAT s’établit à : 67 221 282,86€</a:t>
            </a:r>
            <a:endParaRPr b="0" lang="en-US" sz="2000" spc="-1" strike="noStrike">
              <a:solidFill>
                <a:srgbClr val="262626"/>
              </a:solidFill>
              <a:latin typeface="Calibri Light"/>
            </a:endParaRPr>
          </a:p>
        </p:txBody>
      </p:sp>
      <p:pic>
        <p:nvPicPr>
          <p:cNvPr id="140" name="Image 5" descr=""/>
          <p:cNvPicPr/>
          <p:nvPr/>
        </p:nvPicPr>
        <p:blipFill>
          <a:blip r:embed="rId1"/>
          <a:stretch/>
        </p:blipFill>
        <p:spPr>
          <a:xfrm>
            <a:off x="1198800" y="5906160"/>
            <a:ext cx="1486080" cy="519840"/>
          </a:xfrm>
          <a:prstGeom prst="rect">
            <a:avLst/>
          </a:prstGeom>
          <a:ln w="0">
            <a:noFill/>
          </a:ln>
        </p:spPr>
      </p:pic>
      <p:sp>
        <p:nvSpPr>
          <p:cNvPr id="141" name="TextShape 3"/>
          <p:cNvSpPr txBox="1"/>
          <p:nvPr/>
        </p:nvSpPr>
        <p:spPr>
          <a:xfrm>
            <a:off x="8950680" y="5207760"/>
            <a:ext cx="2925720" cy="1396800"/>
          </a:xfrm>
          <a:prstGeom prst="rect">
            <a:avLst/>
          </a:prstGeom>
          <a:noFill/>
          <a:ln w="0">
            <a:noFill/>
          </a:ln>
        </p:spPr>
        <p:txBody>
          <a:bodyPr anchor="b">
            <a:noAutofit/>
          </a:bodyPr>
          <a:p>
            <a:pPr algn="r">
              <a:lnSpc>
                <a:spcPct val="100000"/>
              </a:lnSpc>
            </a:pPr>
            <a:fld id="{205164C7-600F-4414-B648-6D7A8546CBAE}"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42" name="Image 8" descr=""/>
          <p:cNvPicPr/>
          <p:nvPr/>
        </p:nvPicPr>
        <p:blipFill>
          <a:blip r:embed="rId2"/>
          <a:stretch/>
        </p:blipFill>
        <p:spPr>
          <a:xfrm>
            <a:off x="8746200" y="5829120"/>
            <a:ext cx="1582200" cy="524160"/>
          </a:xfrm>
          <a:prstGeom prst="rect">
            <a:avLst/>
          </a:prstGeom>
          <a:ln w="0">
            <a:noFill/>
          </a:ln>
        </p:spPr>
      </p:pic>
      <p:pic>
        <p:nvPicPr>
          <p:cNvPr id="143" name="Picture 2" descr=""/>
          <p:cNvPicPr/>
          <p:nvPr/>
        </p:nvPicPr>
        <p:blipFill>
          <a:blip r:embed="rId3"/>
          <a:stretch/>
        </p:blipFill>
        <p:spPr>
          <a:xfrm>
            <a:off x="5501160" y="57744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657360" y="499680"/>
            <a:ext cx="10772280" cy="5803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45" name="TextShape 2"/>
          <p:cNvSpPr txBox="1"/>
          <p:nvPr/>
        </p:nvSpPr>
        <p:spPr>
          <a:xfrm>
            <a:off x="676800" y="2182680"/>
            <a:ext cx="10753200" cy="4257000"/>
          </a:xfrm>
          <a:prstGeom prst="rect">
            <a:avLst/>
          </a:prstGeom>
          <a:noFill/>
          <a:ln w="0">
            <a:noFill/>
          </a:ln>
        </p:spPr>
        <p:txBody>
          <a:bodyPr>
            <a:noAutofit/>
          </a:bodyPr>
          <a:p>
            <a:pPr marL="540360" indent="-91080" algn="just">
              <a:lnSpc>
                <a:spcPct val="85000"/>
              </a:lnSpc>
              <a:spcBef>
                <a:spcPts val="1301"/>
              </a:spcBef>
              <a:buClr>
                <a:srgbClr val="262626"/>
              </a:buClr>
              <a:buFont typeface="Arial"/>
              <a:buChar char=" "/>
            </a:pPr>
            <a:r>
              <a:rPr b="0" lang="fr-FR" sz="2000" spc="-1" strike="noStrike">
                <a:solidFill>
                  <a:srgbClr val="262626"/>
                </a:solidFill>
                <a:latin typeface="Calibri"/>
                <a:ea typeface="Arial"/>
              </a:rPr>
              <a:t>La rémunération de la collectivité de rattachement de l’OPH AVEYRON HABITAT, le Conseil Départemental de l’Aveyron, est établie à la date d’effet du transfert, en fonction des capitaux propres non réévalués.</a:t>
            </a:r>
            <a:endParaRPr b="0" lang="en-US" sz="2000" spc="-1" strike="noStrike">
              <a:solidFill>
                <a:srgbClr val="262626"/>
              </a:solidFill>
              <a:latin typeface="Calibri Light"/>
            </a:endParaRPr>
          </a:p>
          <a:p>
            <a:pPr marL="540360" indent="-91080" algn="just">
              <a:lnSpc>
                <a:spcPct val="85000"/>
              </a:lnSpc>
              <a:spcBef>
                <a:spcPts val="1301"/>
              </a:spcBef>
              <a:buClr>
                <a:srgbClr val="262626"/>
              </a:buClr>
              <a:buFont typeface="Arial"/>
              <a:buChar char=" "/>
            </a:pPr>
            <a:r>
              <a:rPr b="1" lang="fr-FR" sz="1200" spc="-1" strike="noStrike">
                <a:solidFill>
                  <a:srgbClr val="262626"/>
                </a:solidFill>
                <a:latin typeface="Calibri"/>
                <a:ea typeface="Arial"/>
              </a:rPr>
              <a:t> </a:t>
            </a:r>
            <a:endParaRPr b="0" lang="en-US" sz="1200" spc="-1" strike="noStrike">
              <a:solidFill>
                <a:srgbClr val="262626"/>
              </a:solidFill>
              <a:latin typeface="Calibri Light"/>
            </a:endParaRPr>
          </a:p>
          <a:p>
            <a:pPr marL="540360" indent="-91080" algn="just">
              <a:lnSpc>
                <a:spcPct val="85000"/>
              </a:lnSpc>
              <a:spcBef>
                <a:spcPts val="1301"/>
              </a:spcBef>
              <a:buClr>
                <a:srgbClr val="262626"/>
              </a:buClr>
              <a:buFont typeface="Arial"/>
              <a:buChar char=" "/>
            </a:pPr>
            <a:r>
              <a:rPr b="0" lang="fr-FR" sz="2000" spc="-1" strike="noStrike">
                <a:solidFill>
                  <a:srgbClr val="262626"/>
                </a:solidFill>
                <a:latin typeface="Calibri"/>
                <a:ea typeface="Arial"/>
              </a:rPr>
              <a:t>Les capitaux propres de l’ESH AVEYRON HABITAT s’élèvent à 37.000 €, soit 10 € par action.</a:t>
            </a:r>
            <a:endParaRPr b="0" lang="en-US" sz="2000" spc="-1" strike="noStrike">
              <a:solidFill>
                <a:srgbClr val="262626"/>
              </a:solidFill>
              <a:latin typeface="Calibri Light"/>
            </a:endParaRPr>
          </a:p>
          <a:p>
            <a:pPr marL="540360" indent="-91080" algn="just">
              <a:lnSpc>
                <a:spcPct val="85000"/>
              </a:lnSpc>
              <a:spcBef>
                <a:spcPts val="1301"/>
              </a:spcBef>
              <a:buClr>
                <a:srgbClr val="262626"/>
              </a:buClr>
              <a:buFont typeface="Arial"/>
              <a:buChar char=" "/>
            </a:pPr>
            <a:r>
              <a:rPr b="0" lang="fr-FR" sz="1200" spc="-1" strike="noStrike">
                <a:solidFill>
                  <a:srgbClr val="262626"/>
                </a:solidFill>
                <a:latin typeface="Calibri"/>
                <a:ea typeface="Arial"/>
              </a:rPr>
              <a:t> </a:t>
            </a:r>
            <a:endParaRPr b="0" lang="en-US" sz="1200" spc="-1" strike="noStrike">
              <a:solidFill>
                <a:srgbClr val="262626"/>
              </a:solidFill>
              <a:latin typeface="Calibri Light"/>
            </a:endParaRPr>
          </a:p>
          <a:p>
            <a:pPr marL="540360" indent="-91080" algn="just">
              <a:lnSpc>
                <a:spcPct val="85000"/>
              </a:lnSpc>
              <a:spcBef>
                <a:spcPts val="1301"/>
              </a:spcBef>
              <a:buClr>
                <a:srgbClr val="262626"/>
              </a:buClr>
              <a:buFont typeface="Arial"/>
              <a:buChar char=" "/>
            </a:pPr>
            <a:r>
              <a:rPr b="0" lang="fr-FR" sz="2000" spc="-1" strike="noStrike">
                <a:solidFill>
                  <a:srgbClr val="262626"/>
                </a:solidFill>
                <a:latin typeface="Calibri"/>
                <a:ea typeface="Arial"/>
              </a:rPr>
              <a:t>Les capitaux propres de l’OPH AVEYRON HABITAT sur la base des comptes de référence de l’OPH AVEYRON HABITAT s’élèvent à 67 221 282,86€, au titre de l’actif net apporté.</a:t>
            </a:r>
            <a:endParaRPr b="0" lang="en-US" sz="2000" spc="-1" strike="noStrike">
              <a:solidFill>
                <a:srgbClr val="262626"/>
              </a:solidFill>
              <a:latin typeface="Calibri Light"/>
            </a:endParaRPr>
          </a:p>
          <a:p>
            <a:pPr marL="540360" indent="-91080" algn="just">
              <a:lnSpc>
                <a:spcPct val="85000"/>
              </a:lnSpc>
              <a:spcBef>
                <a:spcPts val="1301"/>
              </a:spcBef>
              <a:buClr>
                <a:srgbClr val="262626"/>
              </a:buClr>
              <a:buFont typeface="Arial"/>
              <a:buChar char=" "/>
            </a:pPr>
            <a:r>
              <a:rPr b="0" lang="fr-FR" sz="1200" spc="-1" strike="noStrike">
                <a:solidFill>
                  <a:srgbClr val="262626"/>
                </a:solidFill>
                <a:latin typeface="Calibri"/>
                <a:ea typeface="Arial"/>
              </a:rPr>
              <a:t> </a:t>
            </a:r>
            <a:endParaRPr b="0" lang="en-US" sz="1200" spc="-1" strike="noStrike">
              <a:solidFill>
                <a:srgbClr val="262626"/>
              </a:solidFill>
              <a:latin typeface="Calibri Light"/>
            </a:endParaRPr>
          </a:p>
          <a:p>
            <a:pPr>
              <a:lnSpc>
                <a:spcPct val="85000"/>
              </a:lnSpc>
              <a:spcBef>
                <a:spcPts val="1301"/>
              </a:spcBef>
            </a:pPr>
            <a:endParaRPr b="0" lang="en-US" sz="1200" spc="-1" strike="noStrike">
              <a:solidFill>
                <a:srgbClr val="262626"/>
              </a:solidFill>
              <a:latin typeface="Calibri Light"/>
            </a:endParaRPr>
          </a:p>
        </p:txBody>
      </p:sp>
      <p:pic>
        <p:nvPicPr>
          <p:cNvPr id="146" name="Image 4" descr=""/>
          <p:cNvPicPr/>
          <p:nvPr/>
        </p:nvPicPr>
        <p:blipFill>
          <a:blip r:embed="rId1"/>
          <a:stretch/>
        </p:blipFill>
        <p:spPr>
          <a:xfrm>
            <a:off x="1179360" y="5925960"/>
            <a:ext cx="1486080" cy="519840"/>
          </a:xfrm>
          <a:prstGeom prst="rect">
            <a:avLst/>
          </a:prstGeom>
          <a:ln w="0">
            <a:noFill/>
          </a:ln>
        </p:spPr>
      </p:pic>
      <p:sp>
        <p:nvSpPr>
          <p:cNvPr id="147" name="TextShape 3"/>
          <p:cNvSpPr txBox="1"/>
          <p:nvPr/>
        </p:nvSpPr>
        <p:spPr>
          <a:xfrm>
            <a:off x="8989920" y="5306040"/>
            <a:ext cx="2925720" cy="1396800"/>
          </a:xfrm>
          <a:prstGeom prst="rect">
            <a:avLst/>
          </a:prstGeom>
          <a:noFill/>
          <a:ln w="0">
            <a:noFill/>
          </a:ln>
        </p:spPr>
        <p:txBody>
          <a:bodyPr anchor="b">
            <a:noAutofit/>
          </a:bodyPr>
          <a:p>
            <a:pPr algn="r">
              <a:lnSpc>
                <a:spcPct val="100000"/>
              </a:lnSpc>
            </a:pPr>
            <a:fld id="{9D533C8D-61FD-4710-87E2-1BFECF91A771}"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48" name="Image 7" descr=""/>
          <p:cNvPicPr/>
          <p:nvPr/>
        </p:nvPicPr>
        <p:blipFill>
          <a:blip r:embed="rId2"/>
          <a:stretch/>
        </p:blipFill>
        <p:spPr>
          <a:xfrm>
            <a:off x="8802000" y="5897880"/>
            <a:ext cx="1582200" cy="524160"/>
          </a:xfrm>
          <a:prstGeom prst="rect">
            <a:avLst/>
          </a:prstGeom>
          <a:ln w="0">
            <a:noFill/>
          </a:ln>
        </p:spPr>
      </p:pic>
      <p:pic>
        <p:nvPicPr>
          <p:cNvPr id="149" name="Picture 2" descr=""/>
          <p:cNvPicPr/>
          <p:nvPr/>
        </p:nvPicPr>
        <p:blipFill>
          <a:blip r:embed="rId3"/>
          <a:stretch/>
        </p:blipFill>
        <p:spPr>
          <a:xfrm>
            <a:off x="5587560" y="58104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657360" y="499680"/>
            <a:ext cx="10772280" cy="5803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Effet de la fusion</a:t>
            </a:r>
            <a:endParaRPr b="0" lang="en-US" sz="2800" spc="-1" strike="noStrike">
              <a:solidFill>
                <a:srgbClr val="000000"/>
              </a:solidFill>
              <a:latin typeface="Calibri Light"/>
            </a:endParaRPr>
          </a:p>
        </p:txBody>
      </p:sp>
      <p:sp>
        <p:nvSpPr>
          <p:cNvPr id="151" name="TextShape 2"/>
          <p:cNvSpPr txBox="1"/>
          <p:nvPr/>
        </p:nvSpPr>
        <p:spPr>
          <a:xfrm>
            <a:off x="676800" y="1080000"/>
            <a:ext cx="10857600" cy="5359680"/>
          </a:xfrm>
          <a:prstGeom prst="rect">
            <a:avLst/>
          </a:prstGeom>
          <a:noFill/>
          <a:ln w="0">
            <a:noFill/>
          </a:ln>
        </p:spPr>
        <p:txBody>
          <a:bodyPr>
            <a:noAutofit/>
          </a:bodyPr>
          <a:p>
            <a:pPr algn="just">
              <a:lnSpc>
                <a:spcPct val="85000"/>
              </a:lnSpc>
              <a:spcBef>
                <a:spcPts val="1301"/>
              </a:spcBef>
            </a:pPr>
            <a:endParaRPr b="0" lang="en-US" sz="2400" spc="-1" strike="noStrike">
              <a:solidFill>
                <a:srgbClr val="262626"/>
              </a:solidFill>
              <a:latin typeface="Calibri Light"/>
            </a:endParaRPr>
          </a:p>
          <a:p>
            <a:pPr marL="540360" indent="-91080" algn="just">
              <a:lnSpc>
                <a:spcPct val="100000"/>
              </a:lnSpc>
              <a:buClr>
                <a:srgbClr val="262626"/>
              </a:buClr>
              <a:buFont typeface="Arial"/>
              <a:buChar char=" "/>
            </a:pPr>
            <a:r>
              <a:rPr b="0" lang="fr-FR" sz="2000" spc="-1" strike="noStrike">
                <a:solidFill>
                  <a:srgbClr val="262626"/>
                </a:solidFill>
                <a:latin typeface="Calibri"/>
                <a:ea typeface="Arial"/>
              </a:rPr>
              <a:t>Il en résultera un nombre de 6 722 128 actions de l’ESH AVEYRON HABITAT à créer, au profit du Conseil Départemental de l’Aveyron, collectivité de rattachement de l’OPH AVEYRON HABITAT.</a:t>
            </a:r>
            <a:endParaRPr b="0" lang="en-US" sz="2000" spc="-1" strike="noStrike">
              <a:solidFill>
                <a:srgbClr val="262626"/>
              </a:solidFill>
              <a:latin typeface="Calibri Light"/>
            </a:endParaRPr>
          </a:p>
          <a:p>
            <a:pPr marL="91440" indent="-91080">
              <a:lnSpc>
                <a:spcPct val="100000"/>
              </a:lnSpc>
              <a:buClr>
                <a:srgbClr val="262626"/>
              </a:buClr>
              <a:buFont typeface="Arial"/>
              <a:buChar char=" "/>
            </a:pPr>
            <a:r>
              <a:rPr b="0" lang="fr-FR" sz="1200" spc="-1" strike="noStrike">
                <a:solidFill>
                  <a:srgbClr val="262626"/>
                </a:solidFill>
                <a:latin typeface="Calibri"/>
                <a:ea typeface="Arial"/>
              </a:rPr>
              <a:t> </a:t>
            </a:r>
            <a:endParaRPr b="0" lang="en-US" sz="1200" spc="-1" strike="noStrike">
              <a:solidFill>
                <a:srgbClr val="262626"/>
              </a:solidFill>
              <a:latin typeface="Calibri Light"/>
            </a:endParaRPr>
          </a:p>
          <a:p>
            <a:pPr>
              <a:lnSpc>
                <a:spcPct val="100000"/>
              </a:lnSpc>
            </a:pPr>
            <a:endParaRPr b="0" lang="en-US" sz="1200" spc="-1" strike="noStrike">
              <a:solidFill>
                <a:srgbClr val="262626"/>
              </a:solidFill>
              <a:latin typeface="Calibri Light"/>
            </a:endParaRPr>
          </a:p>
          <a:p>
            <a:pPr marL="522000" indent="-91080" algn="just">
              <a:lnSpc>
                <a:spcPct val="100000"/>
              </a:lnSpc>
              <a:buClr>
                <a:srgbClr val="262626"/>
              </a:buClr>
              <a:buFont typeface="Arial"/>
              <a:buChar char=" "/>
            </a:pPr>
            <a:r>
              <a:rPr b="0" lang="fr-FR" sz="2000" spc="-1" strike="noStrike">
                <a:solidFill>
                  <a:srgbClr val="262626"/>
                </a:solidFill>
                <a:latin typeface="Calibri"/>
                <a:ea typeface="Arial"/>
              </a:rPr>
              <a:t>Ainsi, l’augmentation de capital de l’ESH AVEYRON HABITAT qui bénéficiera à la seule collectivité de rattachement de l’OPH AVEYRON HABITAT s’élèvera à 67 221 280 euros et correspondra à la création de 6 722 128 actions nouvelles de 10 euros de valeur nominale.</a:t>
            </a:r>
            <a:endParaRPr b="0" lang="en-US" sz="2000" spc="-1" strike="noStrike">
              <a:solidFill>
                <a:srgbClr val="262626"/>
              </a:solidFill>
              <a:latin typeface="Calibri Light"/>
            </a:endParaRPr>
          </a:p>
          <a:p>
            <a:pPr marL="522000" indent="-91080" algn="just">
              <a:lnSpc>
                <a:spcPct val="85000"/>
              </a:lnSpc>
              <a:spcBef>
                <a:spcPts val="1301"/>
              </a:spcBef>
              <a:buClr>
                <a:srgbClr val="262626"/>
              </a:buClr>
              <a:buFont typeface="Arial"/>
              <a:buChar char=" "/>
            </a:pPr>
            <a:r>
              <a:rPr b="0" lang="fr-FR" sz="2000" spc="-1" strike="noStrike">
                <a:solidFill>
                  <a:srgbClr val="262626"/>
                </a:solidFill>
                <a:latin typeface="Calibri"/>
                <a:ea typeface="Arial"/>
              </a:rPr>
              <a:t>Le capital social de l’ESH AVEYRON HABITAT sera ainsi porté de 37 000 euros à 67 258 280 euros.</a:t>
            </a:r>
            <a:endParaRPr b="0" lang="en-US" sz="2000" spc="-1" strike="noStrike">
              <a:solidFill>
                <a:srgbClr val="262626"/>
              </a:solidFill>
              <a:latin typeface="Calibri Light"/>
            </a:endParaRPr>
          </a:p>
          <a:p>
            <a:pPr>
              <a:lnSpc>
                <a:spcPct val="85000"/>
              </a:lnSpc>
              <a:spcBef>
                <a:spcPts val="1301"/>
              </a:spcBef>
            </a:pPr>
            <a:endParaRPr b="0" lang="en-US" sz="2000" spc="-1" strike="noStrike">
              <a:solidFill>
                <a:srgbClr val="262626"/>
              </a:solidFill>
              <a:latin typeface="Calibri Light"/>
            </a:endParaRPr>
          </a:p>
          <a:p>
            <a:pPr marL="452520" algn="just">
              <a:lnSpc>
                <a:spcPct val="85000"/>
              </a:lnSpc>
              <a:spcBef>
                <a:spcPts val="1301"/>
              </a:spcBef>
              <a:tabLst>
                <a:tab algn="l" pos="0"/>
              </a:tabLst>
            </a:pPr>
            <a:r>
              <a:rPr b="1" lang="fr-FR" sz="2000" spc="-1" strike="noStrike" u="sng">
                <a:solidFill>
                  <a:srgbClr val="262626"/>
                </a:solidFill>
                <a:uFillTx/>
                <a:latin typeface="Calibri"/>
                <a:ea typeface="Arial"/>
              </a:rPr>
              <a:t>Personnel de l’OPH Aveyron Habitat</a:t>
            </a:r>
            <a:endParaRPr b="0" lang="en-US" sz="2000" spc="-1" strike="noStrike">
              <a:solidFill>
                <a:srgbClr val="262626"/>
              </a:solidFill>
              <a:latin typeface="Calibri Light"/>
            </a:endParaRPr>
          </a:p>
          <a:p>
            <a:pPr marL="452520" algn="just">
              <a:lnSpc>
                <a:spcPct val="85000"/>
              </a:lnSpc>
              <a:spcBef>
                <a:spcPts val="1301"/>
              </a:spcBef>
              <a:tabLst>
                <a:tab algn="l" pos="0"/>
              </a:tabLst>
            </a:pPr>
            <a:endParaRPr b="0" lang="en-US" sz="2000" spc="-1" strike="noStrike">
              <a:solidFill>
                <a:srgbClr val="262626"/>
              </a:solidFill>
              <a:latin typeface="Calibri Light"/>
            </a:endParaRPr>
          </a:p>
          <a:p>
            <a:pPr marL="450360" algn="just">
              <a:lnSpc>
                <a:spcPct val="100000"/>
              </a:lnSpc>
              <a:tabLst>
                <a:tab algn="l" pos="0"/>
              </a:tabLst>
            </a:pPr>
            <a:r>
              <a:rPr b="0" lang="fr-FR" sz="2000" spc="-1" strike="noStrike">
                <a:solidFill>
                  <a:srgbClr val="262626"/>
                </a:solidFill>
                <a:latin typeface="Calibri"/>
                <a:ea typeface="Times New Roman"/>
              </a:rPr>
              <a:t>L’ESH AVEYRON HABITAT s’engage à reprendre ou à recruter la totalité du personnel de l’OPH AVEYRON HABITAT. </a:t>
            </a:r>
            <a:endParaRPr b="0" lang="en-US" sz="2000" spc="-1" strike="noStrike">
              <a:solidFill>
                <a:srgbClr val="262626"/>
              </a:solidFill>
              <a:latin typeface="Calibri Light"/>
            </a:endParaRPr>
          </a:p>
          <a:p>
            <a:pPr>
              <a:lnSpc>
                <a:spcPct val="85000"/>
              </a:lnSpc>
              <a:spcBef>
                <a:spcPts val="1301"/>
              </a:spcBef>
              <a:tabLst>
                <a:tab algn="l" pos="0"/>
              </a:tabLst>
            </a:pPr>
            <a:endParaRPr b="0" lang="en-US" sz="2000" spc="-1" strike="noStrike">
              <a:solidFill>
                <a:srgbClr val="262626"/>
              </a:solidFill>
              <a:latin typeface="Calibri Light"/>
            </a:endParaRPr>
          </a:p>
        </p:txBody>
      </p:sp>
      <p:pic>
        <p:nvPicPr>
          <p:cNvPr id="152" name="Image 4" descr=""/>
          <p:cNvPicPr/>
          <p:nvPr/>
        </p:nvPicPr>
        <p:blipFill>
          <a:blip r:embed="rId1"/>
          <a:stretch/>
        </p:blipFill>
        <p:spPr>
          <a:xfrm>
            <a:off x="1208880" y="6014880"/>
            <a:ext cx="1486080" cy="519840"/>
          </a:xfrm>
          <a:prstGeom prst="rect">
            <a:avLst/>
          </a:prstGeom>
          <a:ln w="0">
            <a:noFill/>
          </a:ln>
        </p:spPr>
      </p:pic>
      <p:sp>
        <p:nvSpPr>
          <p:cNvPr id="153" name="TextShape 3"/>
          <p:cNvSpPr txBox="1"/>
          <p:nvPr/>
        </p:nvSpPr>
        <p:spPr>
          <a:xfrm>
            <a:off x="9098280" y="5317560"/>
            <a:ext cx="2925720" cy="1396800"/>
          </a:xfrm>
          <a:prstGeom prst="rect">
            <a:avLst/>
          </a:prstGeom>
          <a:noFill/>
          <a:ln w="0">
            <a:noFill/>
          </a:ln>
        </p:spPr>
        <p:txBody>
          <a:bodyPr anchor="b">
            <a:noAutofit/>
          </a:bodyPr>
          <a:p>
            <a:pPr algn="r">
              <a:lnSpc>
                <a:spcPct val="100000"/>
              </a:lnSpc>
            </a:pPr>
            <a:fld id="{9D695A74-CA94-43E1-8217-188CBEA2DA1B}"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54" name="Image 7" descr=""/>
          <p:cNvPicPr/>
          <p:nvPr/>
        </p:nvPicPr>
        <p:blipFill>
          <a:blip r:embed="rId2"/>
          <a:stretch/>
        </p:blipFill>
        <p:spPr>
          <a:xfrm>
            <a:off x="8978760" y="6014880"/>
            <a:ext cx="1582200" cy="524160"/>
          </a:xfrm>
          <a:prstGeom prst="rect">
            <a:avLst/>
          </a:prstGeom>
          <a:ln w="0">
            <a:noFill/>
          </a:ln>
        </p:spPr>
      </p:pic>
      <p:pic>
        <p:nvPicPr>
          <p:cNvPr id="155" name="Picture 2" descr=""/>
          <p:cNvPicPr/>
          <p:nvPr/>
        </p:nvPicPr>
        <p:blipFill>
          <a:blip r:embed="rId3"/>
          <a:stretch/>
        </p:blipFill>
        <p:spPr>
          <a:xfrm>
            <a:off x="5501160" y="58230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676800" y="571680"/>
            <a:ext cx="10314720" cy="106632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Présentation d’AVEYRON HABITAT</a:t>
            </a:r>
            <a:endParaRPr b="0" lang="en-US" sz="2800" spc="-1" strike="noStrike">
              <a:solidFill>
                <a:srgbClr val="000000"/>
              </a:solidFill>
              <a:latin typeface="Calibri Light"/>
            </a:endParaRPr>
          </a:p>
        </p:txBody>
      </p:sp>
      <p:sp>
        <p:nvSpPr>
          <p:cNvPr id="47" name="TextShape 2"/>
          <p:cNvSpPr txBox="1"/>
          <p:nvPr/>
        </p:nvSpPr>
        <p:spPr>
          <a:xfrm>
            <a:off x="676800" y="1769760"/>
            <a:ext cx="10753200" cy="4007520"/>
          </a:xfrm>
          <a:prstGeom prst="rect">
            <a:avLst/>
          </a:prstGeom>
          <a:noFill/>
          <a:ln w="0">
            <a:noFill/>
          </a:ln>
        </p:spPr>
        <p:txBody>
          <a:bodyPr>
            <a:normAutofit/>
          </a:bodyPr>
          <a:p>
            <a:pPr algn="just">
              <a:lnSpc>
                <a:spcPct val="100000"/>
              </a:lnSpc>
              <a:spcBef>
                <a:spcPts val="1301"/>
              </a:spcBef>
              <a:tabLst>
                <a:tab algn="l" pos="0"/>
              </a:tabLst>
            </a:pPr>
            <a:r>
              <a:rPr b="0" lang="fr-FR" sz="2000" spc="-75" strike="noStrike">
                <a:solidFill>
                  <a:srgbClr val="262626"/>
                </a:solidFill>
                <a:latin typeface="Calibri"/>
                <a:ea typeface="Times New Roman"/>
              </a:rPr>
              <a:t>Depuis sa création par Arrêté du 1er août 1961, </a:t>
            </a:r>
            <a:r>
              <a:rPr b="0" lang="fr-FR" sz="2000" spc="-75" strike="noStrike">
                <a:solidFill>
                  <a:srgbClr val="262626"/>
                </a:solidFill>
                <a:latin typeface="Calibri"/>
                <a:ea typeface="Arial"/>
              </a:rPr>
              <a:t>AVEYRON HABITAT est un Office Public de l’Habitat </a:t>
            </a:r>
            <a:r>
              <a:rPr b="0" lang="fr-FR" sz="2000" spc="-75" strike="noStrike">
                <a:solidFill>
                  <a:srgbClr val="262626"/>
                </a:solidFill>
                <a:latin typeface="Calibri"/>
                <a:ea typeface="Times New Roman"/>
              </a:rPr>
              <a:t>dont la collectivité de rattachement est le Conseil Départemental de l’Aveyron.</a:t>
            </a:r>
            <a:endParaRPr b="0" lang="en-US" sz="2000" spc="-1" strike="noStrike">
              <a:solidFill>
                <a:srgbClr val="262626"/>
              </a:solidFill>
              <a:latin typeface="Calibri Light"/>
            </a:endParaRPr>
          </a:p>
          <a:p>
            <a:pPr algn="just">
              <a:lnSpc>
                <a:spcPct val="100000"/>
              </a:lnSpc>
              <a:spcBef>
                <a:spcPts val="1301"/>
              </a:spcBef>
              <a:tabLst>
                <a:tab algn="l" pos="0"/>
              </a:tabLst>
            </a:pP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ea typeface="Calibri"/>
              </a:rPr>
              <a:t>AVEYRON HABITAT a été précurseur en fusionnant avec l’OPH de Decazeville le 1</a:t>
            </a:r>
            <a:r>
              <a:rPr b="0" lang="fr-FR" sz="2000" spc="-1" strike="noStrike" baseline="30000">
                <a:solidFill>
                  <a:srgbClr val="262626"/>
                </a:solidFill>
                <a:latin typeface="Calibri"/>
                <a:ea typeface="Calibri"/>
              </a:rPr>
              <a:t>er</a:t>
            </a:r>
            <a:r>
              <a:rPr b="0" lang="fr-FR" sz="2000" spc="-1" strike="noStrike">
                <a:solidFill>
                  <a:srgbClr val="262626"/>
                </a:solidFill>
                <a:latin typeface="Calibri"/>
                <a:ea typeface="Calibri"/>
              </a:rPr>
              <a:t> janvier 2017 puis avec Millau Grands Causses Habitat le 1</a:t>
            </a:r>
            <a:r>
              <a:rPr b="0" lang="fr-FR" sz="2000" spc="-1" strike="noStrike" baseline="30000">
                <a:solidFill>
                  <a:srgbClr val="262626"/>
                </a:solidFill>
                <a:latin typeface="Calibri"/>
                <a:ea typeface="Calibri"/>
              </a:rPr>
              <a:t>er</a:t>
            </a:r>
            <a:r>
              <a:rPr b="0" lang="fr-FR" sz="2000" spc="-1" strike="noStrike">
                <a:solidFill>
                  <a:srgbClr val="262626"/>
                </a:solidFill>
                <a:latin typeface="Calibri"/>
                <a:ea typeface="Calibri"/>
              </a:rPr>
              <a:t> janvier 2019. </a:t>
            </a:r>
            <a:endParaRPr b="0" lang="en-US" sz="2000" spc="-1" strike="noStrike">
              <a:solidFill>
                <a:srgbClr val="262626"/>
              </a:solidFill>
              <a:latin typeface="Calibri Light"/>
            </a:endParaRPr>
          </a:p>
          <a:p>
            <a:pPr algn="just">
              <a:lnSpc>
                <a:spcPct val="100000"/>
              </a:lnSpc>
              <a:spcBef>
                <a:spcPts val="1301"/>
              </a:spcBef>
              <a:tabLst>
                <a:tab algn="l" pos="0"/>
              </a:tabLst>
            </a:pP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ea typeface="Arial"/>
              </a:rPr>
              <a:t>AVEYRON HABITAT dispose d’un patrimoine dispersé sur 138 communes à dominante rurale et compte en gestion, fin 2021, </a:t>
            </a:r>
            <a:r>
              <a:rPr b="0" lang="fr-FR" sz="2000" spc="-1" strike="noStrike">
                <a:solidFill>
                  <a:srgbClr val="000000"/>
                </a:solidFill>
                <a:latin typeface="Calibri"/>
                <a:ea typeface="Arial"/>
              </a:rPr>
              <a:t>4 480 </a:t>
            </a:r>
            <a:r>
              <a:rPr b="0" lang="fr-FR" sz="2000" spc="-1" strike="noStrike">
                <a:solidFill>
                  <a:srgbClr val="262626"/>
                </a:solidFill>
                <a:latin typeface="Calibri"/>
                <a:ea typeface="Arial"/>
              </a:rPr>
              <a:t>logements locatifs auxquels s’ajoutent 15 établissements pour personnes âgées et handicapées soit un patrimoine global de </a:t>
            </a:r>
            <a:r>
              <a:rPr b="0" lang="fr-FR" sz="2000" spc="-1" strike="noStrike">
                <a:solidFill>
                  <a:srgbClr val="000000"/>
                </a:solidFill>
                <a:latin typeface="Calibri"/>
                <a:ea typeface="Arial"/>
              </a:rPr>
              <a:t>4 859 </a:t>
            </a:r>
            <a:r>
              <a:rPr b="0" lang="fr-FR" sz="2000" spc="-1" strike="noStrike">
                <a:solidFill>
                  <a:srgbClr val="262626"/>
                </a:solidFill>
                <a:latin typeface="Calibri"/>
                <a:ea typeface="Arial"/>
              </a:rPr>
              <a:t>logements et équivalents.</a:t>
            </a:r>
            <a:endParaRPr b="0" lang="en-US" sz="2000" spc="-1" strike="noStrike">
              <a:solidFill>
                <a:srgbClr val="262626"/>
              </a:solidFill>
              <a:latin typeface="Calibri Light"/>
            </a:endParaRPr>
          </a:p>
        </p:txBody>
      </p:sp>
      <p:pic>
        <p:nvPicPr>
          <p:cNvPr id="48" name="Image 7" descr=""/>
          <p:cNvPicPr/>
          <p:nvPr/>
        </p:nvPicPr>
        <p:blipFill>
          <a:blip r:embed="rId1"/>
          <a:stretch/>
        </p:blipFill>
        <p:spPr>
          <a:xfrm>
            <a:off x="1189080" y="5778000"/>
            <a:ext cx="1486080" cy="519840"/>
          </a:xfrm>
          <a:prstGeom prst="rect">
            <a:avLst/>
          </a:prstGeom>
          <a:ln w="0">
            <a:noFill/>
          </a:ln>
        </p:spPr>
      </p:pic>
      <p:sp>
        <p:nvSpPr>
          <p:cNvPr id="49" name="TextShape 3"/>
          <p:cNvSpPr txBox="1"/>
          <p:nvPr/>
        </p:nvSpPr>
        <p:spPr>
          <a:xfrm>
            <a:off x="9117720" y="5357160"/>
            <a:ext cx="2925720" cy="1396800"/>
          </a:xfrm>
          <a:prstGeom prst="rect">
            <a:avLst/>
          </a:prstGeom>
          <a:noFill/>
          <a:ln w="0">
            <a:noFill/>
          </a:ln>
        </p:spPr>
        <p:txBody>
          <a:bodyPr anchor="b">
            <a:noAutofit/>
          </a:bodyPr>
          <a:p>
            <a:pPr algn="r">
              <a:lnSpc>
                <a:spcPct val="100000"/>
              </a:lnSpc>
            </a:pPr>
            <a:fld id="{CDB12BC5-9DF8-462B-8261-0734CC9FDCF2}" type="slidenum">
              <a:rPr b="0" lang="fr-FR" sz="8000" spc="-1" strike="noStrike">
                <a:solidFill>
                  <a:srgbClr val="50b4c8">
                    <a:alpha val="25000"/>
                  </a:srgbClr>
                </a:solidFill>
                <a:latin typeface="Calibri Light"/>
              </a:rPr>
              <a:t>2</a:t>
            </a:fld>
            <a:endParaRPr b="0" lang="fr-FR" sz="8000" spc="-1" strike="noStrike">
              <a:latin typeface="Times New Roman"/>
            </a:endParaRPr>
          </a:p>
        </p:txBody>
      </p:sp>
      <p:pic>
        <p:nvPicPr>
          <p:cNvPr id="50" name="Image 8" descr=""/>
          <p:cNvPicPr/>
          <p:nvPr/>
        </p:nvPicPr>
        <p:blipFill>
          <a:blip r:embed="rId2"/>
          <a:stretch/>
        </p:blipFill>
        <p:spPr>
          <a:xfrm>
            <a:off x="9277200" y="5869440"/>
            <a:ext cx="1582200" cy="524160"/>
          </a:xfrm>
          <a:prstGeom prst="rect">
            <a:avLst/>
          </a:prstGeom>
          <a:ln w="0">
            <a:noFill/>
          </a:ln>
        </p:spPr>
      </p:pic>
      <p:pic>
        <p:nvPicPr>
          <p:cNvPr id="51" name="Picture 2" descr=""/>
          <p:cNvPicPr/>
          <p:nvPr/>
        </p:nvPicPr>
        <p:blipFill>
          <a:blip r:embed="rId3"/>
          <a:stretch/>
        </p:blipFill>
        <p:spPr>
          <a:xfrm>
            <a:off x="5458680" y="5716440"/>
            <a:ext cx="1189440" cy="830160"/>
          </a:xfrm>
          <a:prstGeom prst="rect">
            <a:avLst/>
          </a:prstGeom>
          <a:ln w="0">
            <a:noFill/>
          </a:ln>
        </p:spPr>
      </p:pic>
    </p:spTree>
  </p:cSld>
  <mc:AlternateContent>
    <mc:Choice Requires="p14">
      <p:transition spd="slow" p14:dur="1500">
        <p:split dir="out" orient="vert"/>
      </p:transition>
    </mc:Choice>
    <mc:Fallback>
      <p:transition spd="slow">
        <p:split dir="out" orient="vert"/>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657360" y="499680"/>
            <a:ext cx="10772280" cy="165780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Capital social de l’ESH Aveyron Habitat</a:t>
            </a:r>
            <a:endParaRPr b="0" lang="en-US" sz="2800" spc="-1" strike="noStrike">
              <a:solidFill>
                <a:srgbClr val="000000"/>
              </a:solidFill>
              <a:latin typeface="Calibri Light"/>
            </a:endParaRPr>
          </a:p>
        </p:txBody>
      </p:sp>
      <p:sp>
        <p:nvSpPr>
          <p:cNvPr id="157" name="TextShape 2"/>
          <p:cNvSpPr txBox="1"/>
          <p:nvPr/>
        </p:nvSpPr>
        <p:spPr>
          <a:xfrm>
            <a:off x="676800" y="2011680"/>
            <a:ext cx="10753200" cy="3765960"/>
          </a:xfrm>
          <a:prstGeom prst="rect">
            <a:avLst/>
          </a:prstGeom>
          <a:noFill/>
          <a:ln w="0">
            <a:noFill/>
          </a:ln>
        </p:spPr>
        <p:txBody>
          <a:bodyPr>
            <a:normAutofit/>
          </a:bodyPr>
          <a:p>
            <a:pPr marL="91440" indent="-91080" algn="just">
              <a:lnSpc>
                <a:spcPct val="85000"/>
              </a:lnSpc>
              <a:spcBef>
                <a:spcPts val="1301"/>
              </a:spcBef>
              <a:buClr>
                <a:srgbClr val="262626"/>
              </a:buClr>
              <a:buFont typeface="Arial"/>
              <a:buChar char=" "/>
            </a:pPr>
            <a:r>
              <a:rPr b="1" lang="fr-FR" sz="2000" spc="-1" strike="noStrike" u="sng">
                <a:solidFill>
                  <a:srgbClr val="262626"/>
                </a:solidFill>
                <a:uFillTx/>
                <a:latin typeface="Calibri"/>
              </a:rPr>
              <a:t>Capital social lors de l’adossement au groupe Procivis Logement Social (PLS) :</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rPr>
              <a:t>Afin de rétablir la participation du groupe Procivis Logement Social à hauteur de 10% du capital de l’ESH AVEYRON HABITAT pendant la durée du contrôle conjoint, Procivis Logement Social et le Conseil Départemental ont signé les contrats de prêts de consommation d’actions nécessaires. </a:t>
            </a:r>
            <a:endParaRPr b="0" lang="en-US" sz="2000" spc="-1" strike="noStrike">
              <a:solidFill>
                <a:srgbClr val="262626"/>
              </a:solidFill>
              <a:latin typeface="Calibri Light"/>
            </a:endParaRPr>
          </a:p>
          <a:p>
            <a:pPr algn="just">
              <a:lnSpc>
                <a:spcPct val="100000"/>
              </a:lnSpc>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rPr>
              <a:t>Un prêt de consommation d’actions a été consenti par le Conseil départemental à la SACICAP SMC à hauteur de 34% du capital de l’ESH pour une durée de 12 ans. Dans le même temps, la SACICAP SMC a prêté 10% du capital de l’ESH AVEYRON HABITAT au groupe PLS.</a:t>
            </a:r>
            <a:endParaRPr b="0" lang="en-US" sz="2000" spc="-1" strike="noStrike">
              <a:solidFill>
                <a:srgbClr val="262626"/>
              </a:solidFill>
              <a:latin typeface="Calibri Light"/>
            </a:endParaRPr>
          </a:p>
          <a:p>
            <a:pPr algn="just">
              <a:lnSpc>
                <a:spcPct val="100000"/>
              </a:lnSpc>
            </a:pP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L’exécution des deux prêts de consommation d’action est conditionnée à l’obtention de l’agrément par la DHUP.</a:t>
            </a:r>
            <a:endParaRPr b="0" lang="en-US" sz="2000" spc="-1" strike="noStrike">
              <a:solidFill>
                <a:srgbClr val="262626"/>
              </a:solidFill>
              <a:latin typeface="Calibri Light"/>
            </a:endParaRPr>
          </a:p>
          <a:p>
            <a:pPr algn="just">
              <a:lnSpc>
                <a:spcPct val="100000"/>
              </a:lnSpc>
            </a:pPr>
            <a:endParaRPr b="0" lang="en-US" sz="2000" spc="-1" strike="noStrike">
              <a:solidFill>
                <a:srgbClr val="262626"/>
              </a:solidFill>
              <a:latin typeface="Calibri Light"/>
            </a:endParaRPr>
          </a:p>
        </p:txBody>
      </p:sp>
      <p:pic>
        <p:nvPicPr>
          <p:cNvPr id="158" name="Image 4" descr=""/>
          <p:cNvPicPr/>
          <p:nvPr/>
        </p:nvPicPr>
        <p:blipFill>
          <a:blip r:embed="rId1"/>
          <a:stretch/>
        </p:blipFill>
        <p:spPr>
          <a:xfrm>
            <a:off x="1218600" y="5827680"/>
            <a:ext cx="1486080" cy="519840"/>
          </a:xfrm>
          <a:prstGeom prst="rect">
            <a:avLst/>
          </a:prstGeom>
          <a:ln w="0">
            <a:noFill/>
          </a:ln>
        </p:spPr>
      </p:pic>
      <p:sp>
        <p:nvSpPr>
          <p:cNvPr id="159" name="TextShape 3"/>
          <p:cNvSpPr txBox="1"/>
          <p:nvPr/>
        </p:nvSpPr>
        <p:spPr>
          <a:xfrm>
            <a:off x="8980200" y="5286600"/>
            <a:ext cx="2925720" cy="1396800"/>
          </a:xfrm>
          <a:prstGeom prst="rect">
            <a:avLst/>
          </a:prstGeom>
          <a:noFill/>
          <a:ln w="0">
            <a:noFill/>
          </a:ln>
        </p:spPr>
        <p:txBody>
          <a:bodyPr anchor="b">
            <a:noAutofit/>
          </a:bodyPr>
          <a:p>
            <a:pPr algn="r">
              <a:lnSpc>
                <a:spcPct val="100000"/>
              </a:lnSpc>
            </a:pPr>
            <a:fld id="{E80871ED-B124-4912-900C-7F15ABD701C0}"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60" name="Image 7" descr=""/>
          <p:cNvPicPr/>
          <p:nvPr/>
        </p:nvPicPr>
        <p:blipFill>
          <a:blip r:embed="rId2"/>
          <a:stretch/>
        </p:blipFill>
        <p:spPr>
          <a:xfrm>
            <a:off x="8726400" y="5829120"/>
            <a:ext cx="1582200" cy="524160"/>
          </a:xfrm>
          <a:prstGeom prst="rect">
            <a:avLst/>
          </a:prstGeom>
          <a:ln w="0">
            <a:noFill/>
          </a:ln>
        </p:spPr>
      </p:pic>
      <p:pic>
        <p:nvPicPr>
          <p:cNvPr id="161" name="Picture 2" descr=""/>
          <p:cNvPicPr/>
          <p:nvPr/>
        </p:nvPicPr>
        <p:blipFill>
          <a:blip r:embed="rId3"/>
          <a:stretch/>
        </p:blipFill>
        <p:spPr>
          <a:xfrm>
            <a:off x="5501160" y="57780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657360" y="499680"/>
            <a:ext cx="10772280" cy="7351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Capital social de l’ESH Aveyron Habitat</a:t>
            </a:r>
            <a:endParaRPr b="0" lang="en-US" sz="2800" spc="-1" strike="noStrike">
              <a:solidFill>
                <a:srgbClr val="000000"/>
              </a:solidFill>
              <a:latin typeface="Calibri Light"/>
            </a:endParaRPr>
          </a:p>
        </p:txBody>
      </p:sp>
      <p:sp>
        <p:nvSpPr>
          <p:cNvPr id="163" name="TextShape 2"/>
          <p:cNvSpPr txBox="1"/>
          <p:nvPr/>
        </p:nvSpPr>
        <p:spPr>
          <a:xfrm>
            <a:off x="676800" y="1234800"/>
            <a:ext cx="10753200" cy="4542480"/>
          </a:xfrm>
          <a:prstGeom prst="rect">
            <a:avLst/>
          </a:prstGeom>
          <a:noFill/>
          <a:ln w="0">
            <a:noFill/>
          </a:ln>
        </p:spPr>
        <p:txBody>
          <a:bodyPr>
            <a:noAutofit/>
          </a:bodyPr>
          <a:p>
            <a:pPr marL="91440" indent="-91080" algn="just">
              <a:lnSpc>
                <a:spcPct val="100000"/>
              </a:lnSpc>
              <a:spcBef>
                <a:spcPts val="1301"/>
              </a:spcBef>
              <a:spcAft>
                <a:spcPts val="601"/>
              </a:spcAft>
              <a:buClr>
                <a:srgbClr val="262626"/>
              </a:buClr>
              <a:buFont typeface="Arial"/>
              <a:buChar char=" "/>
            </a:pPr>
            <a:r>
              <a:rPr b="0" lang="fr-FR" sz="2000" spc="-1" strike="noStrike">
                <a:solidFill>
                  <a:srgbClr val="262626"/>
                </a:solidFill>
                <a:latin typeface="Calibri"/>
              </a:rPr>
              <a:t>A l’issue de la fusion et après l’adossement au groupe PLS, sur la base des capitaux propres non réévalués de l’OPH, la répartition du capital sera la suivante :</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a:lnSpc>
                <a:spcPct val="85000"/>
              </a:lnSpc>
              <a:spcBef>
                <a:spcPts val="1301"/>
              </a:spcBef>
            </a:pPr>
            <a:endParaRPr b="0" lang="en-US" sz="2000" spc="-1" strike="noStrike">
              <a:solidFill>
                <a:srgbClr val="262626"/>
              </a:solidFill>
              <a:latin typeface="Calibri Light"/>
            </a:endParaRPr>
          </a:p>
        </p:txBody>
      </p:sp>
      <p:graphicFrame>
        <p:nvGraphicFramePr>
          <p:cNvPr id="164" name="Table 3"/>
          <p:cNvGraphicFramePr/>
          <p:nvPr/>
        </p:nvGraphicFramePr>
        <p:xfrm>
          <a:off x="746640" y="2243520"/>
          <a:ext cx="10943280" cy="3023280"/>
        </p:xfrm>
        <a:graphic>
          <a:graphicData uri="http://schemas.openxmlformats.org/drawingml/2006/table">
            <a:tbl>
              <a:tblPr/>
              <a:tblGrid>
                <a:gridCol w="5703120"/>
                <a:gridCol w="2664360"/>
                <a:gridCol w="2575800"/>
              </a:tblGrid>
              <a:tr h="370800">
                <a:tc>
                  <a:txBody>
                    <a:bodyPr>
                      <a:noAutofit/>
                    </a:bodyPr>
                    <a:p>
                      <a:pPr algn="ctr">
                        <a:lnSpc>
                          <a:spcPct val="100000"/>
                        </a:lnSpc>
                      </a:pPr>
                      <a:r>
                        <a:rPr b="1" lang="fr-FR" sz="2000" spc="-1" strike="noStrike">
                          <a:solidFill>
                            <a:srgbClr val="ffffff"/>
                          </a:solidFill>
                          <a:latin typeface="Calibri"/>
                        </a:rPr>
                        <a:t>Actionnaire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a:noAutofit/>
                    </a:bodyPr>
                    <a:p>
                      <a:pPr algn="ctr">
                        <a:lnSpc>
                          <a:spcPct val="100000"/>
                        </a:lnSpc>
                      </a:pPr>
                      <a:r>
                        <a:rPr b="1" lang="fr-FR" sz="2000" spc="-1" strike="noStrike">
                          <a:solidFill>
                            <a:srgbClr val="ffffff"/>
                          </a:solidFill>
                          <a:latin typeface="Calibri"/>
                        </a:rPr>
                        <a:t>Nombre d’actions</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c>
                  <a:txBody>
                    <a:bodyPr>
                      <a:noAutofit/>
                    </a:bodyPr>
                    <a:p>
                      <a:pPr algn="ctr">
                        <a:lnSpc>
                          <a:spcPct val="100000"/>
                        </a:lnSpc>
                      </a:pPr>
                      <a:r>
                        <a:rPr b="1" lang="fr-FR" sz="2000" spc="-1" strike="noStrike">
                          <a:solidFill>
                            <a:srgbClr val="ffffff"/>
                          </a:solidFill>
                          <a:latin typeface="Calibri"/>
                        </a:rPr>
                        <a:t>% de détention</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0b4c8"/>
                    </a:solidFill>
                  </a:tcPr>
                </a:tc>
              </a:tr>
              <a:tr h="370800">
                <a:tc>
                  <a:txBody>
                    <a:bodyPr>
                      <a:noAutofit/>
                    </a:bodyPr>
                    <a:p>
                      <a:pPr>
                        <a:lnSpc>
                          <a:spcPct val="100000"/>
                        </a:lnSpc>
                        <a:tabLst>
                          <a:tab algn="l" pos="0"/>
                        </a:tabLst>
                      </a:pPr>
                      <a:r>
                        <a:rPr b="0" lang="fr-FR" sz="2000" spc="-1" strike="noStrike">
                          <a:solidFill>
                            <a:srgbClr val="000000"/>
                          </a:solidFill>
                          <a:latin typeface="Calibri"/>
                        </a:rPr>
                        <a:t>Conseil Départemental de l’Aveyron</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4 438 943</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65,998%</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370800">
                <a:tc>
                  <a:txBody>
                    <a:bodyPr>
                      <a:noAutofit/>
                    </a:bodyPr>
                    <a:p>
                      <a:pPr>
                        <a:lnSpc>
                          <a:spcPct val="100000"/>
                        </a:lnSpc>
                        <a:tabLst>
                          <a:tab algn="l" pos="0"/>
                        </a:tabLst>
                      </a:pPr>
                      <a:r>
                        <a:rPr b="0" lang="fr-FR" sz="2000" spc="-1" strike="noStrike">
                          <a:solidFill>
                            <a:srgbClr val="000000"/>
                          </a:solidFill>
                          <a:latin typeface="Calibri"/>
                        </a:rPr>
                        <a:t>Groupe Procivis Logement Social</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672 583</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10%</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370800">
                <a:tc>
                  <a:txBody>
                    <a:bodyPr>
                      <a:noAutofit/>
                    </a:bodyPr>
                    <a:p>
                      <a:pPr>
                        <a:lnSpc>
                          <a:spcPct val="100000"/>
                        </a:lnSpc>
                      </a:pPr>
                      <a:r>
                        <a:rPr b="0" lang="fr-FR" sz="2000" spc="-1" strike="noStrike">
                          <a:solidFill>
                            <a:srgbClr val="000000"/>
                          </a:solidFill>
                          <a:latin typeface="Calibri"/>
                        </a:rPr>
                        <a:t>SACICAP Sud Massif Central</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1 614 199</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24%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370800">
                <a:tc>
                  <a:txBody>
                    <a:bodyPr>
                      <a:noAutofit/>
                    </a:bodyPr>
                    <a:p>
                      <a:pPr>
                        <a:lnSpc>
                          <a:spcPct val="100000"/>
                        </a:lnSpc>
                      </a:pPr>
                      <a:r>
                        <a:rPr b="0" lang="fr-FR" sz="2000" spc="-1" strike="noStrike">
                          <a:solidFill>
                            <a:srgbClr val="000000"/>
                          </a:solidFill>
                          <a:latin typeface="Calibri"/>
                        </a:rPr>
                        <a:t>Commune de Decazeville</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50</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0,00074%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370800">
                <a:tc>
                  <a:txBody>
                    <a:bodyPr>
                      <a:noAutofit/>
                    </a:bodyPr>
                    <a:p>
                      <a:pPr>
                        <a:lnSpc>
                          <a:spcPct val="100000"/>
                        </a:lnSpc>
                      </a:pPr>
                      <a:r>
                        <a:rPr b="0" lang="fr-FR" sz="2000" spc="-1" strike="noStrike">
                          <a:solidFill>
                            <a:srgbClr val="000000"/>
                          </a:solidFill>
                          <a:latin typeface="Calibri"/>
                        </a:rPr>
                        <a:t>Communauté de Communes Millau Grands Causses</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50</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0,00074%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r h="427680">
                <a:tc>
                  <a:txBody>
                    <a:bodyPr>
                      <a:noAutofit/>
                    </a:bodyPr>
                    <a:p>
                      <a:pPr>
                        <a:lnSpc>
                          <a:spcPct val="100000"/>
                        </a:lnSpc>
                      </a:pPr>
                      <a:r>
                        <a:rPr b="0" lang="fr-FR" sz="2000" spc="-1" strike="noStrike">
                          <a:solidFill>
                            <a:srgbClr val="000000"/>
                          </a:solidFill>
                          <a:latin typeface="Calibri"/>
                        </a:rPr>
                        <a:t>Trois représentants des locataires</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3</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c>
                  <a:txBody>
                    <a:bodyPr>
                      <a:noAutofit/>
                    </a:bodyPr>
                    <a:p>
                      <a:pPr algn="ctr">
                        <a:lnSpc>
                          <a:spcPct val="100000"/>
                        </a:lnSpc>
                      </a:pPr>
                      <a:r>
                        <a:rPr b="0" lang="fr-FR" sz="2000" spc="-1" strike="noStrike">
                          <a:solidFill>
                            <a:srgbClr val="000000"/>
                          </a:solidFill>
                          <a:latin typeface="Calibri"/>
                        </a:rPr>
                        <a:t>0,00004%</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f2f5"/>
                    </a:solidFill>
                  </a:tcPr>
                </a:tc>
              </a:tr>
              <a:tr h="370800">
                <a:tc>
                  <a:txBody>
                    <a:bodyPr>
                      <a:noAutofit/>
                    </a:bodyPr>
                    <a:p>
                      <a:pPr>
                        <a:lnSpc>
                          <a:spcPct val="100000"/>
                        </a:lnSpc>
                      </a:pPr>
                      <a:r>
                        <a:rPr b="0" lang="fr-FR" sz="2000" spc="-1" strike="noStrike">
                          <a:solidFill>
                            <a:srgbClr val="000000"/>
                          </a:solidFill>
                          <a:latin typeface="Calibri"/>
                        </a:rPr>
                        <a:t>TOTAL</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xBody>
                    <a:bodyPr>
                      <a:noAutofit/>
                    </a:bodyPr>
                    <a:p>
                      <a:pPr algn="ctr">
                        <a:lnSpc>
                          <a:spcPct val="100000"/>
                        </a:lnSpc>
                      </a:pPr>
                      <a:r>
                        <a:rPr b="0" lang="fr-FR" sz="2000" spc="-1" strike="noStrike">
                          <a:solidFill>
                            <a:srgbClr val="000000"/>
                          </a:solidFill>
                          <a:latin typeface="Calibri"/>
                        </a:rPr>
                        <a:t>6 725 828</a:t>
                      </a:r>
                      <a:endParaRPr b="0" lang="fr-FR"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e4eb"/>
                    </a:solidFill>
                  </a:tcPr>
                </a:tc>
              </a:tr>
            </a:tbl>
          </a:graphicData>
        </a:graphic>
      </p:graphicFrame>
      <p:pic>
        <p:nvPicPr>
          <p:cNvPr id="165" name="Image 5" descr=""/>
          <p:cNvPicPr/>
          <p:nvPr/>
        </p:nvPicPr>
        <p:blipFill>
          <a:blip r:embed="rId1"/>
          <a:stretch/>
        </p:blipFill>
        <p:spPr>
          <a:xfrm>
            <a:off x="1208880" y="5783760"/>
            <a:ext cx="1486080" cy="519840"/>
          </a:xfrm>
          <a:prstGeom prst="rect">
            <a:avLst/>
          </a:prstGeom>
          <a:ln w="0">
            <a:noFill/>
          </a:ln>
        </p:spPr>
      </p:pic>
      <p:sp>
        <p:nvSpPr>
          <p:cNvPr id="166" name="TextShape 4"/>
          <p:cNvSpPr txBox="1"/>
          <p:nvPr/>
        </p:nvSpPr>
        <p:spPr>
          <a:xfrm>
            <a:off x="9167040" y="5365440"/>
            <a:ext cx="2925720" cy="1396800"/>
          </a:xfrm>
          <a:prstGeom prst="rect">
            <a:avLst/>
          </a:prstGeom>
          <a:noFill/>
          <a:ln w="0">
            <a:noFill/>
          </a:ln>
        </p:spPr>
        <p:txBody>
          <a:bodyPr anchor="b">
            <a:noAutofit/>
          </a:bodyPr>
          <a:p>
            <a:pPr algn="r">
              <a:lnSpc>
                <a:spcPct val="100000"/>
              </a:lnSpc>
            </a:pPr>
            <a:fld id="{2C29B651-1575-42EC-B3A6-0F3D3B4E41E9}"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67" name="Image 8" descr=""/>
          <p:cNvPicPr/>
          <p:nvPr/>
        </p:nvPicPr>
        <p:blipFill>
          <a:blip r:embed="rId2"/>
          <a:stretch/>
        </p:blipFill>
        <p:spPr>
          <a:xfrm>
            <a:off x="9047520" y="5779800"/>
            <a:ext cx="1582200" cy="524160"/>
          </a:xfrm>
          <a:prstGeom prst="rect">
            <a:avLst/>
          </a:prstGeom>
          <a:ln w="0">
            <a:noFill/>
          </a:ln>
        </p:spPr>
      </p:pic>
      <p:pic>
        <p:nvPicPr>
          <p:cNvPr id="168" name="Picture 2" descr=""/>
          <p:cNvPicPr/>
          <p:nvPr/>
        </p:nvPicPr>
        <p:blipFill>
          <a:blip r:embed="rId3"/>
          <a:stretch/>
        </p:blipFill>
        <p:spPr>
          <a:xfrm>
            <a:off x="5501160" y="57780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657360" y="499680"/>
            <a:ext cx="10772280" cy="115200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Gouvernance de l’ESH Aveyron Habitat</a:t>
            </a:r>
            <a:endParaRPr b="0" lang="en-US" sz="2800" spc="-1" strike="noStrike">
              <a:solidFill>
                <a:srgbClr val="000000"/>
              </a:solidFill>
              <a:latin typeface="Calibri Light"/>
            </a:endParaRPr>
          </a:p>
        </p:txBody>
      </p:sp>
      <p:sp>
        <p:nvSpPr>
          <p:cNvPr id="170" name="TextShape 2"/>
          <p:cNvSpPr txBox="1"/>
          <p:nvPr/>
        </p:nvSpPr>
        <p:spPr>
          <a:xfrm>
            <a:off x="676800" y="1445400"/>
            <a:ext cx="10753200" cy="5109120"/>
          </a:xfrm>
          <a:prstGeom prst="rect">
            <a:avLst/>
          </a:prstGeom>
          <a:noFill/>
          <a:ln w="0">
            <a:noFill/>
          </a:ln>
        </p:spPr>
        <p:txBody>
          <a:bodyPr>
            <a:noAutofit/>
          </a:bodyPr>
          <a:p>
            <a:pPr marL="91440" indent="-91080" algn="just">
              <a:lnSpc>
                <a:spcPct val="85000"/>
              </a:lnSpc>
              <a:spcBef>
                <a:spcPts val="1301"/>
              </a:spcBef>
              <a:buClr>
                <a:srgbClr val="262626"/>
              </a:buClr>
              <a:buFont typeface="Arial"/>
              <a:buChar char=" "/>
            </a:pPr>
            <a:r>
              <a:rPr b="1" lang="fr-FR" sz="2000" spc="-1" strike="noStrike" u="sng">
                <a:solidFill>
                  <a:srgbClr val="262626"/>
                </a:solidFill>
                <a:uFillTx/>
                <a:latin typeface="Calibri"/>
              </a:rPr>
              <a:t>La composition du Conseil d'administration</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Le Pacte d’actionnaires détermine la répartition des sièges au sein du Conseil d’Administration de l’ESH qui comprendra, après la fusion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- 10 administrateurs représentant l’actionnaire de référence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- 2 administrateurs représentant la Commune de Decazeville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- 2 administrateurs représentant la Communauté de Communes Millau Grands Causses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- 3 administrateurs représentant les locataires et élus par ces derniers.</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rPr>
              <a:t>Il est également prévu que les 10 sièges au sein du Conseil d’Administration revenant à l’actionnaire de référence seront répartis entre eux comme suit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- 9 sièges pour l’actionnaire majoritaire ;</a:t>
            </a:r>
            <a:endParaRPr b="0" lang="en-US" sz="2000" spc="-1" strike="noStrike">
              <a:solidFill>
                <a:srgbClr val="262626"/>
              </a:solidFill>
              <a:latin typeface="Calibri Light"/>
            </a:endParaRPr>
          </a:p>
          <a:p>
            <a:pPr marL="91440" indent="-91080" algn="just">
              <a:lnSpc>
                <a:spcPct val="85000"/>
              </a:lnSpc>
              <a:spcBef>
                <a:spcPts val="1301"/>
              </a:spcBef>
              <a:buClr>
                <a:srgbClr val="262626"/>
              </a:buClr>
              <a:buFont typeface="Arial"/>
              <a:buChar char=" "/>
            </a:pPr>
            <a:r>
              <a:rPr b="0" lang="fr-FR" sz="2000" spc="-1" strike="noStrike">
                <a:solidFill>
                  <a:srgbClr val="262626"/>
                </a:solidFill>
                <a:latin typeface="Calibri"/>
              </a:rPr>
              <a:t>- 1 siège pour Procivis Logement Social.</a:t>
            </a:r>
            <a:endParaRPr b="0" lang="en-US" sz="2000" spc="-1" strike="noStrike">
              <a:solidFill>
                <a:srgbClr val="262626"/>
              </a:solidFill>
              <a:latin typeface="Calibri Light"/>
            </a:endParaRPr>
          </a:p>
        </p:txBody>
      </p:sp>
      <p:pic>
        <p:nvPicPr>
          <p:cNvPr id="171" name="Image 4" descr=""/>
          <p:cNvPicPr/>
          <p:nvPr/>
        </p:nvPicPr>
        <p:blipFill>
          <a:blip r:embed="rId1"/>
          <a:stretch/>
        </p:blipFill>
        <p:spPr>
          <a:xfrm>
            <a:off x="1189080" y="6132600"/>
            <a:ext cx="1486080" cy="519840"/>
          </a:xfrm>
          <a:prstGeom prst="rect">
            <a:avLst/>
          </a:prstGeom>
          <a:ln w="0">
            <a:noFill/>
          </a:ln>
        </p:spPr>
      </p:pic>
      <p:sp>
        <p:nvSpPr>
          <p:cNvPr id="172" name="TextShape 3"/>
          <p:cNvSpPr txBox="1"/>
          <p:nvPr/>
        </p:nvSpPr>
        <p:spPr>
          <a:xfrm>
            <a:off x="9196560" y="5433840"/>
            <a:ext cx="2925720" cy="1396800"/>
          </a:xfrm>
          <a:prstGeom prst="rect">
            <a:avLst/>
          </a:prstGeom>
          <a:noFill/>
          <a:ln w="0">
            <a:noFill/>
          </a:ln>
        </p:spPr>
        <p:txBody>
          <a:bodyPr anchor="b">
            <a:noAutofit/>
          </a:bodyPr>
          <a:p>
            <a:pPr algn="r">
              <a:lnSpc>
                <a:spcPct val="100000"/>
              </a:lnSpc>
            </a:pPr>
            <a:fld id="{CAB72A63-3D7E-4777-B47F-893A8AC3C031}"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73" name="Image 7" descr=""/>
          <p:cNvPicPr/>
          <p:nvPr/>
        </p:nvPicPr>
        <p:blipFill>
          <a:blip r:embed="rId2"/>
          <a:stretch/>
        </p:blipFill>
        <p:spPr>
          <a:xfrm>
            <a:off x="9094320" y="6014520"/>
            <a:ext cx="1582200" cy="524160"/>
          </a:xfrm>
          <a:prstGeom prst="rect">
            <a:avLst/>
          </a:prstGeom>
          <a:ln w="0">
            <a:noFill/>
          </a:ln>
        </p:spPr>
      </p:pic>
      <p:pic>
        <p:nvPicPr>
          <p:cNvPr id="174" name="Picture 2" descr=""/>
          <p:cNvPicPr/>
          <p:nvPr/>
        </p:nvPicPr>
        <p:blipFill>
          <a:blip r:embed="rId3"/>
          <a:stretch/>
        </p:blipFill>
        <p:spPr>
          <a:xfrm>
            <a:off x="5685840" y="58615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657360" y="499680"/>
            <a:ext cx="10772280" cy="115200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Comité Régional de l’Habitat et de l’Hébergement du 6 septembre 2022</a:t>
            </a:r>
            <a:endParaRPr b="0" lang="en-US" sz="2800" spc="-1" strike="noStrike">
              <a:solidFill>
                <a:srgbClr val="000000"/>
              </a:solidFill>
              <a:latin typeface="Calibri Light"/>
            </a:endParaRPr>
          </a:p>
        </p:txBody>
      </p:sp>
      <p:sp>
        <p:nvSpPr>
          <p:cNvPr id="176" name="TextShape 2"/>
          <p:cNvSpPr txBox="1"/>
          <p:nvPr/>
        </p:nvSpPr>
        <p:spPr>
          <a:xfrm>
            <a:off x="676800" y="1445400"/>
            <a:ext cx="10753200" cy="5109120"/>
          </a:xfrm>
          <a:prstGeom prst="rect">
            <a:avLst/>
          </a:prstGeom>
          <a:noFill/>
          <a:ln w="0">
            <a:noFill/>
          </a:ln>
        </p:spPr>
        <p:txBody>
          <a:bodyPr>
            <a:noAutofit/>
          </a:bodyPr>
          <a:p>
            <a:pPr algn="just">
              <a:lnSpc>
                <a:spcPct val="85000"/>
              </a:lnSpc>
              <a:spcBef>
                <a:spcPts val="1301"/>
              </a:spcBef>
            </a:pPr>
            <a:endParaRPr b="0" lang="en-US" sz="2400" spc="-1" strike="noStrike">
              <a:solidFill>
                <a:srgbClr val="262626"/>
              </a:solidFill>
              <a:latin typeface="Calibri Light"/>
            </a:endParaRPr>
          </a:p>
          <a:p>
            <a:pPr algn="just">
              <a:lnSpc>
                <a:spcPct val="85000"/>
              </a:lnSpc>
              <a:spcBef>
                <a:spcPts val="1301"/>
              </a:spcBef>
            </a:pPr>
            <a:endParaRPr b="0" lang="en-US" sz="2400" spc="-1" strike="noStrike">
              <a:solidFill>
                <a:srgbClr val="262626"/>
              </a:solidFill>
              <a:latin typeface="Calibri Light"/>
            </a:endParaRPr>
          </a:p>
          <a:p>
            <a:pPr algn="just">
              <a:lnSpc>
                <a:spcPct val="85000"/>
              </a:lnSpc>
              <a:spcBef>
                <a:spcPts val="1301"/>
              </a:spcBef>
            </a:pPr>
            <a:endParaRPr b="0" lang="en-US" sz="2400" spc="-1" strike="noStrike">
              <a:solidFill>
                <a:srgbClr val="262626"/>
              </a:solidFill>
              <a:latin typeface="Calibri Light"/>
            </a:endParaRPr>
          </a:p>
          <a:p>
            <a:pPr marL="91440" indent="-91080" algn="ctr">
              <a:lnSpc>
                <a:spcPct val="85000"/>
              </a:lnSpc>
              <a:spcBef>
                <a:spcPts val="1301"/>
              </a:spcBef>
              <a:buClr>
                <a:srgbClr val="262626"/>
              </a:buClr>
              <a:buFont typeface="Arial"/>
              <a:buChar char=" "/>
            </a:pPr>
            <a:r>
              <a:rPr b="1" lang="fr-FR" sz="2000" spc="-1" strike="noStrike">
                <a:solidFill>
                  <a:srgbClr val="262626"/>
                </a:solidFill>
                <a:latin typeface="Calibri"/>
              </a:rPr>
              <a:t>Le Comité Régional de l’Habitat et de l’Hébergement d’Occitanie est sollicité </a:t>
            </a:r>
            <a:endParaRPr b="0" lang="en-US" sz="2000" spc="-1" strike="noStrike">
              <a:solidFill>
                <a:srgbClr val="262626"/>
              </a:solidFill>
              <a:latin typeface="Calibri Light"/>
            </a:endParaRPr>
          </a:p>
          <a:p>
            <a:pPr marL="91440" indent="-91080" algn="ctr">
              <a:lnSpc>
                <a:spcPct val="85000"/>
              </a:lnSpc>
              <a:spcBef>
                <a:spcPts val="1301"/>
              </a:spcBef>
              <a:buClr>
                <a:srgbClr val="262626"/>
              </a:buClr>
              <a:buFont typeface="Arial"/>
              <a:buChar char=" "/>
            </a:pPr>
            <a:r>
              <a:rPr b="1" lang="fr-FR" sz="2000" spc="-1" strike="noStrike">
                <a:solidFill>
                  <a:srgbClr val="262626"/>
                </a:solidFill>
                <a:latin typeface="Calibri"/>
              </a:rPr>
              <a:t>pour donner un avis sur la fusion de l’OPH AVEYRON HABITAT avec l’ESH AVEYRON HABITAT </a:t>
            </a:r>
            <a:endParaRPr b="0" lang="en-US" sz="2000" spc="-1" strike="noStrike">
              <a:solidFill>
                <a:srgbClr val="262626"/>
              </a:solidFill>
              <a:latin typeface="Calibri Light"/>
            </a:endParaRPr>
          </a:p>
          <a:p>
            <a:pPr marL="91440" indent="-91080" algn="ctr">
              <a:lnSpc>
                <a:spcPct val="85000"/>
              </a:lnSpc>
              <a:spcBef>
                <a:spcPts val="1301"/>
              </a:spcBef>
              <a:buClr>
                <a:srgbClr val="262626"/>
              </a:buClr>
              <a:buFont typeface="Arial"/>
              <a:buChar char=" "/>
            </a:pPr>
            <a:r>
              <a:rPr b="1" lang="fr-FR" sz="2000" spc="-1" strike="noStrike">
                <a:solidFill>
                  <a:srgbClr val="262626"/>
                </a:solidFill>
                <a:latin typeface="Calibri"/>
              </a:rPr>
              <a:t>afin d’intégrer le groupe PROCIVIS LOGEMENT SOCIAL</a:t>
            </a:r>
            <a:endParaRPr b="0" lang="en-US" sz="2000" spc="-1" strike="noStrike">
              <a:solidFill>
                <a:srgbClr val="262626"/>
              </a:solidFill>
              <a:latin typeface="Calibri Light"/>
            </a:endParaRPr>
          </a:p>
        </p:txBody>
      </p:sp>
      <p:pic>
        <p:nvPicPr>
          <p:cNvPr id="177" name="Image 4" descr=""/>
          <p:cNvPicPr/>
          <p:nvPr/>
        </p:nvPicPr>
        <p:blipFill>
          <a:blip r:embed="rId1"/>
          <a:stretch/>
        </p:blipFill>
        <p:spPr>
          <a:xfrm>
            <a:off x="1208880" y="5833080"/>
            <a:ext cx="1486080" cy="519840"/>
          </a:xfrm>
          <a:prstGeom prst="rect">
            <a:avLst/>
          </a:prstGeom>
          <a:ln w="0">
            <a:noFill/>
          </a:ln>
        </p:spPr>
      </p:pic>
      <p:sp>
        <p:nvSpPr>
          <p:cNvPr id="178" name="TextShape 3"/>
          <p:cNvSpPr txBox="1"/>
          <p:nvPr/>
        </p:nvSpPr>
        <p:spPr>
          <a:xfrm>
            <a:off x="9196560" y="5433840"/>
            <a:ext cx="2925720" cy="1396800"/>
          </a:xfrm>
          <a:prstGeom prst="rect">
            <a:avLst/>
          </a:prstGeom>
          <a:noFill/>
          <a:ln w="0">
            <a:noFill/>
          </a:ln>
        </p:spPr>
        <p:txBody>
          <a:bodyPr anchor="b">
            <a:noAutofit/>
          </a:bodyPr>
          <a:p>
            <a:pPr algn="r">
              <a:lnSpc>
                <a:spcPct val="100000"/>
              </a:lnSpc>
            </a:pPr>
            <a:fld id="{965C9399-D24E-4641-956A-D4AF8B1199E3}"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79" name="Image 7" descr=""/>
          <p:cNvPicPr/>
          <p:nvPr/>
        </p:nvPicPr>
        <p:blipFill>
          <a:blip r:embed="rId2"/>
          <a:stretch/>
        </p:blipFill>
        <p:spPr>
          <a:xfrm>
            <a:off x="9077040" y="5829120"/>
            <a:ext cx="1582200" cy="524160"/>
          </a:xfrm>
          <a:prstGeom prst="rect">
            <a:avLst/>
          </a:prstGeom>
          <a:ln w="0">
            <a:noFill/>
          </a:ln>
        </p:spPr>
      </p:pic>
      <p:pic>
        <p:nvPicPr>
          <p:cNvPr id="180" name="Picture 2" descr=""/>
          <p:cNvPicPr/>
          <p:nvPr/>
        </p:nvPicPr>
        <p:blipFill>
          <a:blip r:embed="rId3"/>
          <a:stretch/>
        </p:blipFill>
        <p:spPr>
          <a:xfrm>
            <a:off x="5501160" y="58291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657360" y="0"/>
            <a:ext cx="10772280" cy="900720"/>
          </a:xfrm>
          <a:prstGeom prst="rect">
            <a:avLst/>
          </a:prstGeom>
          <a:noFill/>
          <a:ln w="0">
            <a:noFill/>
          </a:ln>
        </p:spPr>
        <p:txBody>
          <a:bodyPr anchor="ctr">
            <a:normAutofit/>
          </a:bodyPr>
          <a:p>
            <a:pPr algn="ctr">
              <a:lnSpc>
                <a:spcPct val="85000"/>
              </a:lnSpc>
            </a:pPr>
            <a:r>
              <a:rPr b="1" lang="fr-FR" sz="2800" spc="-120" strike="noStrike" u="sng">
                <a:solidFill>
                  <a:srgbClr val="50b4c8"/>
                </a:solidFill>
                <a:uFillTx/>
                <a:latin typeface="Calibri Light"/>
              </a:rPr>
              <a:t>Calendrier</a:t>
            </a:r>
            <a:r>
              <a:rPr b="0" lang="fr-FR" sz="5400" spc="-120" strike="noStrike">
                <a:solidFill>
                  <a:srgbClr val="50b4c8"/>
                </a:solidFill>
                <a:latin typeface="Calibri Light"/>
              </a:rPr>
              <a:t>	</a:t>
            </a:r>
            <a:endParaRPr b="0" lang="en-US" sz="5400" spc="-1" strike="noStrike">
              <a:solidFill>
                <a:srgbClr val="000000"/>
              </a:solidFill>
              <a:latin typeface="Calibri Light"/>
            </a:endParaRPr>
          </a:p>
        </p:txBody>
      </p:sp>
      <p:sp>
        <p:nvSpPr>
          <p:cNvPr id="182" name="TextShape 2"/>
          <p:cNvSpPr txBox="1"/>
          <p:nvPr/>
        </p:nvSpPr>
        <p:spPr>
          <a:xfrm>
            <a:off x="501840" y="901080"/>
            <a:ext cx="11032560" cy="5055480"/>
          </a:xfrm>
          <a:prstGeom prst="rect">
            <a:avLst/>
          </a:prstGeom>
          <a:noFill/>
          <a:ln w="0">
            <a:noFill/>
          </a:ln>
        </p:spPr>
        <p:txBody>
          <a:bodyPr>
            <a:noAutofit/>
          </a:bodyPr>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Avis favorable du CRHH à la création de l’ESH Aveyron Habitat : 14 janvier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Délibération de l’OPH Aveyron Habitat approuvant la création de l’ESH et la fusion de l’OPH dans l’ESH : 18 février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Délibération du Conseil Départemental approuvant la création de l’ESH et la fusion de l’OPH dans l’ESH : 26 février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Signature des statuts : 10 juin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1</a:t>
            </a:r>
            <a:r>
              <a:rPr b="0" lang="fr-FR" sz="1700" spc="-1" strike="noStrike" baseline="30000">
                <a:solidFill>
                  <a:srgbClr val="262626"/>
                </a:solidFill>
                <a:latin typeface="Calibri"/>
              </a:rPr>
              <a:t>er</a:t>
            </a:r>
            <a:r>
              <a:rPr b="0" lang="fr-FR" sz="1700" spc="-1" strike="noStrike">
                <a:solidFill>
                  <a:srgbClr val="262626"/>
                </a:solidFill>
                <a:latin typeface="Calibri"/>
              </a:rPr>
              <a:t> Conseil d’Administration de l’ESH : 10 juin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Signature du pacte d’actionnaire : 11 juin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Immatriculation de l’ESH  : 15 juin 2021</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Avis préalable des IRP sur le projet de traité de fusion : 14 juin 2022</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Validation du projet de traité de fusion par le CA de l’OPH : 22 juin 2022</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Validation du projet de traité de fusion par le CA de l’ESH : 29 juin 2022</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Transmission du traité de fusion au Greffe du Tribunal de Commerce de Rodez : 30 juin 2022</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Présentation du projet de fusion au Bureau du CRHH : 6 septembre 2022 (date prévisionnelle)</a:t>
            </a:r>
            <a:endParaRPr b="0" lang="en-US" sz="1700" spc="-1" strike="noStrike">
              <a:solidFill>
                <a:srgbClr val="262626"/>
              </a:solidFill>
              <a:latin typeface="Calibri Light"/>
            </a:endParaRPr>
          </a:p>
          <a:p>
            <a:pPr marL="91440" indent="-91080">
              <a:lnSpc>
                <a:spcPct val="85000"/>
              </a:lnSpc>
              <a:spcBef>
                <a:spcPts val="1301"/>
              </a:spcBef>
              <a:buClr>
                <a:srgbClr val="262626"/>
              </a:buClr>
              <a:buFont typeface="Arial"/>
              <a:buChar char=" "/>
            </a:pPr>
            <a:r>
              <a:rPr b="0" lang="fr-FR" sz="1700" spc="-1" strike="noStrike">
                <a:solidFill>
                  <a:srgbClr val="262626"/>
                </a:solidFill>
                <a:latin typeface="Calibri"/>
              </a:rPr>
              <a:t>Arrêté préfectoral d’autorisation de fusion-absorption lorsque l’agrément aura été délivré par la DHUP et au plus tard le 31 décembre 2022</a:t>
            </a:r>
            <a:endParaRPr b="0" lang="en-US" sz="1700" spc="-1" strike="noStrike">
              <a:solidFill>
                <a:srgbClr val="262626"/>
              </a:solidFill>
              <a:latin typeface="Calibri Light"/>
            </a:endParaRPr>
          </a:p>
        </p:txBody>
      </p:sp>
      <p:pic>
        <p:nvPicPr>
          <p:cNvPr id="183" name="Image 4" descr=""/>
          <p:cNvPicPr/>
          <p:nvPr/>
        </p:nvPicPr>
        <p:blipFill>
          <a:blip r:embed="rId1"/>
          <a:stretch/>
        </p:blipFill>
        <p:spPr>
          <a:xfrm>
            <a:off x="1189080" y="5974560"/>
            <a:ext cx="1486080" cy="519840"/>
          </a:xfrm>
          <a:prstGeom prst="rect">
            <a:avLst/>
          </a:prstGeom>
          <a:ln w="0">
            <a:noFill/>
          </a:ln>
        </p:spPr>
      </p:pic>
      <p:sp>
        <p:nvSpPr>
          <p:cNvPr id="184" name="TextShape 3"/>
          <p:cNvSpPr txBox="1"/>
          <p:nvPr/>
        </p:nvSpPr>
        <p:spPr>
          <a:xfrm>
            <a:off x="9157320" y="5376600"/>
            <a:ext cx="2925720" cy="1396800"/>
          </a:xfrm>
          <a:prstGeom prst="rect">
            <a:avLst/>
          </a:prstGeom>
          <a:noFill/>
          <a:ln w="0">
            <a:noFill/>
          </a:ln>
        </p:spPr>
        <p:txBody>
          <a:bodyPr anchor="b">
            <a:noAutofit/>
          </a:bodyPr>
          <a:p>
            <a:pPr algn="r">
              <a:lnSpc>
                <a:spcPct val="100000"/>
              </a:lnSpc>
            </a:pPr>
            <a:fld id="{D5F358A9-1B87-4CD0-B656-EB3083B5D85B}"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85" name="Image 7" descr=""/>
          <p:cNvPicPr/>
          <p:nvPr/>
        </p:nvPicPr>
        <p:blipFill>
          <a:blip r:embed="rId2"/>
          <a:stretch/>
        </p:blipFill>
        <p:spPr>
          <a:xfrm>
            <a:off x="8861040" y="5942520"/>
            <a:ext cx="1582200" cy="524160"/>
          </a:xfrm>
          <a:prstGeom prst="rect">
            <a:avLst/>
          </a:prstGeom>
          <a:ln w="0">
            <a:noFill/>
          </a:ln>
        </p:spPr>
      </p:pic>
      <p:pic>
        <p:nvPicPr>
          <p:cNvPr id="186" name="Picture 2" descr=""/>
          <p:cNvPicPr/>
          <p:nvPr/>
        </p:nvPicPr>
        <p:blipFill>
          <a:blip r:embed="rId3"/>
          <a:stretch/>
        </p:blipFill>
        <p:spPr>
          <a:xfrm>
            <a:off x="5380560" y="59425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676800" y="2011680"/>
            <a:ext cx="10753200" cy="3765960"/>
          </a:xfrm>
          <a:prstGeom prst="rect">
            <a:avLst/>
          </a:prstGeom>
          <a:noFill/>
          <a:ln w="0">
            <a:noFill/>
          </a:ln>
        </p:spPr>
        <p:txBody>
          <a:bodyPr>
            <a:normAutofit/>
          </a:bodyPr>
          <a:p>
            <a:pPr algn="ctr">
              <a:lnSpc>
                <a:spcPct val="85000"/>
              </a:lnSpc>
              <a:spcBef>
                <a:spcPts val="1301"/>
              </a:spcBef>
            </a:pPr>
            <a:endParaRPr b="0" lang="en-US" sz="2400" spc="-1" strike="noStrike">
              <a:solidFill>
                <a:srgbClr val="262626"/>
              </a:solidFill>
              <a:latin typeface="Calibri Light"/>
            </a:endParaRPr>
          </a:p>
          <a:p>
            <a:pPr marL="91440" indent="-91080" algn="ctr">
              <a:lnSpc>
                <a:spcPct val="85000"/>
              </a:lnSpc>
              <a:spcBef>
                <a:spcPts val="1301"/>
              </a:spcBef>
              <a:buClr>
                <a:srgbClr val="328ea0"/>
              </a:buClr>
              <a:buFont typeface="Arial"/>
              <a:buChar char=" "/>
            </a:pPr>
            <a:r>
              <a:rPr b="1" lang="fr-FR" sz="4800" spc="-1" strike="noStrike" u="sng">
                <a:solidFill>
                  <a:srgbClr val="328ea0"/>
                </a:solidFill>
                <a:uFillTx/>
                <a:latin typeface="Calibri"/>
              </a:rPr>
              <a:t>MERCI DE VOTRE ATTENTION</a:t>
            </a:r>
            <a:endParaRPr b="0" lang="en-US" sz="4800" spc="-1" strike="noStrike">
              <a:solidFill>
                <a:srgbClr val="262626"/>
              </a:solidFill>
              <a:latin typeface="Calibri Light"/>
            </a:endParaRPr>
          </a:p>
        </p:txBody>
      </p:sp>
      <p:pic>
        <p:nvPicPr>
          <p:cNvPr id="188" name="Image 4" descr=""/>
          <p:cNvPicPr/>
          <p:nvPr/>
        </p:nvPicPr>
        <p:blipFill>
          <a:blip r:embed="rId1"/>
          <a:stretch/>
        </p:blipFill>
        <p:spPr>
          <a:xfrm>
            <a:off x="1189080" y="5974560"/>
            <a:ext cx="1486080" cy="519840"/>
          </a:xfrm>
          <a:prstGeom prst="rect">
            <a:avLst/>
          </a:prstGeom>
          <a:ln w="0">
            <a:noFill/>
          </a:ln>
        </p:spPr>
      </p:pic>
      <p:sp>
        <p:nvSpPr>
          <p:cNvPr id="189" name="TextShape 2"/>
          <p:cNvSpPr txBox="1"/>
          <p:nvPr/>
        </p:nvSpPr>
        <p:spPr>
          <a:xfrm>
            <a:off x="9029520" y="5337000"/>
            <a:ext cx="2925720" cy="1396800"/>
          </a:xfrm>
          <a:prstGeom prst="rect">
            <a:avLst/>
          </a:prstGeom>
          <a:noFill/>
          <a:ln w="0">
            <a:noFill/>
          </a:ln>
        </p:spPr>
        <p:txBody>
          <a:bodyPr anchor="b">
            <a:noAutofit/>
          </a:bodyPr>
          <a:p>
            <a:pPr algn="r">
              <a:lnSpc>
                <a:spcPct val="100000"/>
              </a:lnSpc>
            </a:pPr>
            <a:fld id="{8B1A743F-DF82-49D1-B759-5B27D5B6DA85}" type="slidenum">
              <a:rPr b="0" lang="fr-FR" sz="8000" spc="-1" strike="noStrike">
                <a:solidFill>
                  <a:srgbClr val="50b4c8">
                    <a:alpha val="25000"/>
                  </a:srgbClr>
                </a:solidFill>
                <a:latin typeface="Calibri Light"/>
              </a:rPr>
              <a:t>&lt;numéro&gt;</a:t>
            </a:fld>
            <a:endParaRPr b="0" lang="fr-FR" sz="8000" spc="-1" strike="noStrike">
              <a:latin typeface="Times New Roman"/>
            </a:endParaRPr>
          </a:p>
        </p:txBody>
      </p:sp>
      <p:pic>
        <p:nvPicPr>
          <p:cNvPr id="190" name="Image 8" descr=""/>
          <p:cNvPicPr/>
          <p:nvPr/>
        </p:nvPicPr>
        <p:blipFill>
          <a:blip r:embed="rId2"/>
          <a:stretch/>
        </p:blipFill>
        <p:spPr>
          <a:xfrm>
            <a:off x="8910000" y="5829120"/>
            <a:ext cx="1582200" cy="524160"/>
          </a:xfrm>
          <a:prstGeom prst="rect">
            <a:avLst/>
          </a:prstGeom>
          <a:ln w="0">
            <a:noFill/>
          </a:ln>
        </p:spPr>
      </p:pic>
      <p:pic>
        <p:nvPicPr>
          <p:cNvPr id="191" name="Picture 2" descr=""/>
          <p:cNvPicPr/>
          <p:nvPr/>
        </p:nvPicPr>
        <p:blipFill>
          <a:blip r:embed="rId3"/>
          <a:stretch/>
        </p:blipFill>
        <p:spPr>
          <a:xfrm>
            <a:off x="5577480" y="577800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676800" y="1553400"/>
            <a:ext cx="10753200" cy="4669920"/>
          </a:xfrm>
          <a:prstGeom prst="rect">
            <a:avLst/>
          </a:prstGeom>
          <a:noFill/>
          <a:ln w="0">
            <a:noFill/>
          </a:ln>
        </p:spPr>
        <p:txBody>
          <a:bodyPr>
            <a:noAutofit/>
          </a:bodyPr>
          <a:p>
            <a:pPr marL="718920" algn="just">
              <a:lnSpc>
                <a:spcPct val="100000"/>
              </a:lnSpc>
              <a:tabLst>
                <a:tab algn="l" pos="0"/>
              </a:tabLst>
            </a:pPr>
            <a:r>
              <a:rPr b="0" lang="fr-FR" sz="2000" spc="-1" strike="noStrike">
                <a:solidFill>
                  <a:srgbClr val="262626"/>
                </a:solidFill>
                <a:latin typeface="Calibri"/>
                <a:ea typeface="Calibri"/>
              </a:rPr>
              <a:t>La loi n°2018-1021 du 23 novembre 2018 portant évolution du logement de l’aménagement et du numérique (dite « </a:t>
            </a:r>
            <a:r>
              <a:rPr b="1" lang="fr-FR" sz="2000" spc="-1" strike="noStrike">
                <a:solidFill>
                  <a:srgbClr val="262626"/>
                </a:solidFill>
                <a:latin typeface="Calibri"/>
                <a:ea typeface="Calibri"/>
              </a:rPr>
              <a:t>loi ELAN</a:t>
            </a:r>
            <a:r>
              <a:rPr b="0" lang="fr-FR" sz="2000" spc="-1" strike="noStrike">
                <a:solidFill>
                  <a:srgbClr val="262626"/>
                </a:solidFill>
                <a:latin typeface="Calibri"/>
                <a:ea typeface="Calibri"/>
              </a:rPr>
              <a:t> ») a inauguré une profonde restructuration des acteurs du secteur du logement social en prévoyant notamment</a:t>
            </a:r>
            <a:r>
              <a:rPr b="0" lang="fr-FR" sz="2000" spc="-1" strike="noStrike">
                <a:solidFill>
                  <a:srgbClr val="262626"/>
                </a:solidFill>
                <a:latin typeface="Calibri"/>
                <a:ea typeface="Arial"/>
              </a:rPr>
              <a:t> qu’à compter du 1er janvier 2021, un organisme de logement social qui gère moins de 12 000 logements aura l’obligation d’appartenir à un groupe d’organismes de logement social au sens de l’article L. 423-1-1 du code de la construction et de l’habitation (« </a:t>
            </a:r>
            <a:r>
              <a:rPr b="1" lang="fr-FR" sz="2000" spc="-1" strike="noStrike">
                <a:solidFill>
                  <a:srgbClr val="262626"/>
                </a:solidFill>
                <a:latin typeface="Calibri"/>
                <a:ea typeface="Arial"/>
              </a:rPr>
              <a:t>CCH</a:t>
            </a:r>
            <a:r>
              <a:rPr b="0"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522000" indent="-91080" algn="just">
              <a:lnSpc>
                <a:spcPct val="85000"/>
              </a:lnSpc>
              <a:spcBef>
                <a:spcPts val="1301"/>
              </a:spcBef>
              <a:buClr>
                <a:srgbClr val="262626"/>
              </a:buClr>
              <a:buFont typeface="Arial"/>
              <a:buChar char=" "/>
              <a:tabLst>
                <a:tab algn="l" pos="0"/>
              </a:tabLst>
            </a:pPr>
            <a:r>
              <a:rPr b="0" lang="fr-FR" sz="2000" spc="-1" strike="noStrike">
                <a:solidFill>
                  <a:srgbClr val="262626"/>
                </a:solidFill>
                <a:latin typeface="Calibri"/>
                <a:ea typeface="Arial"/>
              </a:rPr>
              <a:t> </a:t>
            </a:r>
            <a:endParaRPr b="0" lang="en-US" sz="2000" spc="-1" strike="noStrike">
              <a:solidFill>
                <a:srgbClr val="262626"/>
              </a:solidFill>
              <a:latin typeface="Calibri Light"/>
            </a:endParaRPr>
          </a:p>
          <a:p>
            <a:pPr marL="810360" indent="-91080" algn="just">
              <a:lnSpc>
                <a:spcPct val="100000"/>
              </a:lnSpc>
              <a:buClr>
                <a:srgbClr val="262626"/>
              </a:buClr>
              <a:buFont typeface="Arial"/>
              <a:buChar char=" "/>
              <a:tabLst>
                <a:tab algn="l" pos="0"/>
              </a:tabLst>
            </a:pPr>
            <a:r>
              <a:rPr b="0" lang="fr-FR" sz="2000" spc="-1" strike="noStrike">
                <a:solidFill>
                  <a:srgbClr val="262626"/>
                </a:solidFill>
                <a:latin typeface="Calibri"/>
                <a:ea typeface="Arial"/>
              </a:rPr>
              <a:t>L’OPH AVEYRON HABITAT n’atteignant pas ce seuil, il a dû mener une réflexion sur les modalités d’un regroupement et de son évolution, rendus nécessaires par la loi ELAN.</a:t>
            </a:r>
            <a:endParaRPr b="0" lang="en-US" sz="2000" spc="-1" strike="noStrike">
              <a:solidFill>
                <a:srgbClr val="262626"/>
              </a:solidFill>
              <a:latin typeface="Calibri Light"/>
            </a:endParaRPr>
          </a:p>
          <a:p>
            <a:pPr algn="just">
              <a:lnSpc>
                <a:spcPct val="100000"/>
              </a:lnSpc>
              <a:tabLst>
                <a:tab algn="l" pos="0"/>
              </a:tabLst>
            </a:pPr>
            <a:endParaRPr b="0" lang="en-US" sz="2000" spc="-1" strike="noStrike">
              <a:solidFill>
                <a:srgbClr val="262626"/>
              </a:solidFill>
              <a:latin typeface="Calibri Light"/>
            </a:endParaRPr>
          </a:p>
          <a:p>
            <a:pPr marL="810360" indent="-91080" algn="just">
              <a:lnSpc>
                <a:spcPct val="100000"/>
              </a:lnSpc>
              <a:buClr>
                <a:srgbClr val="262626"/>
              </a:buClr>
              <a:buFont typeface="Arial"/>
              <a:buChar char=" "/>
              <a:tabLst>
                <a:tab algn="l" pos="0"/>
              </a:tabLst>
            </a:pPr>
            <a:r>
              <a:rPr b="0" lang="fr-FR" sz="2000" spc="-1" strike="noStrike">
                <a:solidFill>
                  <a:srgbClr val="262626"/>
                </a:solidFill>
                <a:latin typeface="Calibri"/>
                <a:ea typeface="Arial"/>
              </a:rPr>
              <a:t>Dans ce contexte, l’OPH AVEYRON HABITAT a souhaité opter pour une modalité de regroupement lui permettant, tout en répondant aux objectifs et contraintes de la loi ELAN, de conserver au mieux son identité et son autonomie.</a:t>
            </a:r>
            <a:endParaRPr b="0" lang="en-US" sz="2000" spc="-1" strike="noStrike">
              <a:solidFill>
                <a:srgbClr val="262626"/>
              </a:solidFill>
              <a:latin typeface="Calibri Light"/>
            </a:endParaRPr>
          </a:p>
          <a:p>
            <a:pPr>
              <a:lnSpc>
                <a:spcPct val="100000"/>
              </a:lnSpc>
              <a:spcBef>
                <a:spcPts val="1301"/>
              </a:spcBef>
              <a:tabLst>
                <a:tab algn="l" pos="0"/>
              </a:tabLst>
            </a:pPr>
            <a:endParaRPr b="0" lang="en-US" sz="2000" spc="-1" strike="noStrike">
              <a:solidFill>
                <a:srgbClr val="262626"/>
              </a:solidFill>
              <a:latin typeface="Calibri Light"/>
            </a:endParaRPr>
          </a:p>
        </p:txBody>
      </p:sp>
      <p:pic>
        <p:nvPicPr>
          <p:cNvPr id="53" name="Image 5" descr=""/>
          <p:cNvPicPr/>
          <p:nvPr/>
        </p:nvPicPr>
        <p:blipFill>
          <a:blip r:embed="rId1"/>
          <a:stretch/>
        </p:blipFill>
        <p:spPr>
          <a:xfrm>
            <a:off x="1189080" y="5974560"/>
            <a:ext cx="1486080" cy="519840"/>
          </a:xfrm>
          <a:prstGeom prst="rect">
            <a:avLst/>
          </a:prstGeom>
          <a:ln w="0">
            <a:noFill/>
          </a:ln>
        </p:spPr>
      </p:pic>
      <p:sp>
        <p:nvSpPr>
          <p:cNvPr id="54" name="TextShape 2"/>
          <p:cNvSpPr txBox="1"/>
          <p:nvPr/>
        </p:nvSpPr>
        <p:spPr>
          <a:xfrm>
            <a:off x="676800" y="571680"/>
            <a:ext cx="10314720" cy="106632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Le projet</a:t>
            </a:r>
            <a:endParaRPr b="0" lang="en-US" sz="2800" spc="-1" strike="noStrike">
              <a:solidFill>
                <a:srgbClr val="000000"/>
              </a:solidFill>
              <a:latin typeface="Calibri Light"/>
            </a:endParaRPr>
          </a:p>
        </p:txBody>
      </p:sp>
      <p:sp>
        <p:nvSpPr>
          <p:cNvPr id="55" name="TextShape 3"/>
          <p:cNvSpPr txBox="1"/>
          <p:nvPr/>
        </p:nvSpPr>
        <p:spPr>
          <a:xfrm>
            <a:off x="9000000" y="5365080"/>
            <a:ext cx="2925720" cy="1396800"/>
          </a:xfrm>
          <a:prstGeom prst="rect">
            <a:avLst/>
          </a:prstGeom>
          <a:noFill/>
          <a:ln w="0">
            <a:noFill/>
          </a:ln>
        </p:spPr>
        <p:txBody>
          <a:bodyPr anchor="b">
            <a:noAutofit/>
          </a:bodyPr>
          <a:p>
            <a:pPr algn="r">
              <a:lnSpc>
                <a:spcPct val="100000"/>
              </a:lnSpc>
            </a:pPr>
            <a:fld id="{8CAE57A9-57D5-4862-B65D-524773154CBD}" type="slidenum">
              <a:rPr b="0" lang="fr-FR" sz="8000" spc="-1" strike="noStrike">
                <a:solidFill>
                  <a:srgbClr val="50b4c8">
                    <a:alpha val="25000"/>
                  </a:srgbClr>
                </a:solidFill>
                <a:latin typeface="Calibri Light"/>
              </a:rPr>
              <a:t>3</a:t>
            </a:fld>
            <a:endParaRPr b="0" lang="fr-FR" sz="8000" spc="-1" strike="noStrike">
              <a:latin typeface="Times New Roman"/>
            </a:endParaRPr>
          </a:p>
        </p:txBody>
      </p:sp>
      <p:pic>
        <p:nvPicPr>
          <p:cNvPr id="56" name="Image 9" descr=""/>
          <p:cNvPicPr/>
          <p:nvPr/>
        </p:nvPicPr>
        <p:blipFill>
          <a:blip r:embed="rId2"/>
          <a:stretch/>
        </p:blipFill>
        <p:spPr>
          <a:xfrm>
            <a:off x="9472320" y="5961600"/>
            <a:ext cx="1582200" cy="524160"/>
          </a:xfrm>
          <a:prstGeom prst="rect">
            <a:avLst/>
          </a:prstGeom>
          <a:ln w="0">
            <a:noFill/>
          </a:ln>
        </p:spPr>
      </p:pic>
      <p:pic>
        <p:nvPicPr>
          <p:cNvPr id="57"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txBox="1"/>
          <p:nvPr/>
        </p:nvSpPr>
        <p:spPr>
          <a:xfrm>
            <a:off x="657360" y="499680"/>
            <a:ext cx="10772280" cy="112248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Le projet</a:t>
            </a:r>
            <a:endParaRPr b="0" lang="en-US" sz="2800" spc="-1" strike="noStrike">
              <a:solidFill>
                <a:srgbClr val="000000"/>
              </a:solidFill>
              <a:latin typeface="Calibri Light"/>
            </a:endParaRPr>
          </a:p>
        </p:txBody>
      </p:sp>
      <p:sp>
        <p:nvSpPr>
          <p:cNvPr id="59" name="TextShape 2"/>
          <p:cNvSpPr txBox="1"/>
          <p:nvPr/>
        </p:nvSpPr>
        <p:spPr>
          <a:xfrm>
            <a:off x="676800" y="1455120"/>
            <a:ext cx="10753200" cy="4322160"/>
          </a:xfrm>
          <a:prstGeom prst="rect">
            <a:avLst/>
          </a:prstGeom>
          <a:noFill/>
          <a:ln w="0">
            <a:noFill/>
          </a:ln>
        </p:spPr>
        <p:txBody>
          <a:bodyPr>
            <a:normAutofit/>
          </a:bodyPr>
          <a:p>
            <a:pPr marL="88920" algn="just">
              <a:lnSpc>
                <a:spcPct val="85000"/>
              </a:lnSpc>
              <a:spcBef>
                <a:spcPts val="1301"/>
              </a:spcBef>
              <a:tabLst>
                <a:tab algn="l" pos="0"/>
              </a:tabLst>
            </a:pPr>
            <a:endParaRPr b="0" lang="en-US" sz="2400" spc="-1" strike="noStrike">
              <a:solidFill>
                <a:srgbClr val="262626"/>
              </a:solidFill>
              <a:latin typeface="Calibri Light"/>
            </a:endParaRPr>
          </a:p>
          <a:p>
            <a:pPr marL="88920" algn="just">
              <a:lnSpc>
                <a:spcPct val="85000"/>
              </a:lnSpc>
              <a:spcBef>
                <a:spcPts val="1301"/>
              </a:spcBef>
              <a:tabLst>
                <a:tab algn="l" pos="0"/>
              </a:tabLst>
            </a:pPr>
            <a:r>
              <a:rPr b="0" lang="fr-FR" sz="2000" spc="-1" strike="noStrike">
                <a:solidFill>
                  <a:srgbClr val="262626"/>
                </a:solidFill>
                <a:latin typeface="Calibri"/>
                <a:ea typeface="Arial"/>
              </a:rPr>
              <a:t>Pour la gestion et le développement du patrimoine de logements sociaux en Aveyron et pour l’aménagement du territoire, le Conseil Départemental de l’Aveyron, en sa qualité de collectivité de rattachement, a souhaité préserver l’outil que représente l’OPH AVEYRON HABITAT et renforcer son ancrage territorial.</a:t>
            </a:r>
            <a:endParaRPr b="0" lang="en-US" sz="2000" spc="-1" strike="noStrike">
              <a:solidFill>
                <a:srgbClr val="262626"/>
              </a:solidFill>
              <a:latin typeface="Calibri Light"/>
            </a:endParaRPr>
          </a:p>
          <a:p>
            <a:pPr marL="88920" algn="just">
              <a:lnSpc>
                <a:spcPct val="85000"/>
              </a:lnSpc>
              <a:spcBef>
                <a:spcPts val="1301"/>
              </a:spcBef>
              <a:tabLst>
                <a:tab algn="l" pos="0"/>
              </a:tabLst>
            </a:pPr>
            <a:endParaRPr b="0" lang="en-US" sz="2000" spc="-1" strike="noStrike">
              <a:solidFill>
                <a:srgbClr val="262626"/>
              </a:solidFill>
              <a:latin typeface="Calibri Light"/>
            </a:endParaRPr>
          </a:p>
          <a:p>
            <a:pPr marL="88920" algn="just">
              <a:lnSpc>
                <a:spcPct val="85000"/>
              </a:lnSpc>
              <a:spcBef>
                <a:spcPts val="1301"/>
              </a:spcBef>
              <a:tabLst>
                <a:tab algn="l" pos="0"/>
              </a:tabLst>
            </a:pPr>
            <a:r>
              <a:rPr b="0" lang="fr-FR" sz="2000" spc="-1" strike="noStrike">
                <a:solidFill>
                  <a:srgbClr val="262626"/>
                </a:solidFill>
                <a:latin typeface="Calibri"/>
                <a:ea typeface="Arial"/>
              </a:rPr>
              <a:t>La volonté du Conseil Départemental repose sur les principes fondamentaux suivants qu’il est impératif de garantir le plus possible.</a:t>
            </a:r>
            <a:endParaRPr b="0" lang="en-US" sz="2000" spc="-1" strike="noStrike">
              <a:solidFill>
                <a:srgbClr val="262626"/>
              </a:solidFill>
              <a:latin typeface="Calibri Light"/>
            </a:endParaRPr>
          </a:p>
          <a:p>
            <a:pPr marL="88920" algn="just">
              <a:lnSpc>
                <a:spcPct val="85000"/>
              </a:lnSpc>
              <a:spcBef>
                <a:spcPts val="1301"/>
              </a:spcBef>
              <a:tabLst>
                <a:tab algn="l" pos="0"/>
              </a:tabLst>
            </a:pP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p:txBody>
      </p:sp>
      <p:pic>
        <p:nvPicPr>
          <p:cNvPr id="60" name="Image 4" descr=""/>
          <p:cNvPicPr/>
          <p:nvPr/>
        </p:nvPicPr>
        <p:blipFill>
          <a:blip r:embed="rId1"/>
          <a:stretch/>
        </p:blipFill>
        <p:spPr>
          <a:xfrm>
            <a:off x="1189080" y="5974560"/>
            <a:ext cx="1486080" cy="519840"/>
          </a:xfrm>
          <a:prstGeom prst="rect">
            <a:avLst/>
          </a:prstGeom>
          <a:ln w="0">
            <a:noFill/>
          </a:ln>
        </p:spPr>
      </p:pic>
      <p:sp>
        <p:nvSpPr>
          <p:cNvPr id="61" name="TextShape 3"/>
          <p:cNvSpPr txBox="1"/>
          <p:nvPr/>
        </p:nvSpPr>
        <p:spPr>
          <a:xfrm>
            <a:off x="8960400" y="5316120"/>
            <a:ext cx="2925720" cy="1396800"/>
          </a:xfrm>
          <a:prstGeom prst="rect">
            <a:avLst/>
          </a:prstGeom>
          <a:noFill/>
          <a:ln w="0">
            <a:noFill/>
          </a:ln>
        </p:spPr>
        <p:txBody>
          <a:bodyPr anchor="b">
            <a:noAutofit/>
          </a:bodyPr>
          <a:p>
            <a:pPr algn="r">
              <a:lnSpc>
                <a:spcPct val="100000"/>
              </a:lnSpc>
            </a:pPr>
            <a:fld id="{2915542B-5D23-4842-8381-C90E8D5800A2}" type="slidenum">
              <a:rPr b="0" lang="fr-FR" sz="8000" spc="-1" strike="noStrike">
                <a:solidFill>
                  <a:srgbClr val="50b4c8">
                    <a:alpha val="25000"/>
                  </a:srgbClr>
                </a:solidFill>
                <a:latin typeface="Calibri Light"/>
              </a:rPr>
              <a:t>4</a:t>
            </a:fld>
            <a:endParaRPr b="0" lang="fr-FR" sz="8000" spc="-1" strike="noStrike">
              <a:latin typeface="Times New Roman"/>
            </a:endParaRPr>
          </a:p>
        </p:txBody>
      </p:sp>
      <p:pic>
        <p:nvPicPr>
          <p:cNvPr id="62" name="Image 7" descr=""/>
          <p:cNvPicPr/>
          <p:nvPr/>
        </p:nvPicPr>
        <p:blipFill>
          <a:blip r:embed="rId2"/>
          <a:stretch/>
        </p:blipFill>
        <p:spPr>
          <a:xfrm>
            <a:off x="9296640" y="5970240"/>
            <a:ext cx="1582200" cy="524160"/>
          </a:xfrm>
          <a:prstGeom prst="rect">
            <a:avLst/>
          </a:prstGeom>
          <a:ln w="0">
            <a:noFill/>
          </a:ln>
        </p:spPr>
      </p:pic>
      <p:pic>
        <p:nvPicPr>
          <p:cNvPr id="63"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657360" y="499680"/>
            <a:ext cx="10772280" cy="112248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Le projet</a:t>
            </a:r>
            <a:endParaRPr b="0" lang="en-US" sz="2800" spc="-1" strike="noStrike">
              <a:solidFill>
                <a:srgbClr val="000000"/>
              </a:solidFill>
              <a:latin typeface="Calibri Light"/>
            </a:endParaRPr>
          </a:p>
        </p:txBody>
      </p:sp>
      <p:sp>
        <p:nvSpPr>
          <p:cNvPr id="65" name="TextShape 2"/>
          <p:cNvSpPr txBox="1"/>
          <p:nvPr/>
        </p:nvSpPr>
        <p:spPr>
          <a:xfrm>
            <a:off x="676800" y="1455120"/>
            <a:ext cx="10753200" cy="4322160"/>
          </a:xfrm>
          <a:prstGeom prst="rect">
            <a:avLst/>
          </a:prstGeom>
          <a:noFill/>
          <a:ln w="0">
            <a:noFill/>
          </a:ln>
        </p:spPr>
        <p:txBody>
          <a:bodyPr>
            <a:normAutofit/>
          </a:bodyPr>
          <a:p>
            <a:pPr marL="88920" algn="just">
              <a:lnSpc>
                <a:spcPct val="85000"/>
              </a:lnSpc>
              <a:spcBef>
                <a:spcPts val="1301"/>
              </a:spcBef>
              <a:tabLst>
                <a:tab algn="l" pos="0"/>
              </a:tabLst>
            </a:pPr>
            <a:endParaRPr b="0" lang="en-US" sz="2400" spc="-1" strike="noStrike">
              <a:solidFill>
                <a:srgbClr val="262626"/>
              </a:solidFill>
              <a:latin typeface="Calibri Light"/>
            </a:endParaRPr>
          </a:p>
          <a:p>
            <a:pPr marL="353880" indent="-353520" algn="just">
              <a:lnSpc>
                <a:spcPct val="110000"/>
              </a:lnSpc>
              <a:spcBef>
                <a:spcPts val="1301"/>
              </a:spcBef>
              <a:buClr>
                <a:srgbClr val="262626"/>
              </a:buClr>
              <a:buFont typeface="Wingdings" charset="2"/>
              <a:buChar char=""/>
              <a:tabLst>
                <a:tab algn="l" pos="353880"/>
              </a:tabLst>
            </a:pPr>
            <a:r>
              <a:rPr b="0" lang="fr-FR" sz="2000" spc="-1" strike="noStrike">
                <a:solidFill>
                  <a:srgbClr val="262626"/>
                </a:solidFill>
                <a:latin typeface="Calibri"/>
                <a:ea typeface="Arial"/>
              </a:rPr>
              <a:t>le maintien d’une gouvernance de proximité qui doit rester maître du jeu des décisions structurantes telles que les opérations de programmation, les montages financiers,</a:t>
            </a:r>
            <a:endParaRPr b="0" lang="en-US" sz="2000" spc="-1" strike="noStrike">
              <a:solidFill>
                <a:srgbClr val="262626"/>
              </a:solidFill>
              <a:latin typeface="Calibri Light"/>
            </a:endParaRPr>
          </a:p>
          <a:p>
            <a:pPr algn="just">
              <a:lnSpc>
                <a:spcPct val="110000"/>
              </a:lnSpc>
              <a:spcBef>
                <a:spcPts val="1301"/>
              </a:spcBef>
              <a:tabLst>
                <a:tab algn="l" pos="353880"/>
              </a:tabLst>
            </a:pPr>
            <a:endParaRPr b="0" lang="en-US" sz="2000" spc="-1" strike="noStrike">
              <a:solidFill>
                <a:srgbClr val="262626"/>
              </a:solidFill>
              <a:latin typeface="Calibri Light"/>
            </a:endParaRPr>
          </a:p>
          <a:p>
            <a:pPr marL="353880" indent="-353520" algn="just">
              <a:lnSpc>
                <a:spcPct val="110000"/>
              </a:lnSpc>
              <a:spcBef>
                <a:spcPts val="1301"/>
              </a:spcBef>
              <a:buClr>
                <a:srgbClr val="262626"/>
              </a:buClr>
              <a:buFont typeface="Wingdings" charset="2"/>
              <a:buChar char=""/>
              <a:tabLst>
                <a:tab algn="l" pos="353880"/>
              </a:tabLst>
            </a:pPr>
            <a:r>
              <a:rPr b="0" lang="fr-FR" sz="2000" spc="-1" strike="noStrike">
                <a:solidFill>
                  <a:srgbClr val="262626"/>
                </a:solidFill>
                <a:latin typeface="Calibri"/>
                <a:ea typeface="Arial"/>
              </a:rPr>
              <a:t>le Conseil Départemental doit demeurer majoritaire dans un lien direct avec la structure,</a:t>
            </a:r>
            <a:endParaRPr b="0" lang="en-US" sz="2000" spc="-1" strike="noStrike">
              <a:solidFill>
                <a:srgbClr val="262626"/>
              </a:solidFill>
              <a:latin typeface="Calibri Light"/>
            </a:endParaRPr>
          </a:p>
          <a:p>
            <a:pPr algn="just">
              <a:lnSpc>
                <a:spcPct val="110000"/>
              </a:lnSpc>
              <a:spcBef>
                <a:spcPts val="1301"/>
              </a:spcBef>
              <a:tabLst>
                <a:tab algn="l" pos="353880"/>
              </a:tabLst>
            </a:pPr>
            <a:endParaRPr b="0" lang="en-US" sz="2000" spc="-1" strike="noStrike">
              <a:solidFill>
                <a:srgbClr val="262626"/>
              </a:solidFill>
              <a:latin typeface="Calibri Light"/>
            </a:endParaRPr>
          </a:p>
          <a:p>
            <a:pPr marL="353880" indent="-353520" algn="just">
              <a:lnSpc>
                <a:spcPct val="110000"/>
              </a:lnSpc>
              <a:spcBef>
                <a:spcPts val="1301"/>
              </a:spcBef>
              <a:buClr>
                <a:srgbClr val="262626"/>
              </a:buClr>
              <a:buFont typeface="Wingdings" charset="2"/>
              <a:buChar char=""/>
              <a:tabLst>
                <a:tab algn="l" pos="353880"/>
              </a:tabLst>
            </a:pPr>
            <a:r>
              <a:rPr b="0" lang="fr-FR" sz="2000" spc="-1" strike="noStrike">
                <a:solidFill>
                  <a:srgbClr val="262626"/>
                </a:solidFill>
                <a:latin typeface="Calibri"/>
                <a:ea typeface="Arial"/>
              </a:rPr>
              <a:t>le montage juridique doit permettre de stabiliser AVEYRON HABITAT dans la durée et protéger la structure face à de futures nouvelles évolutions,</a:t>
            </a:r>
            <a:endParaRPr b="0" lang="en-US" sz="2000" spc="-1" strike="noStrike">
              <a:solidFill>
                <a:srgbClr val="262626"/>
              </a:solidFill>
              <a:latin typeface="Calibri Light"/>
            </a:endParaRPr>
          </a:p>
          <a:p>
            <a:pPr algn="just">
              <a:lnSpc>
                <a:spcPct val="110000"/>
              </a:lnSpc>
              <a:spcBef>
                <a:spcPts val="1301"/>
              </a:spcBef>
              <a:tabLst>
                <a:tab algn="l" pos="353880"/>
              </a:tabLst>
            </a:pPr>
            <a:endParaRPr b="0" lang="en-US" sz="2000" spc="-1" strike="noStrike">
              <a:solidFill>
                <a:srgbClr val="262626"/>
              </a:solidFill>
              <a:latin typeface="Calibri Light"/>
            </a:endParaRPr>
          </a:p>
          <a:p>
            <a:pPr algn="just">
              <a:lnSpc>
                <a:spcPct val="110000"/>
              </a:lnSpc>
              <a:spcBef>
                <a:spcPts val="1301"/>
              </a:spcBef>
              <a:buClr>
                <a:srgbClr val="262626"/>
              </a:buClr>
              <a:buFont typeface="Wingdings" charset="2"/>
              <a:buChar char=""/>
              <a:tabLst>
                <a:tab algn="l" pos="353880"/>
              </a:tabLst>
            </a:pPr>
            <a:r>
              <a:rPr b="0" lang="fr-FR" sz="2000" spc="-1" strike="noStrike">
                <a:solidFill>
                  <a:srgbClr val="262626"/>
                </a:solidFill>
                <a:latin typeface="Calibri"/>
                <a:ea typeface="Arial"/>
              </a:rPr>
              <a:t> </a:t>
            </a:r>
            <a:r>
              <a:rPr b="0" lang="fr-FR" sz="2000" spc="-1" strike="noStrike">
                <a:solidFill>
                  <a:srgbClr val="262626"/>
                </a:solidFill>
                <a:latin typeface="Calibri"/>
                <a:ea typeface="Arial"/>
              </a:rPr>
              <a:t>	</a:t>
            </a:r>
            <a:r>
              <a:rPr b="0" lang="fr-FR" sz="2000" spc="-1" strike="noStrike">
                <a:solidFill>
                  <a:srgbClr val="262626"/>
                </a:solidFill>
                <a:latin typeface="Calibri"/>
                <a:ea typeface="Arial"/>
              </a:rPr>
              <a:t>la sanctuarisation de la territorialisation actuelle,</a:t>
            </a:r>
            <a:endParaRPr b="0" lang="en-US" sz="2000" spc="-1" strike="noStrike">
              <a:solidFill>
                <a:srgbClr val="262626"/>
              </a:solidFill>
              <a:latin typeface="Calibri Light"/>
            </a:endParaRPr>
          </a:p>
          <a:p>
            <a:pPr algn="just">
              <a:lnSpc>
                <a:spcPct val="110000"/>
              </a:lnSpc>
              <a:spcBef>
                <a:spcPts val="1301"/>
              </a:spcBef>
              <a:tabLst>
                <a:tab algn="l" pos="353880"/>
              </a:tabLst>
            </a:pPr>
            <a:endParaRPr b="0" lang="en-US" sz="2000" spc="-1" strike="noStrike">
              <a:solidFill>
                <a:srgbClr val="262626"/>
              </a:solidFill>
              <a:latin typeface="Calibri Light"/>
            </a:endParaRPr>
          </a:p>
          <a:p>
            <a:pPr algn="just">
              <a:lnSpc>
                <a:spcPct val="110000"/>
              </a:lnSpc>
              <a:spcBef>
                <a:spcPts val="1301"/>
              </a:spcBef>
              <a:buClr>
                <a:srgbClr val="262626"/>
              </a:buClr>
              <a:buFont typeface="Wingdings" charset="2"/>
              <a:buChar char=""/>
              <a:tabLst>
                <a:tab algn="l" pos="353880"/>
              </a:tabLst>
            </a:pPr>
            <a:r>
              <a:rPr b="0" lang="fr-FR" sz="2000" spc="-1" strike="noStrike">
                <a:solidFill>
                  <a:srgbClr val="262626"/>
                </a:solidFill>
                <a:latin typeface="Calibri"/>
                <a:ea typeface="Arial"/>
              </a:rPr>
              <a:t> </a:t>
            </a:r>
            <a:r>
              <a:rPr b="0" lang="fr-FR" sz="2000" spc="-1" strike="noStrike">
                <a:solidFill>
                  <a:srgbClr val="262626"/>
                </a:solidFill>
                <a:latin typeface="Calibri"/>
                <a:ea typeface="Arial"/>
              </a:rPr>
              <a:t>	</a:t>
            </a:r>
            <a:r>
              <a:rPr b="0" lang="fr-FR" sz="2000" spc="-1" strike="noStrike">
                <a:solidFill>
                  <a:srgbClr val="262626"/>
                </a:solidFill>
                <a:latin typeface="Calibri"/>
                <a:ea typeface="Arial"/>
              </a:rPr>
              <a:t>la sécurisation du personnel d’AVEYRON HABITAT contre un risque de concentration à court terme</a:t>
            </a:r>
            <a:endParaRPr b="0" lang="en-US" sz="2000" spc="-1" strike="noStrike">
              <a:solidFill>
                <a:srgbClr val="262626"/>
              </a:solidFill>
              <a:latin typeface="Calibri Light"/>
            </a:endParaRPr>
          </a:p>
          <a:p>
            <a:pPr marL="88920" algn="just">
              <a:lnSpc>
                <a:spcPct val="85000"/>
              </a:lnSpc>
              <a:spcBef>
                <a:spcPts val="1301"/>
              </a:spcBef>
              <a:tabLst>
                <a:tab algn="l" pos="0"/>
              </a:tabLst>
            </a:pP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p:txBody>
      </p:sp>
      <p:pic>
        <p:nvPicPr>
          <p:cNvPr id="66" name="Image 4" descr=""/>
          <p:cNvPicPr/>
          <p:nvPr/>
        </p:nvPicPr>
        <p:blipFill>
          <a:blip r:embed="rId1"/>
          <a:stretch/>
        </p:blipFill>
        <p:spPr>
          <a:xfrm>
            <a:off x="1189080" y="5974560"/>
            <a:ext cx="1486080" cy="519840"/>
          </a:xfrm>
          <a:prstGeom prst="rect">
            <a:avLst/>
          </a:prstGeom>
          <a:ln w="0">
            <a:noFill/>
          </a:ln>
        </p:spPr>
      </p:pic>
      <p:sp>
        <p:nvSpPr>
          <p:cNvPr id="67" name="TextShape 3"/>
          <p:cNvSpPr txBox="1"/>
          <p:nvPr/>
        </p:nvSpPr>
        <p:spPr>
          <a:xfrm>
            <a:off x="8950680" y="5335560"/>
            <a:ext cx="2925720" cy="1396800"/>
          </a:xfrm>
          <a:prstGeom prst="rect">
            <a:avLst/>
          </a:prstGeom>
          <a:noFill/>
          <a:ln w="0">
            <a:noFill/>
          </a:ln>
        </p:spPr>
        <p:txBody>
          <a:bodyPr anchor="b">
            <a:noAutofit/>
          </a:bodyPr>
          <a:p>
            <a:pPr algn="r">
              <a:lnSpc>
                <a:spcPct val="100000"/>
              </a:lnSpc>
            </a:pPr>
            <a:fld id="{01F1E557-C85A-42D5-A893-78F67B625176}" type="slidenum">
              <a:rPr b="0" lang="fr-FR" sz="8000" spc="-1" strike="noStrike">
                <a:solidFill>
                  <a:srgbClr val="50b4c8">
                    <a:alpha val="25000"/>
                  </a:srgbClr>
                </a:solidFill>
                <a:latin typeface="Calibri Light"/>
              </a:rPr>
              <a:t>5</a:t>
            </a:fld>
            <a:endParaRPr b="0" lang="fr-FR" sz="8000" spc="-1" strike="noStrike">
              <a:latin typeface="Times New Roman"/>
            </a:endParaRPr>
          </a:p>
        </p:txBody>
      </p:sp>
      <p:pic>
        <p:nvPicPr>
          <p:cNvPr id="68" name="Image 7" descr=""/>
          <p:cNvPicPr/>
          <p:nvPr/>
        </p:nvPicPr>
        <p:blipFill>
          <a:blip r:embed="rId2"/>
          <a:stretch/>
        </p:blipFill>
        <p:spPr>
          <a:xfrm>
            <a:off x="9227880" y="5992920"/>
            <a:ext cx="1582200" cy="524160"/>
          </a:xfrm>
          <a:prstGeom prst="rect">
            <a:avLst/>
          </a:prstGeom>
          <a:ln w="0">
            <a:noFill/>
          </a:ln>
        </p:spPr>
      </p:pic>
      <p:pic>
        <p:nvPicPr>
          <p:cNvPr id="69" name="Picture 2" descr=""/>
          <p:cNvPicPr/>
          <p:nvPr/>
        </p:nvPicPr>
        <p:blipFill>
          <a:blip r:embed="rId3"/>
          <a:stretch/>
        </p:blipFill>
        <p:spPr>
          <a:xfrm>
            <a:off x="5458680" y="5839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txBox="1"/>
          <p:nvPr/>
        </p:nvSpPr>
        <p:spPr>
          <a:xfrm>
            <a:off x="657360" y="499680"/>
            <a:ext cx="10772280" cy="112248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Le projet</a:t>
            </a:r>
            <a:endParaRPr b="0" lang="en-US" sz="2800" spc="-1" strike="noStrike">
              <a:solidFill>
                <a:srgbClr val="000000"/>
              </a:solidFill>
              <a:latin typeface="Calibri Light"/>
            </a:endParaRPr>
          </a:p>
        </p:txBody>
      </p:sp>
      <p:sp>
        <p:nvSpPr>
          <p:cNvPr id="71" name="TextShape 2"/>
          <p:cNvSpPr txBox="1"/>
          <p:nvPr/>
        </p:nvSpPr>
        <p:spPr>
          <a:xfrm>
            <a:off x="676800" y="1455120"/>
            <a:ext cx="10753200" cy="4322160"/>
          </a:xfrm>
          <a:prstGeom prst="rect">
            <a:avLst/>
          </a:prstGeom>
          <a:noFill/>
          <a:ln w="0">
            <a:noFill/>
          </a:ln>
        </p:spPr>
        <p:txBody>
          <a:bodyPr>
            <a:normAutofit/>
          </a:bodyPr>
          <a:p>
            <a:pPr algn="just">
              <a:lnSpc>
                <a:spcPct val="85000"/>
              </a:lnSpc>
              <a:spcBef>
                <a:spcPts val="1301"/>
              </a:spcBef>
            </a:pPr>
            <a:endParaRPr b="0" lang="en-US" sz="24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ea typeface="Arial"/>
              </a:rPr>
              <a:t>Dans ce contexte, l’OPH AVEYRON HABITAT s’est rapproché de la SACICAP SUD MASSIF CENTRAL (« SACICAP SMC ») et du réseau PROCIVIS qui fédère les différentes SACICAP (Sociétés anonymes coopératives d'intérêt collectif pour l'accession à la propriété) du territoire national. </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marL="91440" indent="-91080" algn="just">
              <a:lnSpc>
                <a:spcPct val="100000"/>
              </a:lnSpc>
              <a:buClr>
                <a:srgbClr val="262626"/>
              </a:buClr>
              <a:buFont typeface="Arial"/>
              <a:buChar char=" "/>
            </a:pPr>
            <a:r>
              <a:rPr b="0" lang="fr-FR" sz="2000" spc="-1" strike="noStrike">
                <a:solidFill>
                  <a:srgbClr val="262626"/>
                </a:solidFill>
                <a:latin typeface="Calibri"/>
                <a:ea typeface="Arial"/>
              </a:rPr>
              <a:t>Avec plus d’un siècle d’existence, le réseau PROCIVIS est un acteur reconnu du logement social grâce à sa présence dans de nombreux organismes HLM mais également pour ses missions sociales dédiées aux ménages à revenus modestes.</a:t>
            </a:r>
            <a:endParaRPr b="0" lang="en-US" sz="2000" spc="-1" strike="noStrike">
              <a:solidFill>
                <a:srgbClr val="262626"/>
              </a:solidFill>
              <a:latin typeface="Calibri Light"/>
            </a:endParaRPr>
          </a:p>
          <a:p>
            <a:pPr algn="just">
              <a:lnSpc>
                <a:spcPct val="85000"/>
              </a:lnSpc>
              <a:spcBef>
                <a:spcPts val="1301"/>
              </a:spcBef>
            </a:pPr>
            <a:endParaRPr b="0" lang="en-US" sz="2000" spc="-1" strike="noStrike">
              <a:solidFill>
                <a:srgbClr val="262626"/>
              </a:solidFill>
              <a:latin typeface="Calibri Light"/>
            </a:endParaRPr>
          </a:p>
          <a:p>
            <a:pPr marL="91440" indent="-91080" algn="just">
              <a:lnSpc>
                <a:spcPct val="100000"/>
              </a:lnSpc>
              <a:buClr>
                <a:srgbClr val="000000"/>
              </a:buClr>
              <a:buFont typeface="Arial"/>
              <a:buChar char=" "/>
            </a:pPr>
            <a:r>
              <a:rPr b="0" lang="fr-FR" sz="2000" spc="-1" strike="noStrike">
                <a:solidFill>
                  <a:srgbClr val="000000"/>
                </a:solidFill>
                <a:latin typeface="Calibri"/>
                <a:ea typeface="Calibri"/>
              </a:rPr>
              <a:t>Ainsi, la société par actions simplifiée, PROCIVIS LOGEMENT SOCIAL, a été créée par le réseau des SACICAP avec pour objet la prise de participations dans tous organismes HLM tels que définis à l’article L.411-2 du Code de la construction et de l’habitation ainsi que l’administration et la gestion de ces participations dans le cadre des dispositions de l’article L.423-1-1 du même code. </a:t>
            </a:r>
            <a:endParaRPr b="0" lang="en-US" sz="2000" spc="-1" strike="noStrike">
              <a:solidFill>
                <a:srgbClr val="262626"/>
              </a:solidFill>
              <a:latin typeface="Calibri Light"/>
            </a:endParaRPr>
          </a:p>
          <a:p>
            <a:pPr>
              <a:lnSpc>
                <a:spcPct val="85000"/>
              </a:lnSpc>
              <a:spcBef>
                <a:spcPts val="1301"/>
              </a:spcBef>
            </a:pPr>
            <a:endParaRPr b="0" lang="en-US" sz="2000" spc="-1" strike="noStrike">
              <a:solidFill>
                <a:srgbClr val="262626"/>
              </a:solidFill>
              <a:latin typeface="Calibri Light"/>
            </a:endParaRPr>
          </a:p>
        </p:txBody>
      </p:sp>
      <p:pic>
        <p:nvPicPr>
          <p:cNvPr id="72" name="Image 4" descr=""/>
          <p:cNvPicPr/>
          <p:nvPr/>
        </p:nvPicPr>
        <p:blipFill>
          <a:blip r:embed="rId1"/>
          <a:stretch/>
        </p:blipFill>
        <p:spPr>
          <a:xfrm>
            <a:off x="1189080" y="5974560"/>
            <a:ext cx="1486080" cy="519840"/>
          </a:xfrm>
          <a:prstGeom prst="rect">
            <a:avLst/>
          </a:prstGeom>
          <a:ln w="0">
            <a:noFill/>
          </a:ln>
        </p:spPr>
      </p:pic>
      <p:sp>
        <p:nvSpPr>
          <p:cNvPr id="73" name="TextShape 3"/>
          <p:cNvSpPr txBox="1"/>
          <p:nvPr/>
        </p:nvSpPr>
        <p:spPr>
          <a:xfrm>
            <a:off x="9009720" y="5306400"/>
            <a:ext cx="2925720" cy="1396800"/>
          </a:xfrm>
          <a:prstGeom prst="rect">
            <a:avLst/>
          </a:prstGeom>
          <a:noFill/>
          <a:ln w="0">
            <a:noFill/>
          </a:ln>
        </p:spPr>
        <p:txBody>
          <a:bodyPr anchor="b">
            <a:noAutofit/>
          </a:bodyPr>
          <a:p>
            <a:pPr algn="r">
              <a:lnSpc>
                <a:spcPct val="100000"/>
              </a:lnSpc>
            </a:pPr>
            <a:fld id="{20DBA38D-5907-4068-A158-8B39C4B41BFB}" type="slidenum">
              <a:rPr b="0" lang="fr-FR" sz="8000" spc="-1" strike="noStrike">
                <a:solidFill>
                  <a:srgbClr val="50b4c8">
                    <a:alpha val="25000"/>
                  </a:srgbClr>
                </a:solidFill>
                <a:latin typeface="Calibri Light"/>
              </a:rPr>
              <a:t>6</a:t>
            </a:fld>
            <a:endParaRPr b="0" lang="fr-FR" sz="8000" spc="-1" strike="noStrike">
              <a:latin typeface="Times New Roman"/>
            </a:endParaRPr>
          </a:p>
        </p:txBody>
      </p:sp>
      <p:pic>
        <p:nvPicPr>
          <p:cNvPr id="74" name="Image 7" descr=""/>
          <p:cNvPicPr/>
          <p:nvPr/>
        </p:nvPicPr>
        <p:blipFill>
          <a:blip r:embed="rId2"/>
          <a:stretch/>
        </p:blipFill>
        <p:spPr>
          <a:xfrm>
            <a:off x="9247680" y="5970240"/>
            <a:ext cx="1582200" cy="524160"/>
          </a:xfrm>
          <a:prstGeom prst="rect">
            <a:avLst/>
          </a:prstGeom>
          <a:ln w="0">
            <a:noFill/>
          </a:ln>
        </p:spPr>
      </p:pic>
      <p:pic>
        <p:nvPicPr>
          <p:cNvPr id="75" name="Picture 2" descr=""/>
          <p:cNvPicPr/>
          <p:nvPr/>
        </p:nvPicPr>
        <p:blipFill>
          <a:blip r:embed="rId3"/>
          <a:stretch/>
        </p:blipFill>
        <p:spPr>
          <a:xfrm>
            <a:off x="5448600" y="587304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657360" y="499680"/>
            <a:ext cx="10772280" cy="91944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Intérêt du rapprochement avec le groupe PLS pour l’OPH Aveyron Habitat</a:t>
            </a:r>
            <a:endParaRPr b="0" lang="en-US" sz="2800" spc="-1" strike="noStrike">
              <a:solidFill>
                <a:srgbClr val="000000"/>
              </a:solidFill>
              <a:latin typeface="Calibri Light"/>
            </a:endParaRPr>
          </a:p>
        </p:txBody>
      </p:sp>
      <p:sp>
        <p:nvSpPr>
          <p:cNvPr id="77" name="TextShape 2"/>
          <p:cNvSpPr txBox="1"/>
          <p:nvPr/>
        </p:nvSpPr>
        <p:spPr>
          <a:xfrm>
            <a:off x="676800" y="1419120"/>
            <a:ext cx="10753200" cy="4646880"/>
          </a:xfrm>
          <a:prstGeom prst="rect">
            <a:avLst/>
          </a:prstGeom>
          <a:noFill/>
          <a:ln w="0">
            <a:noFill/>
          </a:ln>
        </p:spPr>
        <p:txBody>
          <a:bodyPr>
            <a:normAutofit/>
          </a:bodyPr>
          <a:p>
            <a:pPr algn="just">
              <a:lnSpc>
                <a:spcPct val="85000"/>
              </a:lnSpc>
              <a:spcBef>
                <a:spcPts val="1301"/>
              </a:spcBef>
              <a:tabLst>
                <a:tab algn="l" pos="0"/>
              </a:tabLst>
            </a:pPr>
            <a:r>
              <a:rPr b="1" lang="fr-FR" sz="2000" spc="-1" strike="noStrike" u="sng">
                <a:solidFill>
                  <a:srgbClr val="328ea0"/>
                </a:solidFill>
                <a:uFillTx/>
                <a:latin typeface="Calibri"/>
              </a:rPr>
              <a:t>Répondre aux exigences de la loi ELAN</a:t>
            </a:r>
            <a:endParaRPr b="0" lang="en-US" sz="2000" spc="-1" strike="noStrike">
              <a:solidFill>
                <a:srgbClr val="262626"/>
              </a:solidFill>
              <a:latin typeface="Calibri Light"/>
            </a:endParaRPr>
          </a:p>
          <a:p>
            <a:pPr algn="just">
              <a:lnSpc>
                <a:spcPct val="85000"/>
              </a:lnSpc>
              <a:spcBef>
                <a:spcPts val="1301"/>
              </a:spcBef>
              <a:tabLst>
                <a:tab algn="l" pos="0"/>
              </a:tabLst>
            </a:pPr>
            <a:r>
              <a:rPr b="0" lang="fr-FR" sz="2000" spc="-1" strike="noStrike">
                <a:solidFill>
                  <a:srgbClr val="000000"/>
                </a:solidFill>
                <a:latin typeface="Calibri"/>
              </a:rPr>
              <a:t>Le groupe PLS permettra à AVEYRON HABITAT de répondre aux exigences de la loi ELAN puisque le groupe compte aujourd’hui plus de 50 000 logements.</a:t>
            </a: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a:p>
            <a:pPr algn="just">
              <a:lnSpc>
                <a:spcPct val="85000"/>
              </a:lnSpc>
              <a:spcBef>
                <a:spcPts val="1301"/>
              </a:spcBef>
              <a:tabLst>
                <a:tab algn="l" pos="0"/>
              </a:tabLst>
            </a:pPr>
            <a:r>
              <a:rPr b="1" lang="fr-FR" sz="2000" spc="-1" strike="noStrike" u="sng">
                <a:solidFill>
                  <a:srgbClr val="328ea0"/>
                </a:solidFill>
                <a:uFillTx/>
                <a:latin typeface="Calibri"/>
              </a:rPr>
              <a:t>Des valeurs, des principes et des objectifs partagés</a:t>
            </a:r>
            <a:endParaRPr b="0" lang="en-US" sz="2000" spc="-1" strike="noStrike">
              <a:solidFill>
                <a:srgbClr val="262626"/>
              </a:solidFill>
              <a:latin typeface="Calibri Light"/>
            </a:endParaRPr>
          </a:p>
          <a:p>
            <a:pPr algn="just">
              <a:lnSpc>
                <a:spcPct val="85000"/>
              </a:lnSpc>
              <a:spcBef>
                <a:spcPts val="1301"/>
              </a:spcBef>
              <a:tabLst>
                <a:tab algn="l" pos="0"/>
              </a:tabLst>
            </a:pPr>
            <a:r>
              <a:rPr b="0" lang="fr-FR" sz="2000" spc="-1" strike="noStrike">
                <a:solidFill>
                  <a:srgbClr val="262626"/>
                </a:solidFill>
                <a:latin typeface="Calibri"/>
              </a:rPr>
              <a:t>PLS est construit sur la base de l’ADN de PROCIVIS que sont l’ancrage territorial, la détermination locale des politiques, le respect des identités et la solidarité choisie. </a:t>
            </a:r>
            <a:endParaRPr b="0" lang="en-US" sz="2000" spc="-1" strike="noStrike">
              <a:solidFill>
                <a:srgbClr val="262626"/>
              </a:solidFill>
              <a:latin typeface="Calibri Light"/>
            </a:endParaRPr>
          </a:p>
          <a:p>
            <a:pPr algn="just">
              <a:lnSpc>
                <a:spcPct val="85000"/>
              </a:lnSpc>
              <a:spcBef>
                <a:spcPts val="1301"/>
              </a:spcBef>
              <a:tabLst>
                <a:tab algn="l" pos="0"/>
              </a:tabLst>
            </a:pPr>
            <a:r>
              <a:rPr b="0" lang="fr-FR" sz="2000" spc="-1" strike="noStrike">
                <a:solidFill>
                  <a:srgbClr val="262626"/>
                </a:solidFill>
                <a:latin typeface="Calibri"/>
              </a:rPr>
              <a:t>Autant de valeurs partagées par AVEYRON HABITAT et qui sont les principes fondamentaux du Conseil Départemental de l’Aveyron pour définir l’avenir de son organisme</a:t>
            </a:r>
            <a:endParaRPr b="0" lang="en-US" sz="2000" spc="-1" strike="noStrike">
              <a:solidFill>
                <a:srgbClr val="262626"/>
              </a:solidFill>
              <a:latin typeface="Calibri Light"/>
            </a:endParaRPr>
          </a:p>
          <a:p>
            <a:pPr algn="just">
              <a:lnSpc>
                <a:spcPct val="85000"/>
              </a:lnSpc>
              <a:spcBef>
                <a:spcPts val="1301"/>
              </a:spcBef>
              <a:tabLst>
                <a:tab algn="l" pos="0"/>
              </a:tabLst>
            </a:pPr>
            <a:endParaRPr b="0" lang="en-US" sz="2000" spc="-1" strike="noStrike">
              <a:solidFill>
                <a:srgbClr val="262626"/>
              </a:solidFill>
              <a:latin typeface="Calibri Light"/>
            </a:endParaRPr>
          </a:p>
          <a:p>
            <a:pPr algn="just">
              <a:lnSpc>
                <a:spcPct val="85000"/>
              </a:lnSpc>
              <a:spcBef>
                <a:spcPts val="1301"/>
              </a:spcBef>
              <a:tabLst>
                <a:tab algn="l" pos="0"/>
              </a:tabLst>
            </a:pPr>
            <a:r>
              <a:rPr b="1" lang="fr-FR" sz="2000" spc="-1" strike="noStrike" u="sng">
                <a:solidFill>
                  <a:srgbClr val="328ea0"/>
                </a:solidFill>
                <a:uFillTx/>
                <a:latin typeface="Calibri"/>
              </a:rPr>
              <a:t>Préserver l’ancrage territorial</a:t>
            </a:r>
            <a:endParaRPr b="0" lang="en-US" sz="2000" spc="-1" strike="noStrike">
              <a:solidFill>
                <a:srgbClr val="262626"/>
              </a:solidFill>
              <a:latin typeface="Calibri Light"/>
            </a:endParaRPr>
          </a:p>
          <a:p>
            <a:pPr algn="just">
              <a:lnSpc>
                <a:spcPct val="85000"/>
              </a:lnSpc>
              <a:spcBef>
                <a:spcPts val="1301"/>
              </a:spcBef>
              <a:tabLst>
                <a:tab algn="l" pos="0"/>
              </a:tabLst>
            </a:pPr>
            <a:r>
              <a:rPr b="0" lang="fr-FR" sz="2000" spc="-1" strike="noStrike">
                <a:solidFill>
                  <a:srgbClr val="262626"/>
                </a:solidFill>
                <a:latin typeface="Calibri"/>
              </a:rPr>
              <a:t>PLS est constitué sous la forme d’une holding de participation et le groupe est organisé en réseau coopératif. Les décisions sont prises par les bailleurs qui composent le groupe</a:t>
            </a:r>
            <a:r>
              <a:rPr b="0" lang="fr-FR" sz="2200" spc="-1" strike="noStrike">
                <a:solidFill>
                  <a:srgbClr val="262626"/>
                </a:solidFill>
                <a:latin typeface="Calibri"/>
              </a:rPr>
              <a:t>.</a:t>
            </a:r>
            <a:endParaRPr b="0" lang="en-US" sz="2200" spc="-1" strike="noStrike">
              <a:solidFill>
                <a:srgbClr val="262626"/>
              </a:solidFill>
              <a:latin typeface="Calibri Light"/>
            </a:endParaRPr>
          </a:p>
          <a:p>
            <a:pPr>
              <a:lnSpc>
                <a:spcPct val="85000"/>
              </a:lnSpc>
              <a:spcBef>
                <a:spcPts val="1301"/>
              </a:spcBef>
              <a:tabLst>
                <a:tab algn="l" pos="0"/>
              </a:tabLst>
            </a:pPr>
            <a:endParaRPr b="0" lang="en-US" sz="2200" spc="-1" strike="noStrike">
              <a:solidFill>
                <a:srgbClr val="262626"/>
              </a:solidFill>
              <a:latin typeface="Calibri Light"/>
            </a:endParaRPr>
          </a:p>
          <a:p>
            <a:pPr>
              <a:lnSpc>
                <a:spcPct val="85000"/>
              </a:lnSpc>
              <a:spcBef>
                <a:spcPts val="1301"/>
              </a:spcBef>
              <a:tabLst>
                <a:tab algn="l" pos="0"/>
              </a:tabLst>
            </a:pPr>
            <a:endParaRPr b="0" lang="en-US" sz="2200" spc="-1" strike="noStrike">
              <a:solidFill>
                <a:srgbClr val="262626"/>
              </a:solidFill>
              <a:latin typeface="Calibri Light"/>
            </a:endParaRPr>
          </a:p>
        </p:txBody>
      </p:sp>
      <p:pic>
        <p:nvPicPr>
          <p:cNvPr id="78" name="Image 7" descr=""/>
          <p:cNvPicPr/>
          <p:nvPr/>
        </p:nvPicPr>
        <p:blipFill>
          <a:blip r:embed="rId1"/>
          <a:stretch/>
        </p:blipFill>
        <p:spPr>
          <a:xfrm>
            <a:off x="953280" y="6102000"/>
            <a:ext cx="1486080" cy="519840"/>
          </a:xfrm>
          <a:prstGeom prst="rect">
            <a:avLst/>
          </a:prstGeom>
          <a:ln w="0">
            <a:noFill/>
          </a:ln>
        </p:spPr>
      </p:pic>
      <p:sp>
        <p:nvSpPr>
          <p:cNvPr id="79" name="TextShape 3"/>
          <p:cNvSpPr txBox="1"/>
          <p:nvPr/>
        </p:nvSpPr>
        <p:spPr>
          <a:xfrm>
            <a:off x="8950680" y="5294520"/>
            <a:ext cx="2925720" cy="1396800"/>
          </a:xfrm>
          <a:prstGeom prst="rect">
            <a:avLst/>
          </a:prstGeom>
          <a:noFill/>
          <a:ln w="0">
            <a:noFill/>
          </a:ln>
        </p:spPr>
        <p:txBody>
          <a:bodyPr anchor="b">
            <a:noAutofit/>
          </a:bodyPr>
          <a:p>
            <a:pPr algn="r">
              <a:lnSpc>
                <a:spcPct val="100000"/>
              </a:lnSpc>
            </a:pPr>
            <a:fld id="{C6DBE61D-5BBE-4F38-9D94-25619A48911D}" type="slidenum">
              <a:rPr b="0" lang="fr-FR" sz="8000" spc="-1" strike="noStrike">
                <a:solidFill>
                  <a:srgbClr val="50b4c8">
                    <a:alpha val="25000"/>
                  </a:srgbClr>
                </a:solidFill>
                <a:latin typeface="Calibri Light"/>
              </a:rPr>
              <a:t>7</a:t>
            </a:fld>
            <a:endParaRPr b="0" lang="fr-FR" sz="8000" spc="-1" strike="noStrike">
              <a:latin typeface="Times New Roman"/>
            </a:endParaRPr>
          </a:p>
        </p:txBody>
      </p:sp>
      <p:pic>
        <p:nvPicPr>
          <p:cNvPr id="80" name="Image 9" descr=""/>
          <p:cNvPicPr/>
          <p:nvPr/>
        </p:nvPicPr>
        <p:blipFill>
          <a:blip r:embed="rId2"/>
          <a:stretch/>
        </p:blipFill>
        <p:spPr>
          <a:xfrm>
            <a:off x="9131400" y="6096240"/>
            <a:ext cx="1582200" cy="524160"/>
          </a:xfrm>
          <a:prstGeom prst="rect">
            <a:avLst/>
          </a:prstGeom>
          <a:ln w="0">
            <a:noFill/>
          </a:ln>
        </p:spPr>
      </p:pic>
      <p:pic>
        <p:nvPicPr>
          <p:cNvPr id="81" name="Picture 2" descr=""/>
          <p:cNvPicPr/>
          <p:nvPr/>
        </p:nvPicPr>
        <p:blipFill>
          <a:blip r:embed="rId3"/>
          <a:stretch/>
        </p:blipFill>
        <p:spPr>
          <a:xfrm>
            <a:off x="5448600" y="594108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76800" y="1618560"/>
            <a:ext cx="10753200" cy="4074120"/>
          </a:xfrm>
          <a:prstGeom prst="rect">
            <a:avLst/>
          </a:prstGeom>
          <a:noFill/>
          <a:ln w="0">
            <a:noFill/>
          </a:ln>
        </p:spPr>
        <p:txBody>
          <a:bodyPr>
            <a:normAutofit/>
          </a:bodyPr>
          <a:p>
            <a:pPr marL="91440" indent="-91080">
              <a:lnSpc>
                <a:spcPct val="100000"/>
              </a:lnSpc>
              <a:spcBef>
                <a:spcPts val="1301"/>
              </a:spcBef>
              <a:buClr>
                <a:srgbClr val="328ea0"/>
              </a:buClr>
              <a:buFont typeface="Arial"/>
              <a:buChar char=" "/>
            </a:pPr>
            <a:r>
              <a:rPr b="1" lang="fr-FR" sz="2000" spc="-1" strike="noStrike" u="sng">
                <a:solidFill>
                  <a:srgbClr val="328ea0"/>
                </a:solidFill>
                <a:uFillTx/>
                <a:latin typeface="Calibri"/>
              </a:rPr>
              <a:t>Créer un maillage territorial pour le logement social</a:t>
            </a: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rPr>
              <a:t>Intégrer PLS permettra de créer un lien avec un autre bailleur social aveyronnais SUD MASSIF CENTRAL HABITAT (« </a:t>
            </a:r>
            <a:r>
              <a:rPr b="1" lang="fr-FR" sz="2000" spc="-1" strike="noStrike">
                <a:solidFill>
                  <a:srgbClr val="262626"/>
                </a:solidFill>
                <a:latin typeface="Calibri"/>
              </a:rPr>
              <a:t>SMCH </a:t>
            </a:r>
            <a:r>
              <a:rPr b="0" lang="fr-FR" sz="2000" spc="-1" strike="noStrike">
                <a:solidFill>
                  <a:srgbClr val="262626"/>
                </a:solidFill>
                <a:latin typeface="Calibri"/>
              </a:rPr>
              <a:t>») qui est déjà membre du groupe et filiale de la SACICAP SMC.</a:t>
            </a: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rPr>
              <a:t>Il sera possible de développer une approche territoriale commune afin de générer des synergies et ainsi mieux satisfaire les collectivités pour l’aménagement du territoire aveyronnais.</a:t>
            </a: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rPr>
              <a:t>L’intérêt de ce rapprochement est de construire plus et mieux en réalisant les projets attendus dans un délai plus court.</a:t>
            </a:r>
            <a:endParaRPr b="0" lang="en-US" sz="2000" spc="-1" strike="noStrike">
              <a:solidFill>
                <a:srgbClr val="262626"/>
              </a:solidFill>
              <a:latin typeface="Calibri Light"/>
            </a:endParaRPr>
          </a:p>
          <a:p>
            <a:pPr algn="just">
              <a:lnSpc>
                <a:spcPct val="100000"/>
              </a:lnSpc>
              <a:spcBef>
                <a:spcPts val="1301"/>
              </a:spcBef>
              <a:tabLst>
                <a:tab algn="l" pos="0"/>
              </a:tabLst>
            </a:pPr>
            <a:r>
              <a:rPr b="0" lang="fr-FR" sz="2000" spc="-1" strike="noStrike">
                <a:solidFill>
                  <a:srgbClr val="262626"/>
                </a:solidFill>
                <a:latin typeface="Calibri"/>
              </a:rPr>
              <a:t>Le choix de PLS permet ainsi de développer un réseau aveyronnais dédié au logement social sous toutes ses formes avec SMCH et la SACICAP PROCIVIS Sud Massif Central (« </a:t>
            </a:r>
            <a:r>
              <a:rPr b="1" lang="fr-FR" sz="2000" spc="-1" strike="noStrike">
                <a:solidFill>
                  <a:srgbClr val="262626"/>
                </a:solidFill>
                <a:latin typeface="Calibri"/>
              </a:rPr>
              <a:t>SACICAP SMC </a:t>
            </a:r>
            <a:r>
              <a:rPr b="0" lang="fr-FR" sz="2000" spc="-1" strike="noStrike">
                <a:solidFill>
                  <a:srgbClr val="262626"/>
                </a:solidFill>
                <a:latin typeface="Calibri"/>
              </a:rPr>
              <a:t>»), associé fondateur du groupe SAS PLS.</a:t>
            </a:r>
            <a:endParaRPr b="0" lang="en-US" sz="2000" spc="-1" strike="noStrike">
              <a:solidFill>
                <a:srgbClr val="262626"/>
              </a:solidFill>
              <a:latin typeface="Calibri Light"/>
            </a:endParaRPr>
          </a:p>
        </p:txBody>
      </p:sp>
      <p:sp>
        <p:nvSpPr>
          <p:cNvPr id="83" name="TextShape 2"/>
          <p:cNvSpPr txBox="1"/>
          <p:nvPr/>
        </p:nvSpPr>
        <p:spPr>
          <a:xfrm>
            <a:off x="657360" y="499680"/>
            <a:ext cx="10772280" cy="91944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Intérêt du rapprochement avec le groupe PLS pour l’OPH Aveyron Habitat</a:t>
            </a:r>
            <a:endParaRPr b="0" lang="en-US" sz="2800" spc="-1" strike="noStrike">
              <a:solidFill>
                <a:srgbClr val="000000"/>
              </a:solidFill>
              <a:latin typeface="Calibri Light"/>
            </a:endParaRPr>
          </a:p>
        </p:txBody>
      </p:sp>
      <p:pic>
        <p:nvPicPr>
          <p:cNvPr id="84" name="Image 7" descr=""/>
          <p:cNvPicPr/>
          <p:nvPr/>
        </p:nvPicPr>
        <p:blipFill>
          <a:blip r:embed="rId1"/>
          <a:stretch/>
        </p:blipFill>
        <p:spPr>
          <a:xfrm>
            <a:off x="1189080" y="5974560"/>
            <a:ext cx="1486080" cy="519840"/>
          </a:xfrm>
          <a:prstGeom prst="rect">
            <a:avLst/>
          </a:prstGeom>
          <a:ln w="0">
            <a:noFill/>
          </a:ln>
        </p:spPr>
      </p:pic>
      <p:sp>
        <p:nvSpPr>
          <p:cNvPr id="85" name="TextShape 3"/>
          <p:cNvSpPr txBox="1"/>
          <p:nvPr/>
        </p:nvSpPr>
        <p:spPr>
          <a:xfrm>
            <a:off x="8940960" y="5325480"/>
            <a:ext cx="2925720" cy="1396800"/>
          </a:xfrm>
          <a:prstGeom prst="rect">
            <a:avLst/>
          </a:prstGeom>
          <a:noFill/>
          <a:ln w="0">
            <a:noFill/>
          </a:ln>
        </p:spPr>
        <p:txBody>
          <a:bodyPr anchor="b">
            <a:noAutofit/>
          </a:bodyPr>
          <a:p>
            <a:pPr algn="r">
              <a:lnSpc>
                <a:spcPct val="100000"/>
              </a:lnSpc>
            </a:pPr>
            <a:fld id="{4A741F11-5EC8-4F40-BAEB-9E5110290625}" type="slidenum">
              <a:rPr b="0" lang="fr-FR" sz="8000" spc="-1" strike="noStrike">
                <a:solidFill>
                  <a:srgbClr val="50b4c8">
                    <a:alpha val="25000"/>
                  </a:srgbClr>
                </a:solidFill>
                <a:latin typeface="Calibri Light"/>
              </a:rPr>
              <a:t>8</a:t>
            </a:fld>
            <a:endParaRPr b="0" lang="fr-FR" sz="8000" spc="-1" strike="noStrike">
              <a:latin typeface="Times New Roman"/>
            </a:endParaRPr>
          </a:p>
        </p:txBody>
      </p:sp>
      <p:pic>
        <p:nvPicPr>
          <p:cNvPr id="86" name="Image 9" descr=""/>
          <p:cNvPicPr/>
          <p:nvPr/>
        </p:nvPicPr>
        <p:blipFill>
          <a:blip r:embed="rId2"/>
          <a:stretch/>
        </p:blipFill>
        <p:spPr>
          <a:xfrm>
            <a:off x="9357480" y="5970240"/>
            <a:ext cx="1582200" cy="524160"/>
          </a:xfrm>
          <a:prstGeom prst="rect">
            <a:avLst/>
          </a:prstGeom>
          <a:ln w="0">
            <a:noFill/>
          </a:ln>
        </p:spPr>
      </p:pic>
      <p:pic>
        <p:nvPicPr>
          <p:cNvPr id="87"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657360" y="324360"/>
            <a:ext cx="10772280" cy="970920"/>
          </a:xfrm>
          <a:prstGeom prst="rect">
            <a:avLst/>
          </a:prstGeom>
          <a:noFill/>
          <a:ln w="0">
            <a:noFill/>
          </a:ln>
        </p:spPr>
        <p:txBody>
          <a:bodyPr anchor="ctr">
            <a:normAutofit/>
          </a:bodyPr>
          <a:p>
            <a:pPr algn="ctr">
              <a:lnSpc>
                <a:spcPct val="85000"/>
              </a:lnSpc>
            </a:pPr>
            <a:r>
              <a:rPr b="1" lang="fr-FR" sz="2800" spc="-120" strike="noStrike" u="sng">
                <a:solidFill>
                  <a:srgbClr val="328ea0"/>
                </a:solidFill>
                <a:uFillTx/>
                <a:latin typeface="Calibri Light"/>
              </a:rPr>
              <a:t>Modalités concrètes de réalisation de l’opération</a:t>
            </a:r>
            <a:endParaRPr b="0" lang="en-US" sz="2800" spc="-1" strike="noStrike">
              <a:solidFill>
                <a:srgbClr val="000000"/>
              </a:solidFill>
              <a:latin typeface="Calibri Light"/>
            </a:endParaRPr>
          </a:p>
        </p:txBody>
      </p:sp>
      <p:sp>
        <p:nvSpPr>
          <p:cNvPr id="89" name="TextShape 2"/>
          <p:cNvSpPr txBox="1"/>
          <p:nvPr/>
        </p:nvSpPr>
        <p:spPr>
          <a:xfrm>
            <a:off x="676800" y="1573200"/>
            <a:ext cx="10753200" cy="4204440"/>
          </a:xfrm>
          <a:prstGeom prst="rect">
            <a:avLst/>
          </a:prstGeom>
          <a:noFill/>
          <a:ln w="0">
            <a:noFill/>
          </a:ln>
        </p:spPr>
        <p:txBody>
          <a:bodyPr>
            <a:normAutofit/>
          </a:bodyPr>
          <a:p>
            <a:pPr marL="91440" indent="-91080" algn="just">
              <a:lnSpc>
                <a:spcPct val="100000"/>
              </a:lnSpc>
              <a:spcBef>
                <a:spcPts val="1301"/>
              </a:spcBef>
              <a:buClr>
                <a:srgbClr val="262626"/>
              </a:buClr>
              <a:buFont typeface="Arial"/>
              <a:buChar char=" "/>
            </a:pPr>
            <a:r>
              <a:rPr b="0" lang="fr-FR" sz="2000" spc="-1" strike="noStrike">
                <a:solidFill>
                  <a:srgbClr val="262626"/>
                </a:solidFill>
                <a:latin typeface="Calibri"/>
              </a:rPr>
              <a:t>Actuellement, AVEYRON HABITAT est un Office Public de l’Habitat, Etablissement Public à Caractère Industriel et Commercial. Ce type de structure n’a pas de capital social et ne peut, par conséquent, intégrer le groupe PLS.</a:t>
            </a:r>
            <a:endParaRPr b="0" lang="en-US" sz="2000" spc="-1" strike="noStrike">
              <a:solidFill>
                <a:srgbClr val="262626"/>
              </a:solidFill>
              <a:latin typeface="Calibri Light"/>
            </a:endParaRPr>
          </a:p>
          <a:p>
            <a:pPr algn="just">
              <a:lnSpc>
                <a:spcPct val="100000"/>
              </a:lnSpc>
              <a:spcBef>
                <a:spcPts val="1301"/>
              </a:spcBef>
            </a:pPr>
            <a:endParaRPr b="0" lang="en-US" sz="2000" spc="-1" strike="noStrike">
              <a:solidFill>
                <a:srgbClr val="262626"/>
              </a:solidFill>
              <a:latin typeface="Calibri Light"/>
            </a:endParaRPr>
          </a:p>
          <a:p>
            <a:pPr marL="91440" indent="-91080" algn="just">
              <a:lnSpc>
                <a:spcPct val="100000"/>
              </a:lnSpc>
              <a:spcBef>
                <a:spcPts val="1301"/>
              </a:spcBef>
              <a:buClr>
                <a:srgbClr val="262626"/>
              </a:buClr>
              <a:buFont typeface="Arial"/>
              <a:buChar char=" "/>
            </a:pPr>
            <a:r>
              <a:rPr b="0" lang="fr-FR" sz="2000" spc="-1" strike="noStrike">
                <a:solidFill>
                  <a:srgbClr val="262626"/>
                </a:solidFill>
                <a:latin typeface="Calibri"/>
              </a:rPr>
              <a:t>Afin de mener à bien ce projet de rapprochement avec le groupe PLS et créer un lien avec SMCH, il convient donc dans un premier temps de faire évoluer la forme juridique d’AVEYRON HABITAT.</a:t>
            </a:r>
            <a:endParaRPr b="0" lang="en-US" sz="2000" spc="-1" strike="noStrike">
              <a:solidFill>
                <a:srgbClr val="262626"/>
              </a:solidFill>
              <a:latin typeface="Calibri Light"/>
            </a:endParaRPr>
          </a:p>
          <a:p>
            <a:pPr algn="just">
              <a:lnSpc>
                <a:spcPct val="100000"/>
              </a:lnSpc>
              <a:spcBef>
                <a:spcPts val="1301"/>
              </a:spcBef>
            </a:pPr>
            <a:endParaRPr b="0" lang="en-US" sz="2000" spc="-1" strike="noStrike">
              <a:solidFill>
                <a:srgbClr val="262626"/>
              </a:solidFill>
              <a:latin typeface="Calibri Light"/>
            </a:endParaRPr>
          </a:p>
          <a:p>
            <a:pPr marL="91440" indent="-91080" algn="just">
              <a:lnSpc>
                <a:spcPct val="100000"/>
              </a:lnSpc>
              <a:spcBef>
                <a:spcPts val="1301"/>
              </a:spcBef>
              <a:buClr>
                <a:srgbClr val="262626"/>
              </a:buClr>
              <a:buFont typeface="Arial"/>
              <a:buChar char=" "/>
            </a:pPr>
            <a:r>
              <a:rPr b="0" lang="fr-FR" sz="2000" spc="-1" strike="noStrike">
                <a:solidFill>
                  <a:srgbClr val="262626"/>
                </a:solidFill>
                <a:latin typeface="Calibri"/>
              </a:rPr>
              <a:t>Sa transformation s’effectuera par le transfert de son patrimoine à une autre entité dotée d’un capital social.</a:t>
            </a:r>
            <a:endParaRPr b="0" lang="en-US" sz="2000" spc="-1" strike="noStrike">
              <a:solidFill>
                <a:srgbClr val="262626"/>
              </a:solidFill>
              <a:latin typeface="Calibri Light"/>
            </a:endParaRPr>
          </a:p>
          <a:p>
            <a:pPr>
              <a:lnSpc>
                <a:spcPct val="100000"/>
              </a:lnSpc>
              <a:spcBef>
                <a:spcPts val="1301"/>
              </a:spcBef>
              <a:tabLst>
                <a:tab algn="l" pos="0"/>
              </a:tabLst>
            </a:pPr>
            <a:endParaRPr b="0" lang="en-US" sz="2000" spc="-1" strike="noStrike">
              <a:solidFill>
                <a:srgbClr val="262626"/>
              </a:solidFill>
              <a:latin typeface="Calibri Light"/>
            </a:endParaRPr>
          </a:p>
        </p:txBody>
      </p:sp>
      <p:pic>
        <p:nvPicPr>
          <p:cNvPr id="90" name="Image 7" descr=""/>
          <p:cNvPicPr/>
          <p:nvPr/>
        </p:nvPicPr>
        <p:blipFill>
          <a:blip r:embed="rId1"/>
          <a:stretch/>
        </p:blipFill>
        <p:spPr>
          <a:xfrm>
            <a:off x="1189080" y="5974560"/>
            <a:ext cx="1486080" cy="519840"/>
          </a:xfrm>
          <a:prstGeom prst="rect">
            <a:avLst/>
          </a:prstGeom>
          <a:ln w="0">
            <a:noFill/>
          </a:ln>
        </p:spPr>
      </p:pic>
      <p:sp>
        <p:nvSpPr>
          <p:cNvPr id="91" name="TextShape 3"/>
          <p:cNvSpPr txBox="1"/>
          <p:nvPr/>
        </p:nvSpPr>
        <p:spPr>
          <a:xfrm>
            <a:off x="8911440" y="5325840"/>
            <a:ext cx="2925720" cy="1396800"/>
          </a:xfrm>
          <a:prstGeom prst="rect">
            <a:avLst/>
          </a:prstGeom>
          <a:noFill/>
          <a:ln w="0">
            <a:noFill/>
          </a:ln>
        </p:spPr>
        <p:txBody>
          <a:bodyPr anchor="b">
            <a:noAutofit/>
          </a:bodyPr>
          <a:p>
            <a:pPr algn="r">
              <a:lnSpc>
                <a:spcPct val="100000"/>
              </a:lnSpc>
            </a:pPr>
            <a:fld id="{5939608C-82C3-4C6B-B779-5CD99C4C3CA9}" type="slidenum">
              <a:rPr b="0" lang="fr-FR" sz="8000" spc="-1" strike="noStrike">
                <a:solidFill>
                  <a:srgbClr val="50b4c8">
                    <a:alpha val="25000"/>
                  </a:srgbClr>
                </a:solidFill>
                <a:latin typeface="Calibri Light"/>
              </a:rPr>
              <a:t>9</a:t>
            </a:fld>
            <a:endParaRPr b="0" lang="fr-FR" sz="8000" spc="-1" strike="noStrike">
              <a:latin typeface="Times New Roman"/>
            </a:endParaRPr>
          </a:p>
        </p:txBody>
      </p:sp>
      <p:pic>
        <p:nvPicPr>
          <p:cNvPr id="92" name="Image 9" descr=""/>
          <p:cNvPicPr/>
          <p:nvPr/>
        </p:nvPicPr>
        <p:blipFill>
          <a:blip r:embed="rId2"/>
          <a:stretch/>
        </p:blipFill>
        <p:spPr>
          <a:xfrm>
            <a:off x="9178560" y="5970240"/>
            <a:ext cx="1582200" cy="524160"/>
          </a:xfrm>
          <a:prstGeom prst="rect">
            <a:avLst/>
          </a:prstGeom>
          <a:ln w="0">
            <a:noFill/>
          </a:ln>
        </p:spPr>
      </p:pic>
      <p:pic>
        <p:nvPicPr>
          <p:cNvPr id="93" name="Picture 2" descr=""/>
          <p:cNvPicPr/>
          <p:nvPr/>
        </p:nvPicPr>
        <p:blipFill>
          <a:blip r:embed="rId3"/>
          <a:stretch/>
        </p:blipFill>
        <p:spPr>
          <a:xfrm>
            <a:off x="5449320" y="5830920"/>
            <a:ext cx="1189440" cy="8301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TM03457491[[fn=Métropolitain]]</Template>
  <TotalTime>0</TotalTime>
  <Application>LibreOffice/7.0.7.0.M2$Windows_X86_64 LibreOffice_project/7b72e897d1b24fbb19cbc70ecb1fe9a870f38612</Application>
  <AppVersion>15.0000</AppVersion>
  <Words>2602</Words>
  <Paragraphs>263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2022-09-05T15:38:04Z</dcterms:created>
  <dc:creator/>
  <dc:description/>
  <dc:language>fr-FR</dc:language>
  <cp:lastModifiedBy/>
  <cp:revision>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25</vt:i4>
  </property>
</Properties>
</file>