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988_30E8FC1A.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9AB_4046A5AA.xml" ContentType="application/vnd.ms-powerpoint.comments+xml"/>
  <Override PartName="/ppt/comments/modernComment_9A4_74F45376.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260" r:id="rId5"/>
    <p:sldId id="305" r:id="rId6"/>
    <p:sldId id="306" r:id="rId7"/>
    <p:sldId id="2440" r:id="rId8"/>
    <p:sldId id="2441" r:id="rId9"/>
    <p:sldId id="2442" r:id="rId10"/>
    <p:sldId id="2444" r:id="rId11"/>
    <p:sldId id="2447" r:id="rId12"/>
    <p:sldId id="2448" r:id="rId13"/>
    <p:sldId id="2474" r:id="rId14"/>
    <p:sldId id="2466" r:id="rId15"/>
    <p:sldId id="2465" r:id="rId16"/>
    <p:sldId id="2467" r:id="rId17"/>
    <p:sldId id="2472" r:id="rId18"/>
    <p:sldId id="2471" r:id="rId19"/>
    <p:sldId id="2451" r:id="rId20"/>
    <p:sldId id="2453" r:id="rId21"/>
    <p:sldId id="2457" r:id="rId22"/>
    <p:sldId id="2458" r:id="rId23"/>
    <p:sldId id="2459" r:id="rId24"/>
    <p:sldId id="2460" r:id="rId25"/>
    <p:sldId id="2461" r:id="rId26"/>
    <p:sldId id="2479" r:id="rId27"/>
    <p:sldId id="2475" r:id="rId28"/>
    <p:sldId id="2476" r:id="rId29"/>
    <p:sldId id="2477" r:id="rId30"/>
    <p:sldId id="2478" r:id="rId31"/>
    <p:sldId id="2468" r:id="rId32"/>
    <p:sldId id="2469" r:id="rId33"/>
    <p:sldId id="2470" r:id="rId34"/>
    <p:sldId id="2455" r:id="rId35"/>
    <p:sldId id="2456"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B8473E-4EB1-77F7-4D57-09247B15BF15}" name="Anne-Charlotte Canet" initials="ACC" userId="Anne-Charlotte Canet" providerId="None"/>
  <p188:author id="{2BDAC5FC-EBCA-02FF-A59F-A8B2F498F776}" name="David RIEGO" initials="DR" userId="S::david.riego@espacite.com::2ae7618a-bfe8-42cd-aca3-f9c421efe0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8A7B"/>
    <a:srgbClr val="BC0067"/>
    <a:srgbClr val="8E8E8E"/>
    <a:srgbClr val="FF57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67" autoAdjust="0"/>
    <p:restoredTop sz="94660"/>
  </p:normalViewPr>
  <p:slideViewPr>
    <p:cSldViewPr snapToGrid="0">
      <p:cViewPr varScale="1">
        <p:scale>
          <a:sx n="74" d="100"/>
          <a:sy n="74" d="100"/>
        </p:scale>
        <p:origin x="365"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omments/modernComment_988_30E8FC1A.xml><?xml version="1.0" encoding="utf-8"?>
<p188:cmLst xmlns:a="http://schemas.openxmlformats.org/drawingml/2006/main" xmlns:r="http://schemas.openxmlformats.org/officeDocument/2006/relationships" xmlns:p188="http://schemas.microsoft.com/office/powerpoint/2018/8/main">
  <p188:cm id="{5B7FC9A2-B5B8-447F-8B9C-7C7DBCF9B96F}" authorId="{C1B8473E-4EB1-77F7-4D57-09247B15BF15}" created="2025-06-17T07:03:39.845">
    <ac:txMkLst xmlns:ac="http://schemas.microsoft.com/office/drawing/2013/main/command">
      <pc:docMk xmlns:pc="http://schemas.microsoft.com/office/powerpoint/2013/main/command"/>
      <pc:sldMk xmlns:pc="http://schemas.microsoft.com/office/powerpoint/2013/main/command" cId="820575258" sldId="2440"/>
      <ac:spMk id="3" creationId="{8F22C49A-8F8B-C0FB-77C3-3184D986FBB2}"/>
      <ac:txMk cp="229" len="34">
        <ac:context len="409" hash="3226556267"/>
      </ac:txMk>
    </ac:txMkLst>
    <p188:pos x="6156602" y="1865189"/>
    <p188:txBody>
      <a:bodyPr/>
      <a:lstStyle/>
      <a:p>
        <a:r>
          <a:rPr lang="fr-FR"/>
          <a:t>Préciser la donnée exacte</a:t>
        </a:r>
      </a:p>
    </p188:txBody>
  </p188:cm>
</p188:cmLst>
</file>

<file path=ppt/comments/modernComment_9A4_74F45376.xml><?xml version="1.0" encoding="utf-8"?>
<p188:cmLst xmlns:a="http://schemas.openxmlformats.org/drawingml/2006/main" xmlns:r="http://schemas.openxmlformats.org/officeDocument/2006/relationships" xmlns:p188="http://schemas.microsoft.com/office/powerpoint/2018/8/main">
  <p188:cm id="{E01BA349-9B6D-435C-850F-555B274BCDD3}" authorId="{C1B8473E-4EB1-77F7-4D57-09247B15BF15}" created="2025-06-17T07:10:16.030">
    <pc:sldMkLst xmlns:pc="http://schemas.microsoft.com/office/powerpoint/2013/main/command">
      <pc:docMk/>
      <pc:sldMk cId="3666326751" sldId="2468"/>
    </pc:sldMkLst>
    <p188:txBody>
      <a:bodyPr/>
      <a:lstStyle/>
      <a:p>
        <a:r>
          <a:rPr lang="fr-FR"/>
          <a:t>Basculer en annexe </a:t>
        </a:r>
      </a:p>
    </p188:txBody>
  </p188:cm>
</p188:cmLst>
</file>

<file path=ppt/comments/modernComment_9AB_4046A5AA.xml><?xml version="1.0" encoding="utf-8"?>
<p188:cmLst xmlns:a="http://schemas.openxmlformats.org/drawingml/2006/main" xmlns:r="http://schemas.openxmlformats.org/officeDocument/2006/relationships" xmlns:p188="http://schemas.microsoft.com/office/powerpoint/2018/8/main">
  <p188:cm id="{54AB883F-5DD6-48E0-BECA-DB4DC7DB9B99}" authorId="{C1B8473E-4EB1-77F7-4D57-09247B15BF15}" created="2025-06-17T07:06:30.035">
    <ac:deMkLst xmlns:ac="http://schemas.microsoft.com/office/drawing/2013/main/command">
      <pc:docMk xmlns:pc="http://schemas.microsoft.com/office/powerpoint/2013/main/command"/>
      <pc:sldMk xmlns:pc="http://schemas.microsoft.com/office/powerpoint/2013/main/command" cId="1078371754" sldId="2475"/>
      <ac:spMk id="5" creationId="{CE17F72C-0EFD-C97E-7904-DB6D58179D7A}"/>
    </ac:deMkLst>
    <p188:replyLst>
      <p188:reply id="{EADC4E9F-E2C9-4FD9-9D3D-C9D5BEBD0753}" authorId="{C1B8473E-4EB1-77F7-4D57-09247B15BF15}" created="2025-06-17T07:07:38.053">
        <p188:txBody>
          <a:bodyPr/>
          <a:lstStyle/>
          <a:p>
            <a:r>
              <a:rPr lang="fr-FR"/>
              <a:t>Synthèse 4 pages suivantes</a:t>
            </a:r>
          </a:p>
        </p188:txBody>
      </p188:reply>
    </p188:replyLst>
    <p188:txBody>
      <a:bodyPr/>
      <a:lstStyle/>
      <a:p>
        <a:r>
          <a:rPr lang="fr-FR"/>
          <a:t>Etre plus synthétique : analyse échelle nationale puis échelle locale vers les diapos finales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F73EB2-2171-4B98-BC5E-EE087ECF62AE}" type="datetimeFigureOut">
              <a:rPr lang="fr-FR" smtClean="0"/>
              <a:t>24/06/2025</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BE91BB-7C80-4ED1-BE70-C46E7A32223F}" type="slidenum">
              <a:rPr lang="fr-FR" smtClean="0"/>
              <a:t>‹N°›</a:t>
            </a:fld>
            <a:endParaRPr lang="fr-FR"/>
          </a:p>
        </p:txBody>
      </p:sp>
    </p:spTree>
    <p:extLst>
      <p:ext uri="{BB962C8B-B14F-4D97-AF65-F5344CB8AC3E}">
        <p14:creationId xmlns:p14="http://schemas.microsoft.com/office/powerpoint/2010/main" val="371532525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C305C8-6317-42E3-8D2D-6B72BB26DB8A}" type="datetimeFigureOut">
              <a:rPr lang="fr-FR" smtClean="0"/>
              <a:t>24/06/2025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3BF93E-B565-4051-A793-FAA6BFD5FF08}" type="slidenum">
              <a:rPr lang="fr-FR" smtClean="0"/>
              <a:t>‹N°›</a:t>
            </a:fld>
            <a:endParaRPr lang="fr-FR"/>
          </a:p>
        </p:txBody>
      </p:sp>
    </p:spTree>
    <p:extLst>
      <p:ext uri="{BB962C8B-B14F-4D97-AF65-F5344CB8AC3E}">
        <p14:creationId xmlns:p14="http://schemas.microsoft.com/office/powerpoint/2010/main" val="307580906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33BF93E-B565-4051-A793-FAA6BFD5FF08}" type="slidenum">
              <a:rPr lang="fr-FR" smtClean="0"/>
              <a:t>1</a:t>
            </a:fld>
            <a:endParaRPr lang="fr-FR"/>
          </a:p>
        </p:txBody>
      </p:sp>
      <p:sp>
        <p:nvSpPr>
          <p:cNvPr id="5" name="Espace réservé de l'en-tête 4"/>
          <p:cNvSpPr>
            <a:spLocks noGrp="1"/>
          </p:cNvSpPr>
          <p:nvPr>
            <p:ph type="hdr" sz="quarter" idx="11"/>
          </p:nvPr>
        </p:nvSpPr>
        <p:spPr/>
        <p:txBody>
          <a:bodyPr/>
          <a:lstStyle/>
          <a:p>
            <a:endParaRPr lang="fr-FR"/>
          </a:p>
        </p:txBody>
      </p:sp>
    </p:spTree>
    <p:extLst>
      <p:ext uri="{BB962C8B-B14F-4D97-AF65-F5344CB8AC3E}">
        <p14:creationId xmlns:p14="http://schemas.microsoft.com/office/powerpoint/2010/main" val="764249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33BF93E-B565-4051-A793-FAA6BFD5FF08}" type="slidenum">
              <a:rPr lang="fr-FR" smtClean="0"/>
              <a:t>3</a:t>
            </a:fld>
            <a:endParaRPr lang="fr-FR"/>
          </a:p>
        </p:txBody>
      </p:sp>
      <p:sp>
        <p:nvSpPr>
          <p:cNvPr id="5" name="Espace réservé de l'en-tête 4"/>
          <p:cNvSpPr>
            <a:spLocks noGrp="1"/>
          </p:cNvSpPr>
          <p:nvPr>
            <p:ph type="hdr" sz="quarter" idx="11"/>
          </p:nvPr>
        </p:nvSpPr>
        <p:spPr/>
        <p:txBody>
          <a:bodyPr/>
          <a:lstStyle/>
          <a:p>
            <a:endParaRPr lang="fr-FR"/>
          </a:p>
        </p:txBody>
      </p:sp>
    </p:spTree>
    <p:extLst>
      <p:ext uri="{BB962C8B-B14F-4D97-AF65-F5344CB8AC3E}">
        <p14:creationId xmlns:p14="http://schemas.microsoft.com/office/powerpoint/2010/main" val="2218624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33BF93E-B565-4051-A793-FAA6BFD5FF08}" type="slidenum">
              <a:rPr lang="fr-FR" smtClean="0"/>
              <a:t>6</a:t>
            </a:fld>
            <a:endParaRPr lang="fr-FR"/>
          </a:p>
        </p:txBody>
      </p:sp>
      <p:sp>
        <p:nvSpPr>
          <p:cNvPr id="5" name="Espace réservé de l'en-tête 4"/>
          <p:cNvSpPr>
            <a:spLocks noGrp="1"/>
          </p:cNvSpPr>
          <p:nvPr>
            <p:ph type="hdr" sz="quarter" idx="11"/>
          </p:nvPr>
        </p:nvSpPr>
        <p:spPr/>
        <p:txBody>
          <a:bodyPr/>
          <a:lstStyle/>
          <a:p>
            <a:endParaRPr lang="fr-FR"/>
          </a:p>
        </p:txBody>
      </p:sp>
    </p:spTree>
    <p:extLst>
      <p:ext uri="{BB962C8B-B14F-4D97-AF65-F5344CB8AC3E}">
        <p14:creationId xmlns:p14="http://schemas.microsoft.com/office/powerpoint/2010/main" val="2830767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33BF93E-B565-4051-A793-FAA6BFD5FF08}" type="slidenum">
              <a:rPr lang="fr-FR" smtClean="0"/>
              <a:t>8</a:t>
            </a:fld>
            <a:endParaRPr lang="fr-FR"/>
          </a:p>
        </p:txBody>
      </p:sp>
      <p:sp>
        <p:nvSpPr>
          <p:cNvPr id="5" name="Espace réservé de l'en-tête 4"/>
          <p:cNvSpPr>
            <a:spLocks noGrp="1"/>
          </p:cNvSpPr>
          <p:nvPr>
            <p:ph type="hdr" sz="quarter" idx="11"/>
          </p:nvPr>
        </p:nvSpPr>
        <p:spPr/>
        <p:txBody>
          <a:bodyPr/>
          <a:lstStyle/>
          <a:p>
            <a:endParaRPr lang="fr-FR"/>
          </a:p>
        </p:txBody>
      </p:sp>
    </p:spTree>
    <p:extLst>
      <p:ext uri="{BB962C8B-B14F-4D97-AF65-F5344CB8AC3E}">
        <p14:creationId xmlns:p14="http://schemas.microsoft.com/office/powerpoint/2010/main" val="3296492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33BF93E-B565-4051-A793-FAA6BFD5FF08}" type="slidenum">
              <a:rPr lang="fr-FR" smtClean="0"/>
              <a:t>15</a:t>
            </a:fld>
            <a:endParaRPr lang="fr-FR"/>
          </a:p>
        </p:txBody>
      </p:sp>
      <p:sp>
        <p:nvSpPr>
          <p:cNvPr id="5" name="Espace réservé de l'en-tête 4"/>
          <p:cNvSpPr>
            <a:spLocks noGrp="1"/>
          </p:cNvSpPr>
          <p:nvPr>
            <p:ph type="hdr" sz="quarter" idx="11"/>
          </p:nvPr>
        </p:nvSpPr>
        <p:spPr/>
        <p:txBody>
          <a:bodyPr/>
          <a:lstStyle/>
          <a:p>
            <a:endParaRPr lang="fr-FR"/>
          </a:p>
        </p:txBody>
      </p:sp>
    </p:spTree>
    <p:extLst>
      <p:ext uri="{BB962C8B-B14F-4D97-AF65-F5344CB8AC3E}">
        <p14:creationId xmlns:p14="http://schemas.microsoft.com/office/powerpoint/2010/main" val="4246672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33BF93E-B565-4051-A793-FAA6BFD5FF08}" type="slidenum">
              <a:rPr lang="fr-FR" smtClean="0"/>
              <a:t>19</a:t>
            </a:fld>
            <a:endParaRPr lang="fr-FR"/>
          </a:p>
        </p:txBody>
      </p:sp>
      <p:sp>
        <p:nvSpPr>
          <p:cNvPr id="5" name="Espace réservé de l'en-tête 4"/>
          <p:cNvSpPr>
            <a:spLocks noGrp="1"/>
          </p:cNvSpPr>
          <p:nvPr>
            <p:ph type="hdr" sz="quarter" idx="11"/>
          </p:nvPr>
        </p:nvSpPr>
        <p:spPr/>
        <p:txBody>
          <a:bodyPr/>
          <a:lstStyle/>
          <a:p>
            <a:endParaRPr lang="fr-FR"/>
          </a:p>
        </p:txBody>
      </p:sp>
    </p:spTree>
    <p:extLst>
      <p:ext uri="{BB962C8B-B14F-4D97-AF65-F5344CB8AC3E}">
        <p14:creationId xmlns:p14="http://schemas.microsoft.com/office/powerpoint/2010/main" val="3211997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33BF93E-B565-4051-A793-FAA6BFD5FF08}" type="slidenum">
              <a:rPr lang="fr-FR" smtClean="0"/>
              <a:t>22</a:t>
            </a:fld>
            <a:endParaRPr lang="fr-FR"/>
          </a:p>
        </p:txBody>
      </p:sp>
      <p:sp>
        <p:nvSpPr>
          <p:cNvPr id="5" name="Espace réservé de l'en-tête 4"/>
          <p:cNvSpPr>
            <a:spLocks noGrp="1"/>
          </p:cNvSpPr>
          <p:nvPr>
            <p:ph type="hdr" sz="quarter" idx="11"/>
          </p:nvPr>
        </p:nvSpPr>
        <p:spPr/>
        <p:txBody>
          <a:bodyPr/>
          <a:lstStyle/>
          <a:p>
            <a:endParaRPr lang="fr-FR"/>
          </a:p>
        </p:txBody>
      </p:sp>
    </p:spTree>
    <p:extLst>
      <p:ext uri="{BB962C8B-B14F-4D97-AF65-F5344CB8AC3E}">
        <p14:creationId xmlns:p14="http://schemas.microsoft.com/office/powerpoint/2010/main" val="1518314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33BF93E-B565-4051-A793-FAA6BFD5FF08}" type="slidenum">
              <a:rPr lang="fr-FR" smtClean="0"/>
              <a:t>23</a:t>
            </a:fld>
            <a:endParaRPr lang="fr-FR"/>
          </a:p>
        </p:txBody>
      </p:sp>
      <p:sp>
        <p:nvSpPr>
          <p:cNvPr id="5" name="Espace réservé de l'en-tête 4"/>
          <p:cNvSpPr>
            <a:spLocks noGrp="1"/>
          </p:cNvSpPr>
          <p:nvPr>
            <p:ph type="hdr" sz="quarter" idx="11"/>
          </p:nvPr>
        </p:nvSpPr>
        <p:spPr/>
        <p:txBody>
          <a:bodyPr/>
          <a:lstStyle/>
          <a:p>
            <a:endParaRPr lang="fr-FR"/>
          </a:p>
        </p:txBody>
      </p:sp>
    </p:spTree>
    <p:extLst>
      <p:ext uri="{BB962C8B-B14F-4D97-AF65-F5344CB8AC3E}">
        <p14:creationId xmlns:p14="http://schemas.microsoft.com/office/powerpoint/2010/main" val="37209566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8E3C075C-29F5-4976-BAD9-8D06C8FBF9DE}" type="datetime1">
              <a:rPr lang="fr-FR" smtClean="0"/>
              <a:t>24/06/2025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F25930D6-FC7E-4FED-8ACF-3603F1F31BC7}" type="slidenum">
              <a:rPr lang="fr-FR" smtClean="0"/>
              <a:pPr/>
              <a:t>‹N°›</a:t>
            </a:fld>
            <a:endParaRPr lang="fr-FR"/>
          </a:p>
        </p:txBody>
      </p:sp>
      <p:pic>
        <p:nvPicPr>
          <p:cNvPr id="7" name="Image 6">
            <a:extLst>
              <a:ext uri="{FF2B5EF4-FFF2-40B4-BE49-F238E27FC236}">
                <a16:creationId xmlns:a16="http://schemas.microsoft.com/office/drawing/2014/main" id="{220BC387-DBBA-CD28-B6D2-3EE1289633CA}"/>
              </a:ext>
            </a:extLst>
          </p:cNvPr>
          <p:cNvPicPr>
            <a:picLocks noChangeAspect="1"/>
          </p:cNvPicPr>
          <p:nvPr userDrawn="1"/>
        </p:nvPicPr>
        <p:blipFill>
          <a:blip r:embed="rId2"/>
          <a:stretch>
            <a:fillRect/>
          </a:stretch>
        </p:blipFill>
        <p:spPr>
          <a:xfrm>
            <a:off x="0" y="5514109"/>
            <a:ext cx="12192000" cy="1238814"/>
          </a:xfrm>
          <a:prstGeom prst="rect">
            <a:avLst/>
          </a:prstGeom>
        </p:spPr>
      </p:pic>
    </p:spTree>
    <p:extLst>
      <p:ext uri="{BB962C8B-B14F-4D97-AF65-F5344CB8AC3E}">
        <p14:creationId xmlns:p14="http://schemas.microsoft.com/office/powerpoint/2010/main" val="3901324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AB103B0-E9B1-4448-BD5E-38FD26185AF9}" type="datetime1">
              <a:rPr lang="fr-FR" smtClean="0"/>
              <a:t>24/06/2025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5930D6-FC7E-4FED-8ACF-3603F1F31BC7}" type="slidenum">
              <a:rPr lang="fr-FR" smtClean="0"/>
              <a:t>‹N°›</a:t>
            </a:fld>
            <a:endParaRPr lang="fr-FR"/>
          </a:p>
        </p:txBody>
      </p:sp>
    </p:spTree>
    <p:extLst>
      <p:ext uri="{BB962C8B-B14F-4D97-AF65-F5344CB8AC3E}">
        <p14:creationId xmlns:p14="http://schemas.microsoft.com/office/powerpoint/2010/main" val="852725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30E9623-EB92-4B37-BBEB-69DF3F28B563}" type="datetime1">
              <a:rPr lang="fr-FR" smtClean="0"/>
              <a:t>24/06/2025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5930D6-FC7E-4FED-8ACF-3603F1F31BC7}" type="slidenum">
              <a:rPr lang="fr-FR" smtClean="0"/>
              <a:t>‹N°›</a:t>
            </a:fld>
            <a:endParaRPr lang="fr-FR"/>
          </a:p>
        </p:txBody>
      </p:sp>
    </p:spTree>
    <p:extLst>
      <p:ext uri="{BB962C8B-B14F-4D97-AF65-F5344CB8AC3E}">
        <p14:creationId xmlns:p14="http://schemas.microsoft.com/office/powerpoint/2010/main" val="977480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209800" y="478972"/>
            <a:ext cx="9144000" cy="1053306"/>
          </a:xfrm>
        </p:spPr>
        <p:txBody>
          <a:bodyPr>
            <a:normAutofit/>
          </a:bodyPr>
          <a:lstStyle>
            <a:lvl1pPr>
              <a:defRPr sz="2800" b="1">
                <a:solidFill>
                  <a:srgbClr val="BC0067"/>
                </a:solidFill>
                <a:latin typeface="Fivo Sans Modern" pitchFamily="50" charset="0"/>
              </a:defRPr>
            </a:lvl1pPr>
          </a:lstStyle>
          <a:p>
            <a:r>
              <a:rPr lang="fr-FR" dirty="0"/>
              <a:t>Modifiez le style du titre</a:t>
            </a:r>
          </a:p>
        </p:txBody>
      </p:sp>
      <p:sp>
        <p:nvSpPr>
          <p:cNvPr id="3" name="Espace réservé du contenu 2"/>
          <p:cNvSpPr>
            <a:spLocks noGrp="1"/>
          </p:cNvSpPr>
          <p:nvPr>
            <p:ph idx="1"/>
          </p:nvPr>
        </p:nvSpPr>
        <p:spPr>
          <a:xfrm>
            <a:off x="838200" y="1807028"/>
            <a:ext cx="10515600" cy="4430485"/>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82867067-C7D3-4BC5-B594-5197C0DA9BE9}" type="datetime1">
              <a:rPr lang="fr-FR" smtClean="0"/>
              <a:t>24/06/2025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8610600" y="6484284"/>
            <a:ext cx="2743200" cy="365125"/>
          </a:xfrm>
        </p:spPr>
        <p:txBody>
          <a:bodyPr/>
          <a:lstStyle/>
          <a:p>
            <a:fld id="{F25930D6-FC7E-4FED-8ACF-3603F1F31BC7}" type="slidenum">
              <a:rPr lang="fr-FR" smtClean="0"/>
              <a:t>‹N°›</a:t>
            </a:fld>
            <a:endParaRPr lang="fr-FR"/>
          </a:p>
        </p:txBody>
      </p:sp>
      <p:sp>
        <p:nvSpPr>
          <p:cNvPr id="7" name="ZoneTexte 6">
            <a:extLst>
              <a:ext uri="{FF2B5EF4-FFF2-40B4-BE49-F238E27FC236}">
                <a16:creationId xmlns:a16="http://schemas.microsoft.com/office/drawing/2014/main" id="{FF8ECD24-CC72-7223-B36A-F94396EB4150}"/>
              </a:ext>
            </a:extLst>
          </p:cNvPr>
          <p:cNvSpPr txBox="1"/>
          <p:nvPr userDrawn="1"/>
        </p:nvSpPr>
        <p:spPr>
          <a:xfrm>
            <a:off x="116542" y="6543735"/>
            <a:ext cx="6432176" cy="246221"/>
          </a:xfrm>
          <a:prstGeom prst="rect">
            <a:avLst/>
          </a:prstGeom>
          <a:noFill/>
        </p:spPr>
        <p:txBody>
          <a:bodyPr wrap="square" rtlCol="0">
            <a:spAutoFit/>
          </a:bodyPr>
          <a:lstStyle/>
          <a:p>
            <a:r>
              <a:rPr lang="fr-FR" sz="1000" b="1" dirty="0">
                <a:solidFill>
                  <a:srgbClr val="8E8E8E"/>
                </a:solidFill>
                <a:latin typeface="Spectral" panose="02020502060000000000" pitchFamily="18" charset="0"/>
              </a:rPr>
              <a:t>Hérault Logement – présentation bureau du CRHH Occitanie – 1</a:t>
            </a:r>
            <a:r>
              <a:rPr lang="fr-FR" sz="1000" b="1" baseline="30000" dirty="0">
                <a:solidFill>
                  <a:srgbClr val="8E8E8E"/>
                </a:solidFill>
                <a:latin typeface="Spectral" panose="02020502060000000000" pitchFamily="18" charset="0"/>
              </a:rPr>
              <a:t>er</a:t>
            </a:r>
            <a:r>
              <a:rPr lang="fr-FR" sz="1000" b="1" dirty="0">
                <a:solidFill>
                  <a:srgbClr val="8E8E8E"/>
                </a:solidFill>
                <a:latin typeface="Spectral" panose="02020502060000000000" pitchFamily="18" charset="0"/>
              </a:rPr>
              <a:t> juillet 2025</a:t>
            </a:r>
          </a:p>
        </p:txBody>
      </p:sp>
    </p:spTree>
    <p:extLst>
      <p:ext uri="{BB962C8B-B14F-4D97-AF65-F5344CB8AC3E}">
        <p14:creationId xmlns:p14="http://schemas.microsoft.com/office/powerpoint/2010/main" val="3692459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3BA7D7E-7856-40E5-92A4-A96A03ADE515}" type="datetime1">
              <a:rPr lang="fr-FR" smtClean="0"/>
              <a:t>24/06/2025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5930D6-FC7E-4FED-8ACF-3603F1F31BC7}" type="slidenum">
              <a:rPr lang="fr-FR" smtClean="0"/>
              <a:t>‹N°›</a:t>
            </a:fld>
            <a:endParaRPr lang="fr-FR"/>
          </a:p>
        </p:txBody>
      </p:sp>
    </p:spTree>
    <p:extLst>
      <p:ext uri="{BB962C8B-B14F-4D97-AF65-F5344CB8AC3E}">
        <p14:creationId xmlns:p14="http://schemas.microsoft.com/office/powerpoint/2010/main" val="1211980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59E7778-115C-49C2-8CBD-F0FD3497B836}" type="datetime1">
              <a:rPr lang="fr-FR" smtClean="0"/>
              <a:t>24/06/2025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5930D6-FC7E-4FED-8ACF-3603F1F31BC7}" type="slidenum">
              <a:rPr lang="fr-FR" smtClean="0"/>
              <a:t>‹N°›</a:t>
            </a:fld>
            <a:endParaRPr lang="fr-FR"/>
          </a:p>
        </p:txBody>
      </p:sp>
    </p:spTree>
    <p:extLst>
      <p:ext uri="{BB962C8B-B14F-4D97-AF65-F5344CB8AC3E}">
        <p14:creationId xmlns:p14="http://schemas.microsoft.com/office/powerpoint/2010/main" val="2020193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BDE1AD1-3DF0-48ED-84F7-89C44EA8BB0F}" type="datetime1">
              <a:rPr lang="fr-FR" smtClean="0"/>
              <a:t>24/06/2025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25930D6-FC7E-4FED-8ACF-3603F1F31BC7}" type="slidenum">
              <a:rPr lang="fr-FR" smtClean="0"/>
              <a:t>‹N°›</a:t>
            </a:fld>
            <a:endParaRPr lang="fr-FR"/>
          </a:p>
        </p:txBody>
      </p:sp>
    </p:spTree>
    <p:extLst>
      <p:ext uri="{BB962C8B-B14F-4D97-AF65-F5344CB8AC3E}">
        <p14:creationId xmlns:p14="http://schemas.microsoft.com/office/powerpoint/2010/main" val="829224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5740E50-9C67-44EE-AFA5-6A21E66D24B4}" type="datetime1">
              <a:rPr lang="fr-FR" smtClean="0"/>
              <a:t>24/06/2025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25930D6-FC7E-4FED-8ACF-3603F1F31BC7}" type="slidenum">
              <a:rPr lang="fr-FR" smtClean="0"/>
              <a:t>‹N°›</a:t>
            </a:fld>
            <a:endParaRPr lang="fr-FR"/>
          </a:p>
        </p:txBody>
      </p:sp>
    </p:spTree>
    <p:extLst>
      <p:ext uri="{BB962C8B-B14F-4D97-AF65-F5344CB8AC3E}">
        <p14:creationId xmlns:p14="http://schemas.microsoft.com/office/powerpoint/2010/main" val="1949994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576C41E-F150-4E3D-A561-493AC7132C5D}" type="datetime1">
              <a:rPr lang="fr-FR" smtClean="0"/>
              <a:t>24/06/2025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25930D6-FC7E-4FED-8ACF-3603F1F31BC7}" type="slidenum">
              <a:rPr lang="fr-FR" smtClean="0"/>
              <a:t>‹N°›</a:t>
            </a:fld>
            <a:endParaRPr lang="fr-FR"/>
          </a:p>
        </p:txBody>
      </p:sp>
    </p:spTree>
    <p:extLst>
      <p:ext uri="{BB962C8B-B14F-4D97-AF65-F5344CB8AC3E}">
        <p14:creationId xmlns:p14="http://schemas.microsoft.com/office/powerpoint/2010/main" val="610102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955C957-323E-48A4-9062-BF9B900125B1}" type="datetime1">
              <a:rPr lang="fr-FR" smtClean="0"/>
              <a:t>24/06/2025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5930D6-FC7E-4FED-8ACF-3603F1F31BC7}" type="slidenum">
              <a:rPr lang="fr-FR" smtClean="0"/>
              <a:t>‹N°›</a:t>
            </a:fld>
            <a:endParaRPr lang="fr-FR"/>
          </a:p>
        </p:txBody>
      </p:sp>
    </p:spTree>
    <p:extLst>
      <p:ext uri="{BB962C8B-B14F-4D97-AF65-F5344CB8AC3E}">
        <p14:creationId xmlns:p14="http://schemas.microsoft.com/office/powerpoint/2010/main" val="2652760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4CEA3DB4-606D-4B2C-988F-7992C7292E02}" type="datetime1">
              <a:rPr lang="fr-FR" smtClean="0"/>
              <a:t>24/06/2025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5930D6-FC7E-4FED-8ACF-3603F1F31BC7}" type="slidenum">
              <a:rPr lang="fr-FR" smtClean="0"/>
              <a:t>‹N°›</a:t>
            </a:fld>
            <a:endParaRPr lang="fr-FR"/>
          </a:p>
        </p:txBody>
      </p:sp>
    </p:spTree>
    <p:extLst>
      <p:ext uri="{BB962C8B-B14F-4D97-AF65-F5344CB8AC3E}">
        <p14:creationId xmlns:p14="http://schemas.microsoft.com/office/powerpoint/2010/main" val="1730238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483166-A4BD-44BC-A7BC-B213EB2E6F82}" type="datetime1">
              <a:rPr lang="fr-FR" smtClean="0"/>
              <a:t>24/06/2025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pic>
        <p:nvPicPr>
          <p:cNvPr id="7" name="Image 6">
            <a:extLst>
              <a:ext uri="{FF2B5EF4-FFF2-40B4-BE49-F238E27FC236}">
                <a16:creationId xmlns:a16="http://schemas.microsoft.com/office/drawing/2014/main" id="{2170B11E-3722-4400-CA04-B71D8669B51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 y="345990"/>
            <a:ext cx="2323070" cy="1058164"/>
          </a:xfrm>
          <a:prstGeom prst="rect">
            <a:avLst/>
          </a:prstGeom>
        </p:spPr>
      </p:pic>
      <p:sp>
        <p:nvSpPr>
          <p:cNvPr id="8" name="Rectangle 7">
            <a:extLst>
              <a:ext uri="{FF2B5EF4-FFF2-40B4-BE49-F238E27FC236}">
                <a16:creationId xmlns:a16="http://schemas.microsoft.com/office/drawing/2014/main" id="{2945089E-0BBC-1006-9300-E64A69A3A51F}"/>
              </a:ext>
            </a:extLst>
          </p:cNvPr>
          <p:cNvSpPr/>
          <p:nvPr userDrawn="1"/>
        </p:nvSpPr>
        <p:spPr>
          <a:xfrm>
            <a:off x="2133601" y="205946"/>
            <a:ext cx="9580605" cy="140043"/>
          </a:xfrm>
          <a:prstGeom prst="rect">
            <a:avLst/>
          </a:prstGeom>
          <a:solidFill>
            <a:srgbClr val="A58A7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65503036-9CDA-6A0E-5438-97E4E798A13C}"/>
              </a:ext>
            </a:extLst>
          </p:cNvPr>
          <p:cNvSpPr/>
          <p:nvPr userDrawn="1"/>
        </p:nvSpPr>
        <p:spPr>
          <a:xfrm>
            <a:off x="395417" y="205946"/>
            <a:ext cx="1738184" cy="140043"/>
          </a:xfrm>
          <a:prstGeom prst="rect">
            <a:avLst/>
          </a:prstGeom>
          <a:solidFill>
            <a:srgbClr val="BC00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5">
            <a:extLst>
              <a:ext uri="{FF2B5EF4-FFF2-40B4-BE49-F238E27FC236}">
                <a16:creationId xmlns:a16="http://schemas.microsoft.com/office/drawing/2014/main" id="{0BA4BE3A-BE33-D05A-312A-918F3CCD02C6}"/>
              </a:ext>
            </a:extLst>
          </p:cNvPr>
          <p:cNvSpPr/>
          <p:nvPr userDrawn="1"/>
        </p:nvSpPr>
        <p:spPr>
          <a:xfrm>
            <a:off x="8100291" y="6530109"/>
            <a:ext cx="4091709" cy="285578"/>
          </a:xfrm>
          <a:prstGeom prst="roundRect">
            <a:avLst>
              <a:gd name="adj" fmla="val 50000"/>
            </a:avLst>
          </a:prstGeom>
          <a:solidFill>
            <a:srgbClr val="BC00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space réservé du numéro de diapositive 5"/>
          <p:cNvSpPr>
            <a:spLocks noGrp="1"/>
          </p:cNvSpPr>
          <p:nvPr>
            <p:ph type="sldNum" sz="quarter" idx="4"/>
          </p:nvPr>
        </p:nvSpPr>
        <p:spPr>
          <a:xfrm>
            <a:off x="8610600" y="6484284"/>
            <a:ext cx="2743200" cy="365125"/>
          </a:xfrm>
          <a:prstGeom prst="rect">
            <a:avLst/>
          </a:prstGeom>
        </p:spPr>
        <p:txBody>
          <a:bodyPr vert="horz" lIns="91440" tIns="45720" rIns="91440" bIns="45720" rtlCol="0" anchor="ctr"/>
          <a:lstStyle>
            <a:lvl1pPr algn="r">
              <a:defRPr sz="1200">
                <a:solidFill>
                  <a:schemeClr val="bg1"/>
                </a:solidFill>
              </a:defRPr>
            </a:lvl1pPr>
          </a:lstStyle>
          <a:p>
            <a:fld id="{F25930D6-FC7E-4FED-8ACF-3603F1F31BC7}" type="slidenum">
              <a:rPr lang="fr-FR" smtClean="0"/>
              <a:pPr/>
              <a:t>‹N°›</a:t>
            </a:fld>
            <a:endParaRPr lang="fr-FR"/>
          </a:p>
        </p:txBody>
      </p:sp>
    </p:spTree>
    <p:extLst>
      <p:ext uri="{BB962C8B-B14F-4D97-AF65-F5344CB8AC3E}">
        <p14:creationId xmlns:p14="http://schemas.microsoft.com/office/powerpoint/2010/main" val="1677863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8/10/relationships/comments" Target="../comments/modernComment_9AB_4046A5AA.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microsoft.com/office/2018/10/relationships/comments" Target="../comments/modernComment_9A4_74F4537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8/10/relationships/comments" Target="../comments/modernComment_988_30E8FC1A.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45990"/>
            <a:ext cx="2323070" cy="1058164"/>
          </a:xfrm>
          <a:prstGeom prst="rect">
            <a:avLst/>
          </a:prstGeom>
        </p:spPr>
      </p:pic>
      <p:sp>
        <p:nvSpPr>
          <p:cNvPr id="8" name="Rectangle 7"/>
          <p:cNvSpPr/>
          <p:nvPr/>
        </p:nvSpPr>
        <p:spPr>
          <a:xfrm>
            <a:off x="2133601" y="205946"/>
            <a:ext cx="9580605" cy="140043"/>
          </a:xfrm>
          <a:prstGeom prst="rect">
            <a:avLst/>
          </a:prstGeom>
          <a:solidFill>
            <a:srgbClr val="A58A7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95417" y="205946"/>
            <a:ext cx="1738184" cy="140043"/>
          </a:xfrm>
          <a:prstGeom prst="rect">
            <a:avLst/>
          </a:prstGeom>
          <a:solidFill>
            <a:srgbClr val="BC00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à coins arrondis 5"/>
          <p:cNvSpPr/>
          <p:nvPr/>
        </p:nvSpPr>
        <p:spPr>
          <a:xfrm>
            <a:off x="8100291" y="6530109"/>
            <a:ext cx="4091709" cy="285578"/>
          </a:xfrm>
          <a:prstGeom prst="roundRect">
            <a:avLst>
              <a:gd name="adj" fmla="val 50000"/>
            </a:avLst>
          </a:prstGeom>
          <a:solidFill>
            <a:srgbClr val="BC00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1A6514C2-48F8-FD53-ACEF-761437615517}"/>
              </a:ext>
            </a:extLst>
          </p:cNvPr>
          <p:cNvPicPr>
            <a:picLocks noChangeAspect="1"/>
          </p:cNvPicPr>
          <p:nvPr/>
        </p:nvPicPr>
        <p:blipFill>
          <a:blip r:embed="rId4"/>
          <a:stretch>
            <a:fillRect/>
          </a:stretch>
        </p:blipFill>
        <p:spPr>
          <a:xfrm>
            <a:off x="0" y="5514109"/>
            <a:ext cx="12192000" cy="1238814"/>
          </a:xfrm>
          <a:prstGeom prst="rect">
            <a:avLst/>
          </a:prstGeom>
        </p:spPr>
      </p:pic>
      <p:sp>
        <p:nvSpPr>
          <p:cNvPr id="14" name="Titre 4">
            <a:extLst>
              <a:ext uri="{FF2B5EF4-FFF2-40B4-BE49-F238E27FC236}">
                <a16:creationId xmlns:a16="http://schemas.microsoft.com/office/drawing/2014/main" id="{1084EDF8-B0DE-F52C-E21E-79748E1B6C15}"/>
              </a:ext>
            </a:extLst>
          </p:cNvPr>
          <p:cNvSpPr txBox="1">
            <a:spLocks/>
          </p:cNvSpPr>
          <p:nvPr/>
        </p:nvSpPr>
        <p:spPr>
          <a:xfrm>
            <a:off x="762000" y="609600"/>
            <a:ext cx="10818600" cy="4493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4800" dirty="0">
                <a:latin typeface="Fivo Sans Modern" pitchFamily="50" charset="0"/>
              </a:rPr>
              <a:t>Demande d’agrément OFS</a:t>
            </a:r>
          </a:p>
          <a:p>
            <a:pPr algn="l"/>
            <a:r>
              <a:rPr lang="fr-FR" sz="4800" dirty="0">
                <a:latin typeface="Fivo Sans Modern" pitchFamily="50" charset="0"/>
              </a:rPr>
              <a:t>Hérault Logement</a:t>
            </a:r>
          </a:p>
          <a:p>
            <a:pPr algn="l"/>
            <a:endParaRPr lang="fr-FR" sz="4800" dirty="0">
              <a:latin typeface="Fivo Sans Modern" pitchFamily="50" charset="0"/>
            </a:endParaRPr>
          </a:p>
          <a:p>
            <a:pPr algn="l"/>
            <a:r>
              <a:rPr lang="fr-FR" sz="2400" dirty="0">
                <a:latin typeface="Fivo Sans Modern" pitchFamily="50" charset="0"/>
              </a:rPr>
              <a:t>Bureau du CRHH Occitanie – 1er juillet 2025</a:t>
            </a:r>
          </a:p>
        </p:txBody>
      </p:sp>
      <p:sp>
        <p:nvSpPr>
          <p:cNvPr id="17" name="Espace réservé du numéro de diapositive 16">
            <a:extLst>
              <a:ext uri="{FF2B5EF4-FFF2-40B4-BE49-F238E27FC236}">
                <a16:creationId xmlns:a16="http://schemas.microsoft.com/office/drawing/2014/main" id="{57118395-4F78-B9A9-7572-798BC200BD68}"/>
              </a:ext>
            </a:extLst>
          </p:cNvPr>
          <p:cNvSpPr>
            <a:spLocks noGrp="1"/>
          </p:cNvSpPr>
          <p:nvPr>
            <p:ph type="sldNum" sz="quarter" idx="12"/>
          </p:nvPr>
        </p:nvSpPr>
        <p:spPr/>
        <p:txBody>
          <a:bodyPr/>
          <a:lstStyle/>
          <a:p>
            <a:fld id="{F25930D6-FC7E-4FED-8ACF-3603F1F31BC7}" type="slidenum">
              <a:rPr lang="fr-FR" smtClean="0"/>
              <a:t>1</a:t>
            </a:fld>
            <a:endParaRPr lang="fr-FR"/>
          </a:p>
        </p:txBody>
      </p:sp>
    </p:spTree>
    <p:extLst>
      <p:ext uri="{BB962C8B-B14F-4D97-AF65-F5344CB8AC3E}">
        <p14:creationId xmlns:p14="http://schemas.microsoft.com/office/powerpoint/2010/main" val="3500763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8B79D3-B284-953C-ED8D-2A081BB9E0DD}"/>
              </a:ext>
            </a:extLst>
          </p:cNvPr>
          <p:cNvSpPr>
            <a:spLocks noGrp="1"/>
          </p:cNvSpPr>
          <p:nvPr>
            <p:ph type="title"/>
          </p:nvPr>
        </p:nvSpPr>
        <p:spPr/>
        <p:txBody>
          <a:bodyPr/>
          <a:lstStyle/>
          <a:p>
            <a:r>
              <a:rPr lang="fr-FR" dirty="0"/>
              <a:t>Le BRS un outil pour les territoires en tension sur le littoral et autour de Montpellier</a:t>
            </a:r>
          </a:p>
        </p:txBody>
      </p:sp>
      <p:sp>
        <p:nvSpPr>
          <p:cNvPr id="5" name="Espace réservé du contenu 4">
            <a:extLst>
              <a:ext uri="{FF2B5EF4-FFF2-40B4-BE49-F238E27FC236}">
                <a16:creationId xmlns:a16="http://schemas.microsoft.com/office/drawing/2014/main" id="{CE17F72C-0EFD-C97E-7904-DB6D58179D7A}"/>
              </a:ext>
            </a:extLst>
          </p:cNvPr>
          <p:cNvSpPr>
            <a:spLocks noGrp="1"/>
          </p:cNvSpPr>
          <p:nvPr>
            <p:ph idx="1"/>
          </p:nvPr>
        </p:nvSpPr>
        <p:spPr>
          <a:xfrm>
            <a:off x="838200" y="1807028"/>
            <a:ext cx="5589760" cy="4430485"/>
          </a:xfrm>
        </p:spPr>
        <p:txBody>
          <a:bodyPr>
            <a:normAutofit fontScale="92500" lnSpcReduction="10000"/>
          </a:bodyPr>
          <a:lstStyle/>
          <a:p>
            <a:pPr marL="0" indent="0">
              <a:buNone/>
            </a:pPr>
            <a:r>
              <a:rPr lang="fr-FR" sz="1600" dirty="0">
                <a:latin typeface="Spectral" panose="02020502060000000000" pitchFamily="18" charset="0"/>
              </a:rPr>
              <a:t>Une étude de capitalisation sur le développement du BRS à l’échelle nationale puis une étude de marché aux échelles départementales et communautaires a été réalisée pour identifier les zones d’intervention. Elle a montré, en synthèse : </a:t>
            </a:r>
          </a:p>
          <a:p>
            <a:r>
              <a:rPr lang="fr-FR" sz="1600" dirty="0">
                <a:latin typeface="Spectral" panose="02020502060000000000" pitchFamily="18" charset="0"/>
              </a:rPr>
              <a:t>Un décrochage </a:t>
            </a:r>
            <a:r>
              <a:rPr lang="fr-FR" sz="1600" b="1" dirty="0">
                <a:latin typeface="Spectral" panose="02020502060000000000" pitchFamily="18" charset="0"/>
              </a:rPr>
              <a:t>entre les prix et les revenus des ménages qui rend l’accession difficile</a:t>
            </a:r>
            <a:r>
              <a:rPr lang="fr-FR" sz="1600" dirty="0">
                <a:latin typeface="Spectral" panose="02020502060000000000" pitchFamily="18" charset="0"/>
              </a:rPr>
              <a:t>, en particulier pour les locataires sur le littoral et dans le Grand Pic Saint-Loup.</a:t>
            </a:r>
          </a:p>
          <a:p>
            <a:r>
              <a:rPr lang="fr-FR" sz="1600" dirty="0">
                <a:latin typeface="Spectral" panose="02020502060000000000" pitchFamily="18" charset="0"/>
              </a:rPr>
              <a:t>Des enjeux spécifiques sur les territoires en tension </a:t>
            </a:r>
            <a:r>
              <a:rPr lang="fr-FR" sz="1600" b="1" dirty="0">
                <a:latin typeface="Spectral" panose="02020502060000000000" pitchFamily="18" charset="0"/>
              </a:rPr>
              <a:t>du zonage ABC </a:t>
            </a:r>
            <a:r>
              <a:rPr lang="fr-FR" sz="1600" dirty="0">
                <a:latin typeface="Spectral" panose="02020502060000000000" pitchFamily="18" charset="0"/>
              </a:rPr>
              <a:t>avec la métropole et une partie du Pays de l’Or en zone A, et l’ensemble du littoral en zone B1 (augmentation des prix de l’immobilier et du foncier, enjeux SRU, etc.), </a:t>
            </a:r>
          </a:p>
          <a:p>
            <a:r>
              <a:rPr lang="fr-FR" sz="1600" dirty="0">
                <a:latin typeface="Spectral" panose="02020502060000000000" pitchFamily="18" charset="0"/>
              </a:rPr>
              <a:t>Une forte pression sur le logement social avec </a:t>
            </a:r>
            <a:r>
              <a:rPr lang="fr-FR" sz="1600" b="1" dirty="0">
                <a:latin typeface="Spectral" panose="02020502060000000000" pitchFamily="18" charset="0"/>
              </a:rPr>
              <a:t>plus de 10 demandes par attribution dans la CA de Sète </a:t>
            </a:r>
            <a:r>
              <a:rPr lang="fr-FR" sz="1600" b="1" dirty="0" err="1">
                <a:latin typeface="Spectral" panose="02020502060000000000" pitchFamily="18" charset="0"/>
              </a:rPr>
              <a:t>Agglopôle</a:t>
            </a:r>
            <a:r>
              <a:rPr lang="fr-FR" sz="1600" b="1" dirty="0">
                <a:latin typeface="Spectral" panose="02020502060000000000" pitchFamily="18" charset="0"/>
              </a:rPr>
              <a:t> Méditerranée, dans les CC du Grand Pic Saint Loup et du Pays de Lunel, ou encore dans la métropole de Montpellier</a:t>
            </a:r>
            <a:r>
              <a:rPr lang="fr-FR" sz="1600" dirty="0">
                <a:latin typeface="Spectral" panose="02020502060000000000" pitchFamily="18" charset="0"/>
              </a:rPr>
              <a:t>.</a:t>
            </a:r>
          </a:p>
          <a:p>
            <a:r>
              <a:rPr lang="fr-FR" sz="1600" dirty="0">
                <a:latin typeface="Spectral" panose="02020502060000000000" pitchFamily="18" charset="0"/>
              </a:rPr>
              <a:t>Une attente de projets en BRS de ces intercommunalités, qui ont </a:t>
            </a:r>
            <a:r>
              <a:rPr lang="fr-FR" sz="1600" b="1" dirty="0">
                <a:latin typeface="Spectral" panose="02020502060000000000" pitchFamily="18" charset="0"/>
              </a:rPr>
              <a:t>défini des objectifs chiffrés de logements abordables, incluant des opérations en BRS, dans leurs PLH</a:t>
            </a:r>
            <a:r>
              <a:rPr lang="fr-FR" sz="1600" dirty="0">
                <a:latin typeface="Spectral" panose="02020502060000000000" pitchFamily="18" charset="0"/>
              </a:rPr>
              <a:t> respectifs. </a:t>
            </a:r>
          </a:p>
          <a:p>
            <a:endParaRPr lang="fr-FR" sz="1600" dirty="0">
              <a:latin typeface="Spectral" panose="02020502060000000000" pitchFamily="18" charset="0"/>
            </a:endParaRPr>
          </a:p>
        </p:txBody>
      </p:sp>
      <p:sp>
        <p:nvSpPr>
          <p:cNvPr id="10" name="Espace réservé du numéro de diapositive 9">
            <a:extLst>
              <a:ext uri="{FF2B5EF4-FFF2-40B4-BE49-F238E27FC236}">
                <a16:creationId xmlns:a16="http://schemas.microsoft.com/office/drawing/2014/main" id="{8DB35AB2-C326-3D1C-5AB2-C9C2B6938A2D}"/>
              </a:ext>
            </a:extLst>
          </p:cNvPr>
          <p:cNvSpPr>
            <a:spLocks noGrp="1"/>
          </p:cNvSpPr>
          <p:nvPr>
            <p:ph type="sldNum" sz="quarter" idx="12"/>
          </p:nvPr>
        </p:nvSpPr>
        <p:spPr/>
        <p:txBody>
          <a:bodyPr/>
          <a:lstStyle/>
          <a:p>
            <a:fld id="{F25930D6-FC7E-4FED-8ACF-3603F1F31BC7}" type="slidenum">
              <a:rPr lang="fr-FR" smtClean="0"/>
              <a:t>10</a:t>
            </a:fld>
            <a:endParaRPr lang="fr-FR"/>
          </a:p>
        </p:txBody>
      </p:sp>
      <p:pic>
        <p:nvPicPr>
          <p:cNvPr id="7" name="Image 6" descr="Une image contenant texte, carte, diagramme, atlas&#10;&#10;Description générée automatiquement">
            <a:extLst>
              <a:ext uri="{FF2B5EF4-FFF2-40B4-BE49-F238E27FC236}">
                <a16:creationId xmlns:a16="http://schemas.microsoft.com/office/drawing/2014/main" id="{9D492B3C-EF90-D747-4BB5-7717F3E8EBA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935"/>
          <a:stretch/>
        </p:blipFill>
        <p:spPr>
          <a:xfrm>
            <a:off x="6481218" y="1406235"/>
            <a:ext cx="5710781" cy="4339331"/>
          </a:xfrm>
          <a:prstGeom prst="rect">
            <a:avLst/>
          </a:prstGeom>
        </p:spPr>
      </p:pic>
      <p:sp>
        <p:nvSpPr>
          <p:cNvPr id="8" name="ZoneTexte 7">
            <a:extLst>
              <a:ext uri="{FF2B5EF4-FFF2-40B4-BE49-F238E27FC236}">
                <a16:creationId xmlns:a16="http://schemas.microsoft.com/office/drawing/2014/main" id="{5A33B5D6-FCE5-3461-D763-EAFE36BBCAED}"/>
              </a:ext>
            </a:extLst>
          </p:cNvPr>
          <p:cNvSpPr txBox="1"/>
          <p:nvPr/>
        </p:nvSpPr>
        <p:spPr>
          <a:xfrm>
            <a:off x="6673926" y="5657440"/>
            <a:ext cx="3873347" cy="438582"/>
          </a:xfrm>
          <a:prstGeom prst="rect">
            <a:avLst/>
          </a:prstGeom>
          <a:noFill/>
        </p:spPr>
        <p:txBody>
          <a:bodyPr wrap="square" rtlCol="0">
            <a:spAutoFit/>
          </a:bodyPr>
          <a:lstStyle/>
          <a:p>
            <a:r>
              <a:rPr lang="fr-FR" sz="1200" i="1" dirty="0">
                <a:latin typeface="Spectral" panose="02020502060000000000" pitchFamily="18" charset="0"/>
              </a:rPr>
              <a:t>Sources : FILOCOM, DV3F</a:t>
            </a:r>
          </a:p>
          <a:p>
            <a:r>
              <a:rPr lang="fr-FR" sz="1000" i="1" dirty="0">
                <a:latin typeface="Spectral" panose="02020502060000000000" pitchFamily="18" charset="0"/>
              </a:rPr>
              <a:t>Hypothèses d’un taux d’effort de 33% pour un prêt sur 25 ans à 3%  </a:t>
            </a:r>
          </a:p>
        </p:txBody>
      </p:sp>
    </p:spTree>
    <p:extLst>
      <p:ext uri="{BB962C8B-B14F-4D97-AF65-F5344CB8AC3E}">
        <p14:creationId xmlns:p14="http://schemas.microsoft.com/office/powerpoint/2010/main" val="2051422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8B79D3-B284-953C-ED8D-2A081BB9E0DD}"/>
              </a:ext>
            </a:extLst>
          </p:cNvPr>
          <p:cNvSpPr>
            <a:spLocks noGrp="1"/>
          </p:cNvSpPr>
          <p:nvPr>
            <p:ph type="title"/>
          </p:nvPr>
        </p:nvSpPr>
        <p:spPr/>
        <p:txBody>
          <a:bodyPr/>
          <a:lstStyle/>
          <a:p>
            <a:r>
              <a:rPr lang="fr-FR" sz="2800" dirty="0"/>
              <a:t>Un travail de simulations pour confirmer l’intérêt du BRS – les hypothèses de travail</a:t>
            </a:r>
            <a:endParaRPr lang="fr-FR" dirty="0"/>
          </a:p>
        </p:txBody>
      </p:sp>
      <p:sp>
        <p:nvSpPr>
          <p:cNvPr id="10" name="Espace réservé du numéro de diapositive 9">
            <a:extLst>
              <a:ext uri="{FF2B5EF4-FFF2-40B4-BE49-F238E27FC236}">
                <a16:creationId xmlns:a16="http://schemas.microsoft.com/office/drawing/2014/main" id="{8DB35AB2-C326-3D1C-5AB2-C9C2B6938A2D}"/>
              </a:ext>
            </a:extLst>
          </p:cNvPr>
          <p:cNvSpPr>
            <a:spLocks noGrp="1"/>
          </p:cNvSpPr>
          <p:nvPr>
            <p:ph type="sldNum" sz="quarter" idx="12"/>
          </p:nvPr>
        </p:nvSpPr>
        <p:spPr/>
        <p:txBody>
          <a:bodyPr/>
          <a:lstStyle/>
          <a:p>
            <a:fld id="{F25930D6-FC7E-4FED-8ACF-3603F1F31BC7}" type="slidenum">
              <a:rPr lang="fr-FR" smtClean="0"/>
              <a:t>11</a:t>
            </a:fld>
            <a:endParaRPr lang="fr-FR"/>
          </a:p>
        </p:txBody>
      </p:sp>
      <p:sp>
        <p:nvSpPr>
          <p:cNvPr id="3" name="Espace réservé du numéro de diapositive 2">
            <a:extLst>
              <a:ext uri="{FF2B5EF4-FFF2-40B4-BE49-F238E27FC236}">
                <a16:creationId xmlns:a16="http://schemas.microsoft.com/office/drawing/2014/main" id="{13BFBE08-C354-43CA-2450-98B5F965F2F9}"/>
              </a:ext>
            </a:extLst>
          </p:cNvPr>
          <p:cNvSpPr txBox="1">
            <a:spLocks/>
          </p:cNvSpPr>
          <p:nvPr/>
        </p:nvSpPr>
        <p:spPr>
          <a:xfrm>
            <a:off x="11395396" y="6444734"/>
            <a:ext cx="396904" cy="184666"/>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D60167-4931-47E6-BA6A-407CBD079E47}" type="slidenum">
              <a:rPr lang="fr-FR" smtClean="0"/>
              <a:pPr/>
              <a:t>11</a:t>
            </a:fld>
            <a:endParaRPr lang="fr-FR" dirty="0"/>
          </a:p>
        </p:txBody>
      </p:sp>
      <p:sp>
        <p:nvSpPr>
          <p:cNvPr id="5" name="Espace réservé du texte 8">
            <a:extLst>
              <a:ext uri="{FF2B5EF4-FFF2-40B4-BE49-F238E27FC236}">
                <a16:creationId xmlns:a16="http://schemas.microsoft.com/office/drawing/2014/main" id="{0272CB6C-01CD-A9C3-9CDD-B3843C779FAA}"/>
              </a:ext>
            </a:extLst>
          </p:cNvPr>
          <p:cNvSpPr txBox="1">
            <a:spLocks/>
          </p:cNvSpPr>
          <p:nvPr/>
        </p:nvSpPr>
        <p:spPr>
          <a:xfrm>
            <a:off x="894246" y="1805412"/>
            <a:ext cx="6755931" cy="4909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2400" b="1" dirty="0">
                <a:solidFill>
                  <a:srgbClr val="BC0067"/>
                </a:solidFill>
                <a:latin typeface="Spectral" panose="02020502060000000000" pitchFamily="18" charset="0"/>
              </a:rPr>
              <a:t>Modèle économique de l’OFS</a:t>
            </a:r>
          </a:p>
        </p:txBody>
      </p:sp>
      <p:sp>
        <p:nvSpPr>
          <p:cNvPr id="7" name="Espace réservé du texte 4">
            <a:extLst>
              <a:ext uri="{FF2B5EF4-FFF2-40B4-BE49-F238E27FC236}">
                <a16:creationId xmlns:a16="http://schemas.microsoft.com/office/drawing/2014/main" id="{C1D20081-B45E-0226-0D5C-A79B5B45FAC5}"/>
              </a:ext>
            </a:extLst>
          </p:cNvPr>
          <p:cNvSpPr txBox="1">
            <a:spLocks/>
          </p:cNvSpPr>
          <p:nvPr/>
        </p:nvSpPr>
        <p:spPr>
          <a:xfrm>
            <a:off x="894247" y="2642633"/>
            <a:ext cx="3239997" cy="29238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b="1" dirty="0">
                <a:latin typeface="Spectral" panose="02020502060000000000" pitchFamily="18" charset="0"/>
              </a:rPr>
              <a:t>Financement de l’OFS </a:t>
            </a:r>
            <a:r>
              <a:rPr lang="fr-FR" sz="2400" dirty="0">
                <a:latin typeface="Spectral" panose="02020502060000000000" pitchFamily="18" charset="0"/>
              </a:rPr>
              <a:t>: </a:t>
            </a:r>
          </a:p>
          <a:p>
            <a:r>
              <a:rPr lang="fr-FR" sz="1800" dirty="0">
                <a:latin typeface="Spectral" panose="02020502060000000000" pitchFamily="18" charset="0"/>
              </a:rPr>
              <a:t>Prêt Gaïa sur 80 ans, taux d’intérêt de 2,6% (taux prospectif)</a:t>
            </a:r>
          </a:p>
          <a:p>
            <a:r>
              <a:rPr lang="fr-FR" sz="1800" dirty="0">
                <a:latin typeface="Spectral" panose="02020502060000000000" pitchFamily="18" charset="0"/>
              </a:rPr>
              <a:t>5 % de fonds propres (exigence de la Banque des Territoires)</a:t>
            </a:r>
            <a:endParaRPr lang="fr-FR" sz="1800" b="1" dirty="0">
              <a:latin typeface="Spectral" panose="02020502060000000000" pitchFamily="18" charset="0"/>
            </a:endParaRPr>
          </a:p>
        </p:txBody>
      </p:sp>
      <p:sp>
        <p:nvSpPr>
          <p:cNvPr id="8" name="Espace réservé du texte 9">
            <a:extLst>
              <a:ext uri="{FF2B5EF4-FFF2-40B4-BE49-F238E27FC236}">
                <a16:creationId xmlns:a16="http://schemas.microsoft.com/office/drawing/2014/main" id="{78AA5D3F-EA9F-B9D0-9876-17D5BA5E88CF}"/>
              </a:ext>
            </a:extLst>
          </p:cNvPr>
          <p:cNvSpPr txBox="1">
            <a:spLocks/>
          </p:cNvSpPr>
          <p:nvPr/>
        </p:nvSpPr>
        <p:spPr>
          <a:xfrm>
            <a:off x="8323722" y="1805412"/>
            <a:ext cx="3240000" cy="4909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b="1" dirty="0">
                <a:solidFill>
                  <a:srgbClr val="BC0067"/>
                </a:solidFill>
                <a:latin typeface="Spectral" panose="02020502060000000000" pitchFamily="18" charset="0"/>
              </a:rPr>
              <a:t>Financement des ménages</a:t>
            </a:r>
          </a:p>
        </p:txBody>
      </p:sp>
      <p:sp>
        <p:nvSpPr>
          <p:cNvPr id="9" name="Espace réservé du texte 11">
            <a:extLst>
              <a:ext uri="{FF2B5EF4-FFF2-40B4-BE49-F238E27FC236}">
                <a16:creationId xmlns:a16="http://schemas.microsoft.com/office/drawing/2014/main" id="{E86CC165-DF58-A777-8572-14B7907CD23C}"/>
              </a:ext>
            </a:extLst>
          </p:cNvPr>
          <p:cNvSpPr txBox="1">
            <a:spLocks/>
          </p:cNvSpPr>
          <p:nvPr/>
        </p:nvSpPr>
        <p:spPr>
          <a:xfrm>
            <a:off x="8323724" y="2569450"/>
            <a:ext cx="3239998" cy="28931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600" b="1" dirty="0">
                <a:latin typeface="Spectral" panose="02020502060000000000" pitchFamily="18" charset="0"/>
              </a:rPr>
              <a:t>Prêts pour les ménages : </a:t>
            </a:r>
          </a:p>
          <a:p>
            <a:pPr marL="252000" lvl="6"/>
            <a:r>
              <a:rPr lang="fr-FR" dirty="0">
                <a:latin typeface="Spectral" panose="02020502060000000000" pitchFamily="18" charset="0"/>
              </a:rPr>
              <a:t>PTZ + 3 % (+ assurance) sur 25 ans avec 10 000 € d’apport</a:t>
            </a:r>
          </a:p>
          <a:p>
            <a:pPr marL="252000" lvl="6"/>
            <a:r>
              <a:rPr lang="fr-FR" dirty="0">
                <a:latin typeface="Spectral" panose="02020502060000000000" pitchFamily="18" charset="0"/>
              </a:rPr>
              <a:t>Pas de prise en compte du régime d’exonération ou d’abattement de la </a:t>
            </a:r>
            <a:r>
              <a:rPr lang="fr-FR" b="1" dirty="0">
                <a:latin typeface="Spectral" panose="02020502060000000000" pitchFamily="18" charset="0"/>
              </a:rPr>
              <a:t>TFPB</a:t>
            </a:r>
            <a:r>
              <a:rPr lang="fr-FR" dirty="0">
                <a:latin typeface="Spectral" panose="02020502060000000000" pitchFamily="18" charset="0"/>
              </a:rPr>
              <a:t> dans la comparaison des montages</a:t>
            </a:r>
          </a:p>
          <a:p>
            <a:endParaRPr lang="fr-FR" dirty="0">
              <a:latin typeface="Spectral" panose="02020502060000000000" pitchFamily="18" charset="0"/>
            </a:endParaRPr>
          </a:p>
        </p:txBody>
      </p:sp>
      <p:sp>
        <p:nvSpPr>
          <p:cNvPr id="28" name="Espace réservé du texte 4">
            <a:extLst>
              <a:ext uri="{FF2B5EF4-FFF2-40B4-BE49-F238E27FC236}">
                <a16:creationId xmlns:a16="http://schemas.microsoft.com/office/drawing/2014/main" id="{D8C13063-4D4F-DF12-F2B2-F85EBA6C82FB}"/>
              </a:ext>
            </a:extLst>
          </p:cNvPr>
          <p:cNvSpPr txBox="1">
            <a:spLocks/>
          </p:cNvSpPr>
          <p:nvPr/>
        </p:nvSpPr>
        <p:spPr>
          <a:xfrm>
            <a:off x="4476001" y="2642632"/>
            <a:ext cx="3239997" cy="29238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200" b="1" dirty="0">
                <a:latin typeface="Spectral" panose="02020502060000000000" pitchFamily="18" charset="0"/>
              </a:rPr>
              <a:t>Frais de gestion annuels de l’OFS : </a:t>
            </a:r>
          </a:p>
          <a:p>
            <a:r>
              <a:rPr lang="fr-FR" sz="1800" dirty="0">
                <a:latin typeface="Spectral" panose="02020502060000000000" pitchFamily="18" charset="0"/>
              </a:rPr>
              <a:t>250 €/an/logement (ratio optimisé, dépendant des modalités de fonctionnement de l’OFS)</a:t>
            </a:r>
          </a:p>
        </p:txBody>
      </p:sp>
    </p:spTree>
    <p:extLst>
      <p:ext uri="{BB962C8B-B14F-4D97-AF65-F5344CB8AC3E}">
        <p14:creationId xmlns:p14="http://schemas.microsoft.com/office/powerpoint/2010/main" val="2562255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8B79D3-B284-953C-ED8D-2A081BB9E0DD}"/>
              </a:ext>
            </a:extLst>
          </p:cNvPr>
          <p:cNvSpPr>
            <a:spLocks noGrp="1"/>
          </p:cNvSpPr>
          <p:nvPr>
            <p:ph type="title"/>
          </p:nvPr>
        </p:nvSpPr>
        <p:spPr/>
        <p:txBody>
          <a:bodyPr/>
          <a:lstStyle/>
          <a:p>
            <a:r>
              <a:rPr lang="fr-FR" sz="2800" dirty="0"/>
              <a:t>Une simulatio</a:t>
            </a:r>
            <a:r>
              <a:rPr lang="fr-FR" dirty="0"/>
              <a:t>n en acquisition-amélioration à Frontignan</a:t>
            </a:r>
          </a:p>
        </p:txBody>
      </p:sp>
      <p:sp>
        <p:nvSpPr>
          <p:cNvPr id="10" name="Espace réservé du numéro de diapositive 9">
            <a:extLst>
              <a:ext uri="{FF2B5EF4-FFF2-40B4-BE49-F238E27FC236}">
                <a16:creationId xmlns:a16="http://schemas.microsoft.com/office/drawing/2014/main" id="{8DB35AB2-C326-3D1C-5AB2-C9C2B6938A2D}"/>
              </a:ext>
            </a:extLst>
          </p:cNvPr>
          <p:cNvSpPr>
            <a:spLocks noGrp="1"/>
          </p:cNvSpPr>
          <p:nvPr>
            <p:ph type="sldNum" sz="quarter" idx="12"/>
          </p:nvPr>
        </p:nvSpPr>
        <p:spPr/>
        <p:txBody>
          <a:bodyPr/>
          <a:lstStyle/>
          <a:p>
            <a:fld id="{F25930D6-FC7E-4FED-8ACF-3603F1F31BC7}" type="slidenum">
              <a:rPr lang="fr-FR" smtClean="0"/>
              <a:t>12</a:t>
            </a:fld>
            <a:endParaRPr lang="fr-FR"/>
          </a:p>
        </p:txBody>
      </p:sp>
      <p:sp>
        <p:nvSpPr>
          <p:cNvPr id="13" name="Espace réservé du contenu 4">
            <a:extLst>
              <a:ext uri="{FF2B5EF4-FFF2-40B4-BE49-F238E27FC236}">
                <a16:creationId xmlns:a16="http://schemas.microsoft.com/office/drawing/2014/main" id="{51DC92F7-FA7F-4B88-A289-473A1674DE0C}"/>
              </a:ext>
            </a:extLst>
          </p:cNvPr>
          <p:cNvSpPr txBox="1">
            <a:spLocks/>
          </p:cNvSpPr>
          <p:nvPr/>
        </p:nvSpPr>
        <p:spPr>
          <a:xfrm>
            <a:off x="675237" y="1834189"/>
            <a:ext cx="6377413" cy="443048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0">
              <a:buNone/>
            </a:pPr>
            <a:r>
              <a:rPr lang="fr-FR" sz="1600" b="0" i="0" u="none" strike="noStrike" baseline="0" dirty="0">
                <a:solidFill>
                  <a:srgbClr val="000000"/>
                </a:solidFill>
                <a:latin typeface="Spectral" panose="02020502060000000000" pitchFamily="18" charset="0"/>
              </a:rPr>
              <a:t>Une simulation d’une opération de 10 logements collectifs en acquisition-amélioration à Frontignan (zone B1) en BRS a été réalisée, à partir d’un bilan d’opération d’une opération</a:t>
            </a:r>
          </a:p>
          <a:p>
            <a:pPr marL="0" indent="0" algn="just" rtl="0">
              <a:buNone/>
            </a:pPr>
            <a:endParaRPr lang="fr-FR" sz="1600" dirty="0">
              <a:solidFill>
                <a:srgbClr val="000000"/>
              </a:solidFill>
              <a:latin typeface="Spectral" panose="02020502060000000000" pitchFamily="18" charset="0"/>
            </a:endParaRPr>
          </a:p>
          <a:p>
            <a:pPr marL="0" indent="0" algn="just" rtl="0">
              <a:buNone/>
            </a:pPr>
            <a:r>
              <a:rPr lang="fr-FR" sz="1600" b="1" i="0" u="none" strike="noStrike" baseline="0" dirty="0">
                <a:solidFill>
                  <a:srgbClr val="000000"/>
                </a:solidFill>
                <a:latin typeface="Spectral" panose="02020502060000000000" pitchFamily="18" charset="0"/>
              </a:rPr>
              <a:t>2 scenarios de répartition entre la part foncière portée par l’OFS et le prix de cession des droits réels étudiés : </a:t>
            </a:r>
          </a:p>
          <a:p>
            <a:pPr algn="just" rtl="0">
              <a:buSzPts val="1400"/>
              <a:buFont typeface="Arial" panose="020B0604020202020204" pitchFamily="34" charset="0"/>
              <a:buChar char="•"/>
            </a:pPr>
            <a:r>
              <a:rPr lang="fr-FR" sz="1600" b="0" i="0" u="none" strike="noStrike" baseline="0" dirty="0">
                <a:solidFill>
                  <a:srgbClr val="000000"/>
                </a:solidFill>
                <a:latin typeface="Spectral" panose="02020502060000000000" pitchFamily="18" charset="0"/>
              </a:rPr>
              <a:t>Une répartition pour atteindre une </a:t>
            </a:r>
            <a:r>
              <a:rPr lang="fr-FR" sz="1600" b="1" i="0" u="none" strike="noStrike" baseline="0" dirty="0">
                <a:solidFill>
                  <a:srgbClr val="000000"/>
                </a:solidFill>
                <a:latin typeface="Spectral" panose="02020502060000000000" pitchFamily="18" charset="0"/>
              </a:rPr>
              <a:t>redevance à 2€/m²/mois</a:t>
            </a:r>
          </a:p>
          <a:p>
            <a:pPr algn="just" rtl="0">
              <a:buSzPts val="1400"/>
              <a:buFont typeface="Arial" panose="020B0604020202020204" pitchFamily="34" charset="0"/>
              <a:buChar char="•"/>
            </a:pPr>
            <a:r>
              <a:rPr lang="fr-FR" sz="1600" b="0" i="0" u="none" strike="noStrike" baseline="0" dirty="0">
                <a:solidFill>
                  <a:srgbClr val="000000"/>
                </a:solidFill>
                <a:latin typeface="Spectral" panose="02020502060000000000" pitchFamily="18" charset="0"/>
              </a:rPr>
              <a:t>Une répartition alternative permettant de </a:t>
            </a:r>
            <a:r>
              <a:rPr lang="fr-FR" sz="1600" b="1" i="0" u="none" strike="noStrike" baseline="0" dirty="0">
                <a:solidFill>
                  <a:srgbClr val="000000"/>
                </a:solidFill>
                <a:latin typeface="Spectral" panose="02020502060000000000" pitchFamily="18" charset="0"/>
              </a:rPr>
              <a:t>maitriser le montant de redevance en permettant un écart de mensualité de 30% par rapport au neuf et favoriser la capitalisation pour le ménage</a:t>
            </a:r>
          </a:p>
          <a:p>
            <a:pPr algn="just" rtl="0">
              <a:buSzPts val="1400"/>
              <a:buFont typeface="Arial" panose="020B0604020202020204" pitchFamily="34" charset="0"/>
              <a:buChar char="•"/>
            </a:pPr>
            <a:endParaRPr lang="fr-FR" sz="1600" b="1" i="0" u="none" strike="noStrike" baseline="0" dirty="0">
              <a:solidFill>
                <a:srgbClr val="000000"/>
              </a:solidFill>
              <a:latin typeface="Spectral" panose="02020502060000000000" pitchFamily="18" charset="0"/>
            </a:endParaRPr>
          </a:p>
          <a:p>
            <a:pPr marL="0" indent="0" algn="just" rtl="0">
              <a:buSzPts val="1400"/>
              <a:buNone/>
            </a:pPr>
            <a:r>
              <a:rPr lang="fr-FR" sz="1600" b="1" i="0" u="none" strike="noStrike" baseline="0" dirty="0">
                <a:solidFill>
                  <a:srgbClr val="000000"/>
                </a:solidFill>
                <a:latin typeface="Spectral" panose="02020502060000000000" pitchFamily="18" charset="0"/>
              </a:rPr>
              <a:t>Hypothèses prises en compte</a:t>
            </a:r>
          </a:p>
          <a:p>
            <a:pPr algn="just">
              <a:buSzPts val="1400"/>
            </a:pPr>
            <a:r>
              <a:rPr lang="fr-FR" sz="1600" b="0" i="0" u="none" strike="noStrike" baseline="0" dirty="0">
                <a:solidFill>
                  <a:srgbClr val="000000"/>
                </a:solidFill>
                <a:latin typeface="Spectral" panose="02020502060000000000" pitchFamily="18" charset="0"/>
              </a:rPr>
              <a:t>Prix du marché du neuf = valeurs foncières observées CEREMA</a:t>
            </a:r>
          </a:p>
          <a:p>
            <a:pPr algn="just">
              <a:buSzPts val="1400"/>
            </a:pPr>
            <a:r>
              <a:rPr lang="fr-FR" sz="1600" b="0" i="0" u="none" strike="noStrike" baseline="0" dirty="0">
                <a:solidFill>
                  <a:srgbClr val="000000"/>
                </a:solidFill>
                <a:latin typeface="Spectral" panose="02020502060000000000" pitchFamily="18" charset="0"/>
              </a:rPr>
              <a:t>Montage libre : prix du BRS +charge foncière + TVA à 20%</a:t>
            </a:r>
          </a:p>
          <a:p>
            <a:pPr algn="just">
              <a:buSzPts val="1400"/>
            </a:pPr>
            <a:r>
              <a:rPr lang="fr-FR" sz="1600" b="0" i="0" u="none" strike="noStrike" baseline="0" dirty="0">
                <a:solidFill>
                  <a:srgbClr val="000000"/>
                </a:solidFill>
                <a:latin typeface="Spectral" panose="02020502060000000000" pitchFamily="18" charset="0"/>
              </a:rPr>
              <a:t>Montage PSLA : prix du BRS +charge foncière + TVA à 5,5%</a:t>
            </a:r>
          </a:p>
          <a:p>
            <a:pPr algn="just" rtl="0"/>
            <a:endParaRPr lang="fr-FR" sz="1600" b="1" i="0" u="none" strike="noStrike" baseline="0" dirty="0">
              <a:solidFill>
                <a:srgbClr val="000000"/>
              </a:solidFill>
              <a:latin typeface="Spectral" panose="02020502060000000000" pitchFamily="18" charset="0"/>
            </a:endParaRPr>
          </a:p>
        </p:txBody>
      </p:sp>
      <p:graphicFrame>
        <p:nvGraphicFramePr>
          <p:cNvPr id="6" name="Tableau 5">
            <a:extLst>
              <a:ext uri="{FF2B5EF4-FFF2-40B4-BE49-F238E27FC236}">
                <a16:creationId xmlns:a16="http://schemas.microsoft.com/office/drawing/2014/main" id="{2B3AB2CE-A0E5-CF6F-1FC7-A1FAEFB61992}"/>
              </a:ext>
            </a:extLst>
          </p:cNvPr>
          <p:cNvGraphicFramePr>
            <a:graphicFrameLocks noGrp="1"/>
          </p:cNvGraphicFramePr>
          <p:nvPr>
            <p:extLst>
              <p:ext uri="{D42A27DB-BD31-4B8C-83A1-F6EECF244321}">
                <p14:modId xmlns:p14="http://schemas.microsoft.com/office/powerpoint/2010/main" val="37477005"/>
              </p:ext>
            </p:extLst>
          </p:nvPr>
        </p:nvGraphicFramePr>
        <p:xfrm>
          <a:off x="7167327" y="1378207"/>
          <a:ext cx="5024673" cy="5000821"/>
        </p:xfrm>
        <a:graphic>
          <a:graphicData uri="http://schemas.openxmlformats.org/drawingml/2006/table">
            <a:tbl>
              <a:tblPr firstRow="1" bandRow="1"/>
              <a:tblGrid>
                <a:gridCol w="1596457">
                  <a:extLst>
                    <a:ext uri="{9D8B030D-6E8A-4147-A177-3AD203B41FA5}">
                      <a16:colId xmlns:a16="http://schemas.microsoft.com/office/drawing/2014/main" val="168084955"/>
                    </a:ext>
                  </a:extLst>
                </a:gridCol>
                <a:gridCol w="1795475">
                  <a:extLst>
                    <a:ext uri="{9D8B030D-6E8A-4147-A177-3AD203B41FA5}">
                      <a16:colId xmlns:a16="http://schemas.microsoft.com/office/drawing/2014/main" val="3524037714"/>
                    </a:ext>
                  </a:extLst>
                </a:gridCol>
                <a:gridCol w="1632741">
                  <a:extLst>
                    <a:ext uri="{9D8B030D-6E8A-4147-A177-3AD203B41FA5}">
                      <a16:colId xmlns:a16="http://schemas.microsoft.com/office/drawing/2014/main" val="2647132745"/>
                    </a:ext>
                  </a:extLst>
                </a:gridCol>
              </a:tblGrid>
              <a:tr h="501596">
                <a:tc>
                  <a:txBody>
                    <a:bodyPr/>
                    <a:lstStyle>
                      <a:lvl1pPr marL="0" algn="l" defTabSz="914400" rtl="0" eaLnBrk="1" latinLnBrk="0" hangingPunct="1">
                        <a:defRPr sz="1800" b="1" kern="1200">
                          <a:solidFill>
                            <a:schemeClr val="lt1"/>
                          </a:solidFill>
                          <a:latin typeface="Calibri" panose="020F0502020204030204"/>
                        </a:defRPr>
                      </a:lvl1pPr>
                      <a:lvl2pPr marL="277240" algn="l" defTabSz="914400" rtl="0" eaLnBrk="1" latinLnBrk="0" hangingPunct="1">
                        <a:defRPr sz="1800" b="1" kern="1200">
                          <a:solidFill>
                            <a:schemeClr val="lt1"/>
                          </a:solidFill>
                          <a:latin typeface="Calibri" panose="020F0502020204030204"/>
                        </a:defRPr>
                      </a:lvl2pPr>
                      <a:lvl3pPr marL="554478" algn="l" defTabSz="914400" rtl="0" eaLnBrk="1" latinLnBrk="0" hangingPunct="1">
                        <a:defRPr sz="1800" b="1" kern="1200">
                          <a:solidFill>
                            <a:schemeClr val="lt1"/>
                          </a:solidFill>
                          <a:latin typeface="Calibri" panose="020F0502020204030204"/>
                        </a:defRPr>
                      </a:lvl3pPr>
                      <a:lvl4pPr marL="831718" algn="l" defTabSz="914400" rtl="0" eaLnBrk="1" latinLnBrk="0" hangingPunct="1">
                        <a:defRPr sz="1800" b="1" kern="1200">
                          <a:solidFill>
                            <a:schemeClr val="lt1"/>
                          </a:solidFill>
                          <a:latin typeface="Calibri" panose="020F0502020204030204"/>
                        </a:defRPr>
                      </a:lvl4pPr>
                      <a:lvl5pPr marL="1108956" algn="l" defTabSz="914400" rtl="0" eaLnBrk="1" latinLnBrk="0" hangingPunct="1">
                        <a:defRPr sz="1800" b="1" kern="1200">
                          <a:solidFill>
                            <a:schemeClr val="lt1"/>
                          </a:solidFill>
                          <a:latin typeface="Calibri" panose="020F0502020204030204"/>
                        </a:defRPr>
                      </a:lvl5pPr>
                      <a:lvl6pPr marL="1386196" algn="l" defTabSz="914400" rtl="0" eaLnBrk="1" latinLnBrk="0" hangingPunct="1">
                        <a:defRPr sz="1800" b="1" kern="1200">
                          <a:solidFill>
                            <a:schemeClr val="lt1"/>
                          </a:solidFill>
                          <a:latin typeface="Calibri" panose="020F0502020204030204"/>
                        </a:defRPr>
                      </a:lvl6pPr>
                      <a:lvl7pPr marL="1663434" algn="l" defTabSz="914400" rtl="0" eaLnBrk="1" latinLnBrk="0" hangingPunct="1">
                        <a:defRPr sz="1800" b="1" kern="1200">
                          <a:solidFill>
                            <a:schemeClr val="lt1"/>
                          </a:solidFill>
                          <a:latin typeface="Calibri" panose="020F0502020204030204"/>
                        </a:defRPr>
                      </a:lvl7pPr>
                      <a:lvl8pPr marL="1940674" algn="l" defTabSz="914400" rtl="0" eaLnBrk="1" latinLnBrk="0" hangingPunct="1">
                        <a:defRPr sz="1800" b="1" kern="1200">
                          <a:solidFill>
                            <a:schemeClr val="lt1"/>
                          </a:solidFill>
                          <a:latin typeface="Calibri" panose="020F0502020204030204"/>
                        </a:defRPr>
                      </a:lvl8pPr>
                      <a:lvl9pPr marL="2217913" algn="l" defTabSz="914400" rtl="0" eaLnBrk="1" latinLnBrk="0" hangingPunct="1">
                        <a:defRPr sz="1800" b="1" kern="1200">
                          <a:solidFill>
                            <a:schemeClr val="lt1"/>
                          </a:solidFill>
                          <a:latin typeface="Calibri" panose="020F0502020204030204"/>
                        </a:defRPr>
                      </a:lvl9pPr>
                    </a:lstStyle>
                    <a:p>
                      <a:r>
                        <a:rPr lang="fr-FR" sz="1100" b="1" i="0" dirty="0">
                          <a:solidFill>
                            <a:schemeClr val="tx1"/>
                          </a:solidFill>
                          <a:latin typeface="+mj-lt"/>
                          <a:ea typeface="+mn-ea"/>
                          <a:cs typeface="+mn-cs"/>
                        </a:rPr>
                        <a:t>Frontignan – T4 de 86 m²</a:t>
                      </a:r>
                    </a:p>
                  </a:txBody>
                  <a:tcPr marL="68582" marR="68582" marT="34303" marB="34303"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277240" algn="l" defTabSz="914400" rtl="0" eaLnBrk="1" latinLnBrk="0" hangingPunct="1">
                        <a:defRPr sz="1800" b="1" kern="1200">
                          <a:solidFill>
                            <a:schemeClr val="lt1"/>
                          </a:solidFill>
                          <a:latin typeface="Calibri" panose="020F0502020204030204"/>
                        </a:defRPr>
                      </a:lvl2pPr>
                      <a:lvl3pPr marL="554478" algn="l" defTabSz="914400" rtl="0" eaLnBrk="1" latinLnBrk="0" hangingPunct="1">
                        <a:defRPr sz="1800" b="1" kern="1200">
                          <a:solidFill>
                            <a:schemeClr val="lt1"/>
                          </a:solidFill>
                          <a:latin typeface="Calibri" panose="020F0502020204030204"/>
                        </a:defRPr>
                      </a:lvl3pPr>
                      <a:lvl4pPr marL="831718" algn="l" defTabSz="914400" rtl="0" eaLnBrk="1" latinLnBrk="0" hangingPunct="1">
                        <a:defRPr sz="1800" b="1" kern="1200">
                          <a:solidFill>
                            <a:schemeClr val="lt1"/>
                          </a:solidFill>
                          <a:latin typeface="Calibri" panose="020F0502020204030204"/>
                        </a:defRPr>
                      </a:lvl4pPr>
                      <a:lvl5pPr marL="1108956" algn="l" defTabSz="914400" rtl="0" eaLnBrk="1" latinLnBrk="0" hangingPunct="1">
                        <a:defRPr sz="1800" b="1" kern="1200">
                          <a:solidFill>
                            <a:schemeClr val="lt1"/>
                          </a:solidFill>
                          <a:latin typeface="Calibri" panose="020F0502020204030204"/>
                        </a:defRPr>
                      </a:lvl5pPr>
                      <a:lvl6pPr marL="1386196" algn="l" defTabSz="914400" rtl="0" eaLnBrk="1" latinLnBrk="0" hangingPunct="1">
                        <a:defRPr sz="1800" b="1" kern="1200">
                          <a:solidFill>
                            <a:schemeClr val="lt1"/>
                          </a:solidFill>
                          <a:latin typeface="Calibri" panose="020F0502020204030204"/>
                        </a:defRPr>
                      </a:lvl6pPr>
                      <a:lvl7pPr marL="1663434" algn="l" defTabSz="914400" rtl="0" eaLnBrk="1" latinLnBrk="0" hangingPunct="1">
                        <a:defRPr sz="1800" b="1" kern="1200">
                          <a:solidFill>
                            <a:schemeClr val="lt1"/>
                          </a:solidFill>
                          <a:latin typeface="Calibri" panose="020F0502020204030204"/>
                        </a:defRPr>
                      </a:lvl7pPr>
                      <a:lvl8pPr marL="1940674" algn="l" defTabSz="914400" rtl="0" eaLnBrk="1" latinLnBrk="0" hangingPunct="1">
                        <a:defRPr sz="1800" b="1" kern="1200">
                          <a:solidFill>
                            <a:schemeClr val="lt1"/>
                          </a:solidFill>
                          <a:latin typeface="Calibri" panose="020F0502020204030204"/>
                        </a:defRPr>
                      </a:lvl8pPr>
                      <a:lvl9pPr marL="2217913" algn="l" defTabSz="914400" rtl="0" eaLnBrk="1" latinLnBrk="0" hangingPunct="1">
                        <a:defRPr sz="1800" b="1" kern="1200">
                          <a:solidFill>
                            <a:schemeClr val="lt1"/>
                          </a:solidFill>
                          <a:latin typeface="Calibri" panose="020F0502020204030204"/>
                        </a:defRPr>
                      </a:lvl9pPr>
                    </a:lstStyle>
                    <a:p>
                      <a:pPr algn="ctr"/>
                      <a:r>
                        <a:rPr lang="fr-FR" sz="1100" b="1" i="0" dirty="0">
                          <a:solidFill>
                            <a:schemeClr val="bg1"/>
                          </a:solidFill>
                          <a:latin typeface="Spectral" panose="02020502060000000000" pitchFamily="18" charset="0"/>
                          <a:ea typeface="+mn-ea"/>
                          <a:cs typeface="+mn-cs"/>
                        </a:rPr>
                        <a:t>Simulation de base : redevance à 2€ /m²</a:t>
                      </a:r>
                    </a:p>
                  </a:txBody>
                  <a:tcPr marL="68582" marR="68582" marT="34303" marB="34303"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BC0067"/>
                    </a:solidFill>
                  </a:tcPr>
                </a:tc>
                <a:tc>
                  <a:txBody>
                    <a:bodyPr/>
                    <a:lstStyle>
                      <a:lvl1pPr marL="0" algn="l" defTabSz="914400" rtl="0" eaLnBrk="1" latinLnBrk="0" hangingPunct="1">
                        <a:defRPr sz="1800" b="1" kern="1200">
                          <a:solidFill>
                            <a:schemeClr val="lt1"/>
                          </a:solidFill>
                          <a:latin typeface="Calibri" panose="020F0502020204030204"/>
                        </a:defRPr>
                      </a:lvl1pPr>
                      <a:lvl2pPr marL="277240" algn="l" defTabSz="914400" rtl="0" eaLnBrk="1" latinLnBrk="0" hangingPunct="1">
                        <a:defRPr sz="1800" b="1" kern="1200">
                          <a:solidFill>
                            <a:schemeClr val="lt1"/>
                          </a:solidFill>
                          <a:latin typeface="Calibri" panose="020F0502020204030204"/>
                        </a:defRPr>
                      </a:lvl2pPr>
                      <a:lvl3pPr marL="554478" algn="l" defTabSz="914400" rtl="0" eaLnBrk="1" latinLnBrk="0" hangingPunct="1">
                        <a:defRPr sz="1800" b="1" kern="1200">
                          <a:solidFill>
                            <a:schemeClr val="lt1"/>
                          </a:solidFill>
                          <a:latin typeface="Calibri" panose="020F0502020204030204"/>
                        </a:defRPr>
                      </a:lvl3pPr>
                      <a:lvl4pPr marL="831718" algn="l" defTabSz="914400" rtl="0" eaLnBrk="1" latinLnBrk="0" hangingPunct="1">
                        <a:defRPr sz="1800" b="1" kern="1200">
                          <a:solidFill>
                            <a:schemeClr val="lt1"/>
                          </a:solidFill>
                          <a:latin typeface="Calibri" panose="020F0502020204030204"/>
                        </a:defRPr>
                      </a:lvl4pPr>
                      <a:lvl5pPr marL="1108956" algn="l" defTabSz="914400" rtl="0" eaLnBrk="1" latinLnBrk="0" hangingPunct="1">
                        <a:defRPr sz="1800" b="1" kern="1200">
                          <a:solidFill>
                            <a:schemeClr val="lt1"/>
                          </a:solidFill>
                          <a:latin typeface="Calibri" panose="020F0502020204030204"/>
                        </a:defRPr>
                      </a:lvl5pPr>
                      <a:lvl6pPr marL="1386196" algn="l" defTabSz="914400" rtl="0" eaLnBrk="1" latinLnBrk="0" hangingPunct="1">
                        <a:defRPr sz="1800" b="1" kern="1200">
                          <a:solidFill>
                            <a:schemeClr val="lt1"/>
                          </a:solidFill>
                          <a:latin typeface="Calibri" panose="020F0502020204030204"/>
                        </a:defRPr>
                      </a:lvl6pPr>
                      <a:lvl7pPr marL="1663434" algn="l" defTabSz="914400" rtl="0" eaLnBrk="1" latinLnBrk="0" hangingPunct="1">
                        <a:defRPr sz="1800" b="1" kern="1200">
                          <a:solidFill>
                            <a:schemeClr val="lt1"/>
                          </a:solidFill>
                          <a:latin typeface="Calibri" panose="020F0502020204030204"/>
                        </a:defRPr>
                      </a:lvl7pPr>
                      <a:lvl8pPr marL="1940674" algn="l" defTabSz="914400" rtl="0" eaLnBrk="1" latinLnBrk="0" hangingPunct="1">
                        <a:defRPr sz="1800" b="1" kern="1200">
                          <a:solidFill>
                            <a:schemeClr val="lt1"/>
                          </a:solidFill>
                          <a:latin typeface="Calibri" panose="020F0502020204030204"/>
                        </a:defRPr>
                      </a:lvl8pPr>
                      <a:lvl9pPr marL="2217913" algn="l" defTabSz="914400" rtl="0" eaLnBrk="1" latinLnBrk="0" hangingPunct="1">
                        <a:defRPr sz="1800" b="1" kern="1200">
                          <a:solidFill>
                            <a:schemeClr val="lt1"/>
                          </a:solidFill>
                          <a:latin typeface="Calibri" panose="020F0502020204030204"/>
                        </a:defRPr>
                      </a:lvl9pPr>
                    </a:lstStyle>
                    <a:p>
                      <a:pPr algn="ctr"/>
                      <a:r>
                        <a:rPr lang="fr-FR" sz="1100" b="1" i="0" dirty="0">
                          <a:solidFill>
                            <a:schemeClr val="bg1"/>
                          </a:solidFill>
                          <a:latin typeface="Spectral" panose="02020502060000000000" pitchFamily="18" charset="0"/>
                          <a:ea typeface="+mn-ea"/>
                          <a:cs typeface="+mn-cs"/>
                        </a:rPr>
                        <a:t>Cible : effet levier mensualité de 30% par rapport au neuf</a:t>
                      </a:r>
                    </a:p>
                  </a:txBody>
                  <a:tcPr marL="68582" marR="68582" marT="34303" marB="34303"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58A7B"/>
                    </a:solidFill>
                  </a:tcPr>
                </a:tc>
                <a:extLst>
                  <a:ext uri="{0D108BD9-81ED-4DB2-BD59-A6C34878D82A}">
                    <a16:rowId xmlns:a16="http://schemas.microsoft.com/office/drawing/2014/main" val="304423558"/>
                  </a:ext>
                </a:extLst>
              </a:tr>
              <a:tr h="354468">
                <a:tc>
                  <a:txBody>
                    <a:bodyPr/>
                    <a:lstStyle>
                      <a:lvl1pPr marL="0" algn="l" defTabSz="914400" rtl="0" eaLnBrk="1" latinLnBrk="0" hangingPunct="1">
                        <a:defRPr sz="1800" kern="1200">
                          <a:solidFill>
                            <a:schemeClr val="tx1"/>
                          </a:solidFill>
                          <a:latin typeface="Spectral Light"/>
                        </a:defRPr>
                      </a:lvl1pPr>
                      <a:lvl2pPr marL="457200" algn="l" defTabSz="914400" rtl="0" eaLnBrk="1" latinLnBrk="0" hangingPunct="1">
                        <a:defRPr sz="1800" kern="1200">
                          <a:solidFill>
                            <a:schemeClr val="tx1"/>
                          </a:solidFill>
                          <a:latin typeface="Spectral Light"/>
                        </a:defRPr>
                      </a:lvl2pPr>
                      <a:lvl3pPr marL="914400" algn="l" defTabSz="914400" rtl="0" eaLnBrk="1" latinLnBrk="0" hangingPunct="1">
                        <a:defRPr sz="1800" kern="1200">
                          <a:solidFill>
                            <a:schemeClr val="tx1"/>
                          </a:solidFill>
                          <a:latin typeface="Spectral Light"/>
                        </a:defRPr>
                      </a:lvl3pPr>
                      <a:lvl4pPr marL="1371600" algn="l" defTabSz="914400" rtl="0" eaLnBrk="1" latinLnBrk="0" hangingPunct="1">
                        <a:defRPr sz="1800" kern="1200">
                          <a:solidFill>
                            <a:schemeClr val="tx1"/>
                          </a:solidFill>
                          <a:latin typeface="Spectral Light"/>
                        </a:defRPr>
                      </a:lvl4pPr>
                      <a:lvl5pPr marL="1828800" algn="l" defTabSz="914400" rtl="0" eaLnBrk="1" latinLnBrk="0" hangingPunct="1">
                        <a:defRPr sz="1800" kern="1200">
                          <a:solidFill>
                            <a:schemeClr val="tx1"/>
                          </a:solidFill>
                          <a:latin typeface="Spectral Light"/>
                        </a:defRPr>
                      </a:lvl5pPr>
                      <a:lvl6pPr marL="2286000" algn="l" defTabSz="914400" rtl="0" eaLnBrk="1" latinLnBrk="0" hangingPunct="1">
                        <a:defRPr sz="1800" kern="1200">
                          <a:solidFill>
                            <a:schemeClr val="tx1"/>
                          </a:solidFill>
                          <a:latin typeface="Spectral Light"/>
                        </a:defRPr>
                      </a:lvl6pPr>
                      <a:lvl7pPr marL="2743200" algn="l" defTabSz="914400" rtl="0" eaLnBrk="1" latinLnBrk="0" hangingPunct="1">
                        <a:defRPr sz="1800" kern="1200">
                          <a:solidFill>
                            <a:schemeClr val="tx1"/>
                          </a:solidFill>
                          <a:latin typeface="Spectral Light"/>
                        </a:defRPr>
                      </a:lvl7pPr>
                      <a:lvl8pPr marL="3200400" algn="l" defTabSz="914400" rtl="0" eaLnBrk="1" latinLnBrk="0" hangingPunct="1">
                        <a:defRPr sz="1800" kern="1200">
                          <a:solidFill>
                            <a:schemeClr val="tx1"/>
                          </a:solidFill>
                          <a:latin typeface="Spectral Light"/>
                        </a:defRPr>
                      </a:lvl8pPr>
                      <a:lvl9pPr marL="3657600" algn="l" defTabSz="914400" rtl="0" eaLnBrk="1" latinLnBrk="0" hangingPunct="1">
                        <a:defRPr sz="1800" kern="1200">
                          <a:solidFill>
                            <a:schemeClr val="tx1"/>
                          </a:solidFill>
                          <a:latin typeface="Spectral Light"/>
                        </a:defRPr>
                      </a:lvl9pPr>
                    </a:lstStyle>
                    <a:p>
                      <a:pPr algn="l"/>
                      <a:r>
                        <a:rPr lang="fr-FR" sz="1100" b="0" i="0" dirty="0">
                          <a:solidFill>
                            <a:schemeClr val="tx1"/>
                          </a:solidFill>
                          <a:latin typeface="+mn-lt"/>
                        </a:rPr>
                        <a:t>Charge foncière portée par l’OFS</a:t>
                      </a:r>
                    </a:p>
                  </a:txBody>
                  <a:tcPr marL="68582" marR="68582" marT="34303" marB="34303"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Spectral Light"/>
                        </a:defRPr>
                      </a:lvl1pPr>
                      <a:lvl2pPr marL="457200" algn="l" defTabSz="914400" rtl="0" eaLnBrk="1" latinLnBrk="0" hangingPunct="1">
                        <a:defRPr sz="1800" kern="1200">
                          <a:solidFill>
                            <a:schemeClr val="tx1"/>
                          </a:solidFill>
                          <a:latin typeface="Spectral Light"/>
                        </a:defRPr>
                      </a:lvl2pPr>
                      <a:lvl3pPr marL="914400" algn="l" defTabSz="914400" rtl="0" eaLnBrk="1" latinLnBrk="0" hangingPunct="1">
                        <a:defRPr sz="1800" kern="1200">
                          <a:solidFill>
                            <a:schemeClr val="tx1"/>
                          </a:solidFill>
                          <a:latin typeface="Spectral Light"/>
                        </a:defRPr>
                      </a:lvl3pPr>
                      <a:lvl4pPr marL="1371600" algn="l" defTabSz="914400" rtl="0" eaLnBrk="1" latinLnBrk="0" hangingPunct="1">
                        <a:defRPr sz="1800" kern="1200">
                          <a:solidFill>
                            <a:schemeClr val="tx1"/>
                          </a:solidFill>
                          <a:latin typeface="Spectral Light"/>
                        </a:defRPr>
                      </a:lvl4pPr>
                      <a:lvl5pPr marL="1828800" algn="l" defTabSz="914400" rtl="0" eaLnBrk="1" latinLnBrk="0" hangingPunct="1">
                        <a:defRPr sz="1800" kern="1200">
                          <a:solidFill>
                            <a:schemeClr val="tx1"/>
                          </a:solidFill>
                          <a:latin typeface="Spectral Light"/>
                        </a:defRPr>
                      </a:lvl5pPr>
                      <a:lvl6pPr marL="2286000" algn="l" defTabSz="914400" rtl="0" eaLnBrk="1" latinLnBrk="0" hangingPunct="1">
                        <a:defRPr sz="1800" kern="1200">
                          <a:solidFill>
                            <a:schemeClr val="tx1"/>
                          </a:solidFill>
                          <a:latin typeface="Spectral Light"/>
                        </a:defRPr>
                      </a:lvl6pPr>
                      <a:lvl7pPr marL="2743200" algn="l" defTabSz="914400" rtl="0" eaLnBrk="1" latinLnBrk="0" hangingPunct="1">
                        <a:defRPr sz="1800" kern="1200">
                          <a:solidFill>
                            <a:schemeClr val="tx1"/>
                          </a:solidFill>
                          <a:latin typeface="Spectral Light"/>
                        </a:defRPr>
                      </a:lvl7pPr>
                      <a:lvl8pPr marL="3200400" algn="l" defTabSz="914400" rtl="0" eaLnBrk="1" latinLnBrk="0" hangingPunct="1">
                        <a:defRPr sz="1800" kern="1200">
                          <a:solidFill>
                            <a:schemeClr val="tx1"/>
                          </a:solidFill>
                          <a:latin typeface="Spectral Light"/>
                        </a:defRPr>
                      </a:lvl8pPr>
                      <a:lvl9pPr marL="3657600" algn="l" defTabSz="914400" rtl="0" eaLnBrk="1" latinLnBrk="0" hangingPunct="1">
                        <a:defRPr sz="1800" kern="1200">
                          <a:solidFill>
                            <a:schemeClr val="tx1"/>
                          </a:solidFill>
                          <a:latin typeface="Spectral Light"/>
                        </a:defRPr>
                      </a:lvl9pPr>
                    </a:lstStyle>
                    <a:p>
                      <a:pPr algn="ctr"/>
                      <a:r>
                        <a:rPr lang="fr-FR" sz="1100" b="0" i="0" dirty="0">
                          <a:solidFill>
                            <a:schemeClr val="tx1"/>
                          </a:solidFill>
                          <a:latin typeface="+mn-lt"/>
                        </a:rPr>
                        <a:t>630 600 € H.T</a:t>
                      </a:r>
                    </a:p>
                    <a:p>
                      <a:pPr algn="ctr"/>
                      <a:r>
                        <a:rPr lang="fr-FR" sz="1100" b="0" i="0" dirty="0">
                          <a:solidFill>
                            <a:schemeClr val="tx1"/>
                          </a:solidFill>
                          <a:latin typeface="+mn-lt"/>
                        </a:rPr>
                        <a:t>680</a:t>
                      </a:r>
                      <a:r>
                        <a:rPr lang="fr-FR" sz="1100" b="0" i="0" kern="1200" dirty="0">
                          <a:solidFill>
                            <a:schemeClr val="tx1"/>
                          </a:solidFill>
                          <a:latin typeface="Spectral Light"/>
                          <a:ea typeface="+mn-ea"/>
                          <a:cs typeface="+mn-cs"/>
                        </a:rPr>
                        <a:t>€ /m²</a:t>
                      </a:r>
                      <a:endParaRPr lang="fr-FR" sz="1100" b="0" i="0" dirty="0">
                        <a:solidFill>
                          <a:schemeClr val="tx1"/>
                        </a:solidFill>
                        <a:latin typeface="+mn-lt"/>
                      </a:endParaRPr>
                    </a:p>
                  </a:txBody>
                  <a:tcPr marL="68582" marR="68582" marT="34303" marB="34303"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Spectral Light"/>
                        </a:defRPr>
                      </a:lvl1pPr>
                      <a:lvl2pPr marL="457200" algn="l" defTabSz="914400" rtl="0" eaLnBrk="1" latinLnBrk="0" hangingPunct="1">
                        <a:defRPr sz="1800" kern="1200">
                          <a:solidFill>
                            <a:schemeClr val="tx1"/>
                          </a:solidFill>
                          <a:latin typeface="Spectral Light"/>
                        </a:defRPr>
                      </a:lvl2pPr>
                      <a:lvl3pPr marL="914400" algn="l" defTabSz="914400" rtl="0" eaLnBrk="1" latinLnBrk="0" hangingPunct="1">
                        <a:defRPr sz="1800" kern="1200">
                          <a:solidFill>
                            <a:schemeClr val="tx1"/>
                          </a:solidFill>
                          <a:latin typeface="Spectral Light"/>
                        </a:defRPr>
                      </a:lvl3pPr>
                      <a:lvl4pPr marL="1371600" algn="l" defTabSz="914400" rtl="0" eaLnBrk="1" latinLnBrk="0" hangingPunct="1">
                        <a:defRPr sz="1800" kern="1200">
                          <a:solidFill>
                            <a:schemeClr val="tx1"/>
                          </a:solidFill>
                          <a:latin typeface="Spectral Light"/>
                        </a:defRPr>
                      </a:lvl4pPr>
                      <a:lvl5pPr marL="1828800" algn="l" defTabSz="914400" rtl="0" eaLnBrk="1" latinLnBrk="0" hangingPunct="1">
                        <a:defRPr sz="1800" kern="1200">
                          <a:solidFill>
                            <a:schemeClr val="tx1"/>
                          </a:solidFill>
                          <a:latin typeface="Spectral Light"/>
                        </a:defRPr>
                      </a:lvl5pPr>
                      <a:lvl6pPr marL="2286000" algn="l" defTabSz="914400" rtl="0" eaLnBrk="1" latinLnBrk="0" hangingPunct="1">
                        <a:defRPr sz="1800" kern="1200">
                          <a:solidFill>
                            <a:schemeClr val="tx1"/>
                          </a:solidFill>
                          <a:latin typeface="Spectral Light"/>
                        </a:defRPr>
                      </a:lvl6pPr>
                      <a:lvl7pPr marL="2743200" algn="l" defTabSz="914400" rtl="0" eaLnBrk="1" latinLnBrk="0" hangingPunct="1">
                        <a:defRPr sz="1800" kern="1200">
                          <a:solidFill>
                            <a:schemeClr val="tx1"/>
                          </a:solidFill>
                          <a:latin typeface="Spectral Light"/>
                        </a:defRPr>
                      </a:lvl7pPr>
                      <a:lvl8pPr marL="3200400" algn="l" defTabSz="914400" rtl="0" eaLnBrk="1" latinLnBrk="0" hangingPunct="1">
                        <a:defRPr sz="1800" kern="1200">
                          <a:solidFill>
                            <a:schemeClr val="tx1"/>
                          </a:solidFill>
                          <a:latin typeface="Spectral Light"/>
                        </a:defRPr>
                      </a:lvl8pPr>
                      <a:lvl9pPr marL="3657600" algn="l" defTabSz="914400" rtl="0" eaLnBrk="1" latinLnBrk="0" hangingPunct="1">
                        <a:defRPr sz="1800" kern="1200">
                          <a:solidFill>
                            <a:schemeClr val="tx1"/>
                          </a:solidFill>
                          <a:latin typeface="Spectral Light"/>
                        </a:defRPr>
                      </a:lvl9pPr>
                    </a:lstStyle>
                    <a:p>
                      <a:pPr algn="ctr"/>
                      <a:r>
                        <a:rPr lang="fr-FR" sz="1100" b="0" i="0" dirty="0">
                          <a:solidFill>
                            <a:schemeClr val="tx1"/>
                          </a:solidFill>
                          <a:latin typeface="+mn-lt"/>
                        </a:rPr>
                        <a:t>443 600 € H.T</a:t>
                      </a:r>
                    </a:p>
                    <a:p>
                      <a:pPr algn="ctr"/>
                      <a:r>
                        <a:rPr lang="fr-FR" sz="1100" b="0" i="0" dirty="0">
                          <a:solidFill>
                            <a:schemeClr val="tx1"/>
                          </a:solidFill>
                          <a:latin typeface="+mn-lt"/>
                        </a:rPr>
                        <a:t>480€ / m²</a:t>
                      </a:r>
                    </a:p>
                  </a:txBody>
                  <a:tcPr marL="68582" marR="68582" marT="34303" marB="34303"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049651770"/>
                  </a:ext>
                </a:extLst>
              </a:tr>
              <a:tr h="207340">
                <a:tc>
                  <a:txBody>
                    <a:bodyPr/>
                    <a:lstStyle>
                      <a:lvl1pPr marL="0" algn="l" defTabSz="914400" rtl="0" eaLnBrk="1" latinLnBrk="0" hangingPunct="1">
                        <a:defRPr sz="1800" kern="1200">
                          <a:solidFill>
                            <a:schemeClr val="tx1"/>
                          </a:solidFill>
                          <a:latin typeface="Spectral Light"/>
                        </a:defRPr>
                      </a:lvl1pPr>
                      <a:lvl2pPr marL="457200" algn="l" defTabSz="914400" rtl="0" eaLnBrk="1" latinLnBrk="0" hangingPunct="1">
                        <a:defRPr sz="1800" kern="1200">
                          <a:solidFill>
                            <a:schemeClr val="tx1"/>
                          </a:solidFill>
                          <a:latin typeface="Spectral Light"/>
                        </a:defRPr>
                      </a:lvl2pPr>
                      <a:lvl3pPr marL="914400" algn="l" defTabSz="914400" rtl="0" eaLnBrk="1" latinLnBrk="0" hangingPunct="1">
                        <a:defRPr sz="1800" kern="1200">
                          <a:solidFill>
                            <a:schemeClr val="tx1"/>
                          </a:solidFill>
                          <a:latin typeface="Spectral Light"/>
                        </a:defRPr>
                      </a:lvl3pPr>
                      <a:lvl4pPr marL="1371600" algn="l" defTabSz="914400" rtl="0" eaLnBrk="1" latinLnBrk="0" hangingPunct="1">
                        <a:defRPr sz="1800" kern="1200">
                          <a:solidFill>
                            <a:schemeClr val="tx1"/>
                          </a:solidFill>
                          <a:latin typeface="Spectral Light"/>
                        </a:defRPr>
                      </a:lvl4pPr>
                      <a:lvl5pPr marL="1828800" algn="l" defTabSz="914400" rtl="0" eaLnBrk="1" latinLnBrk="0" hangingPunct="1">
                        <a:defRPr sz="1800" kern="1200">
                          <a:solidFill>
                            <a:schemeClr val="tx1"/>
                          </a:solidFill>
                          <a:latin typeface="Spectral Light"/>
                        </a:defRPr>
                      </a:lvl5pPr>
                      <a:lvl6pPr marL="2286000" algn="l" defTabSz="914400" rtl="0" eaLnBrk="1" latinLnBrk="0" hangingPunct="1">
                        <a:defRPr sz="1800" kern="1200">
                          <a:solidFill>
                            <a:schemeClr val="tx1"/>
                          </a:solidFill>
                          <a:latin typeface="Spectral Light"/>
                        </a:defRPr>
                      </a:lvl6pPr>
                      <a:lvl7pPr marL="2743200" algn="l" defTabSz="914400" rtl="0" eaLnBrk="1" latinLnBrk="0" hangingPunct="1">
                        <a:defRPr sz="1800" kern="1200">
                          <a:solidFill>
                            <a:schemeClr val="tx1"/>
                          </a:solidFill>
                          <a:latin typeface="Spectral Light"/>
                        </a:defRPr>
                      </a:lvl7pPr>
                      <a:lvl8pPr marL="3200400" algn="l" defTabSz="914400" rtl="0" eaLnBrk="1" latinLnBrk="0" hangingPunct="1">
                        <a:defRPr sz="1800" kern="1200">
                          <a:solidFill>
                            <a:schemeClr val="tx1"/>
                          </a:solidFill>
                          <a:latin typeface="Spectral Light"/>
                        </a:defRPr>
                      </a:lvl8pPr>
                      <a:lvl9pPr marL="3657600" algn="l" defTabSz="914400" rtl="0" eaLnBrk="1" latinLnBrk="0" hangingPunct="1">
                        <a:defRPr sz="1800" kern="1200">
                          <a:solidFill>
                            <a:schemeClr val="tx1"/>
                          </a:solidFill>
                          <a:latin typeface="Spectral Light"/>
                        </a:defRPr>
                      </a:lvl9pPr>
                    </a:lstStyle>
                    <a:p>
                      <a:pPr algn="l"/>
                      <a:r>
                        <a:rPr lang="fr-FR" sz="1100" b="0" i="0" dirty="0">
                          <a:solidFill>
                            <a:schemeClr val="tx1"/>
                          </a:solidFill>
                          <a:latin typeface="+mn-lt"/>
                        </a:rPr>
                        <a:t>Redevance ménage</a:t>
                      </a:r>
                    </a:p>
                  </a:txBody>
                  <a:tcPr marL="68582" marR="68582" marT="34303" marB="34303"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Spectral Light"/>
                        </a:defRPr>
                      </a:lvl1pPr>
                      <a:lvl2pPr marL="457200" algn="l" defTabSz="914400" rtl="0" eaLnBrk="1" latinLnBrk="0" hangingPunct="1">
                        <a:defRPr sz="1800" kern="1200">
                          <a:solidFill>
                            <a:schemeClr val="tx1"/>
                          </a:solidFill>
                          <a:latin typeface="Spectral Light"/>
                        </a:defRPr>
                      </a:lvl2pPr>
                      <a:lvl3pPr marL="914400" algn="l" defTabSz="914400" rtl="0" eaLnBrk="1" latinLnBrk="0" hangingPunct="1">
                        <a:defRPr sz="1800" kern="1200">
                          <a:solidFill>
                            <a:schemeClr val="tx1"/>
                          </a:solidFill>
                          <a:latin typeface="Spectral Light"/>
                        </a:defRPr>
                      </a:lvl3pPr>
                      <a:lvl4pPr marL="1371600" algn="l" defTabSz="914400" rtl="0" eaLnBrk="1" latinLnBrk="0" hangingPunct="1">
                        <a:defRPr sz="1800" kern="1200">
                          <a:solidFill>
                            <a:schemeClr val="tx1"/>
                          </a:solidFill>
                          <a:latin typeface="Spectral Light"/>
                        </a:defRPr>
                      </a:lvl4pPr>
                      <a:lvl5pPr marL="1828800" algn="l" defTabSz="914400" rtl="0" eaLnBrk="1" latinLnBrk="0" hangingPunct="1">
                        <a:defRPr sz="1800" kern="1200">
                          <a:solidFill>
                            <a:schemeClr val="tx1"/>
                          </a:solidFill>
                          <a:latin typeface="Spectral Light"/>
                        </a:defRPr>
                      </a:lvl5pPr>
                      <a:lvl6pPr marL="2286000" algn="l" defTabSz="914400" rtl="0" eaLnBrk="1" latinLnBrk="0" hangingPunct="1">
                        <a:defRPr sz="1800" kern="1200">
                          <a:solidFill>
                            <a:schemeClr val="tx1"/>
                          </a:solidFill>
                          <a:latin typeface="Spectral Light"/>
                        </a:defRPr>
                      </a:lvl6pPr>
                      <a:lvl7pPr marL="2743200" algn="l" defTabSz="914400" rtl="0" eaLnBrk="1" latinLnBrk="0" hangingPunct="1">
                        <a:defRPr sz="1800" kern="1200">
                          <a:solidFill>
                            <a:schemeClr val="tx1"/>
                          </a:solidFill>
                          <a:latin typeface="Spectral Light"/>
                        </a:defRPr>
                      </a:lvl7pPr>
                      <a:lvl8pPr marL="3200400" algn="l" defTabSz="914400" rtl="0" eaLnBrk="1" latinLnBrk="0" hangingPunct="1">
                        <a:defRPr sz="1800" kern="1200">
                          <a:solidFill>
                            <a:schemeClr val="tx1"/>
                          </a:solidFill>
                          <a:latin typeface="Spectral Light"/>
                        </a:defRPr>
                      </a:lvl8pPr>
                      <a:lvl9pPr marL="3657600" algn="l" defTabSz="914400" rtl="0" eaLnBrk="1" latinLnBrk="0" hangingPunct="1">
                        <a:defRPr sz="1800" kern="1200">
                          <a:solidFill>
                            <a:schemeClr val="tx1"/>
                          </a:solidFill>
                          <a:latin typeface="Spectral Light"/>
                        </a:defRPr>
                      </a:lvl9pPr>
                    </a:lstStyle>
                    <a:p>
                      <a:pPr algn="ctr"/>
                      <a:r>
                        <a:rPr lang="fr-FR" sz="1100" b="1" i="0" dirty="0">
                          <a:solidFill>
                            <a:schemeClr val="tx1"/>
                          </a:solidFill>
                          <a:latin typeface="+mn-lt"/>
                        </a:rPr>
                        <a:t>2 € / m²</a:t>
                      </a:r>
                    </a:p>
                  </a:txBody>
                  <a:tcPr marL="68582" marR="68582" marT="34303" marB="34303"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Spectral Light"/>
                        </a:defRPr>
                      </a:lvl1pPr>
                      <a:lvl2pPr marL="457200" algn="l" defTabSz="914400" rtl="0" eaLnBrk="1" latinLnBrk="0" hangingPunct="1">
                        <a:defRPr sz="1800" kern="1200">
                          <a:solidFill>
                            <a:schemeClr val="tx1"/>
                          </a:solidFill>
                          <a:latin typeface="Spectral Light"/>
                        </a:defRPr>
                      </a:lvl2pPr>
                      <a:lvl3pPr marL="914400" algn="l" defTabSz="914400" rtl="0" eaLnBrk="1" latinLnBrk="0" hangingPunct="1">
                        <a:defRPr sz="1800" kern="1200">
                          <a:solidFill>
                            <a:schemeClr val="tx1"/>
                          </a:solidFill>
                          <a:latin typeface="Spectral Light"/>
                        </a:defRPr>
                      </a:lvl3pPr>
                      <a:lvl4pPr marL="1371600" algn="l" defTabSz="914400" rtl="0" eaLnBrk="1" latinLnBrk="0" hangingPunct="1">
                        <a:defRPr sz="1800" kern="1200">
                          <a:solidFill>
                            <a:schemeClr val="tx1"/>
                          </a:solidFill>
                          <a:latin typeface="Spectral Light"/>
                        </a:defRPr>
                      </a:lvl4pPr>
                      <a:lvl5pPr marL="1828800" algn="l" defTabSz="914400" rtl="0" eaLnBrk="1" latinLnBrk="0" hangingPunct="1">
                        <a:defRPr sz="1800" kern="1200">
                          <a:solidFill>
                            <a:schemeClr val="tx1"/>
                          </a:solidFill>
                          <a:latin typeface="Spectral Light"/>
                        </a:defRPr>
                      </a:lvl5pPr>
                      <a:lvl6pPr marL="2286000" algn="l" defTabSz="914400" rtl="0" eaLnBrk="1" latinLnBrk="0" hangingPunct="1">
                        <a:defRPr sz="1800" kern="1200">
                          <a:solidFill>
                            <a:schemeClr val="tx1"/>
                          </a:solidFill>
                          <a:latin typeface="Spectral Light"/>
                        </a:defRPr>
                      </a:lvl6pPr>
                      <a:lvl7pPr marL="2743200" algn="l" defTabSz="914400" rtl="0" eaLnBrk="1" latinLnBrk="0" hangingPunct="1">
                        <a:defRPr sz="1800" kern="1200">
                          <a:solidFill>
                            <a:schemeClr val="tx1"/>
                          </a:solidFill>
                          <a:latin typeface="Spectral Light"/>
                        </a:defRPr>
                      </a:lvl7pPr>
                      <a:lvl8pPr marL="3200400" algn="l" defTabSz="914400" rtl="0" eaLnBrk="1" latinLnBrk="0" hangingPunct="1">
                        <a:defRPr sz="1800" kern="1200">
                          <a:solidFill>
                            <a:schemeClr val="tx1"/>
                          </a:solidFill>
                          <a:latin typeface="Spectral Light"/>
                        </a:defRPr>
                      </a:lvl8pPr>
                      <a:lvl9pPr marL="3657600" algn="l" defTabSz="914400" rtl="0" eaLnBrk="1" latinLnBrk="0" hangingPunct="1">
                        <a:defRPr sz="1800" kern="1200">
                          <a:solidFill>
                            <a:schemeClr val="tx1"/>
                          </a:solidFill>
                          <a:latin typeface="Spectral Light"/>
                        </a:defRPr>
                      </a:lvl9pPr>
                    </a:lstStyle>
                    <a:p>
                      <a:pPr algn="ctr"/>
                      <a:r>
                        <a:rPr lang="fr-FR" sz="1100" b="1" i="0" dirty="0">
                          <a:solidFill>
                            <a:schemeClr val="tx1"/>
                          </a:solidFill>
                          <a:latin typeface="+mn-lt"/>
                        </a:rPr>
                        <a:t>1,47 € / m²</a:t>
                      </a:r>
                    </a:p>
                  </a:txBody>
                  <a:tcPr marL="68582" marR="68582" marT="34303" marB="34303"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248732923"/>
                  </a:ext>
                </a:extLst>
              </a:tr>
              <a:tr h="501596">
                <a:tc>
                  <a:txBody>
                    <a:bodyPr/>
                    <a:lstStyle>
                      <a:lvl1pPr marL="0" algn="l" defTabSz="914400" rtl="0" eaLnBrk="1" latinLnBrk="0" hangingPunct="1">
                        <a:defRPr sz="1800" kern="1200">
                          <a:solidFill>
                            <a:schemeClr val="dk1"/>
                          </a:solidFill>
                          <a:latin typeface="Calibri" panose="020F0502020204030204"/>
                        </a:defRPr>
                      </a:lvl1pPr>
                      <a:lvl2pPr marL="277240" algn="l" defTabSz="914400" rtl="0" eaLnBrk="1" latinLnBrk="0" hangingPunct="1">
                        <a:defRPr sz="1800" kern="1200">
                          <a:solidFill>
                            <a:schemeClr val="dk1"/>
                          </a:solidFill>
                          <a:latin typeface="Calibri" panose="020F0502020204030204"/>
                        </a:defRPr>
                      </a:lvl2pPr>
                      <a:lvl3pPr marL="554478" algn="l" defTabSz="914400" rtl="0" eaLnBrk="1" latinLnBrk="0" hangingPunct="1">
                        <a:defRPr sz="1800" kern="1200">
                          <a:solidFill>
                            <a:schemeClr val="dk1"/>
                          </a:solidFill>
                          <a:latin typeface="Calibri" panose="020F0502020204030204"/>
                        </a:defRPr>
                      </a:lvl3pPr>
                      <a:lvl4pPr marL="831718" algn="l" defTabSz="914400" rtl="0" eaLnBrk="1" latinLnBrk="0" hangingPunct="1">
                        <a:defRPr sz="1800" kern="1200">
                          <a:solidFill>
                            <a:schemeClr val="dk1"/>
                          </a:solidFill>
                          <a:latin typeface="Calibri" panose="020F0502020204030204"/>
                        </a:defRPr>
                      </a:lvl4pPr>
                      <a:lvl5pPr marL="1108956" algn="l" defTabSz="914400" rtl="0" eaLnBrk="1" latinLnBrk="0" hangingPunct="1">
                        <a:defRPr sz="1800" kern="1200">
                          <a:solidFill>
                            <a:schemeClr val="dk1"/>
                          </a:solidFill>
                          <a:latin typeface="Calibri" panose="020F0502020204030204"/>
                        </a:defRPr>
                      </a:lvl5pPr>
                      <a:lvl6pPr marL="1386196" algn="l" defTabSz="914400" rtl="0" eaLnBrk="1" latinLnBrk="0" hangingPunct="1">
                        <a:defRPr sz="1800" kern="1200">
                          <a:solidFill>
                            <a:schemeClr val="dk1"/>
                          </a:solidFill>
                          <a:latin typeface="Calibri" panose="020F0502020204030204"/>
                        </a:defRPr>
                      </a:lvl6pPr>
                      <a:lvl7pPr marL="1663434" algn="l" defTabSz="914400" rtl="0" eaLnBrk="1" latinLnBrk="0" hangingPunct="1">
                        <a:defRPr sz="1800" kern="1200">
                          <a:solidFill>
                            <a:schemeClr val="dk1"/>
                          </a:solidFill>
                          <a:latin typeface="Calibri" panose="020F0502020204030204"/>
                        </a:defRPr>
                      </a:lvl7pPr>
                      <a:lvl8pPr marL="1940674" algn="l" defTabSz="914400" rtl="0" eaLnBrk="1" latinLnBrk="0" hangingPunct="1">
                        <a:defRPr sz="1800" kern="1200">
                          <a:solidFill>
                            <a:schemeClr val="dk1"/>
                          </a:solidFill>
                          <a:latin typeface="Calibri" panose="020F0502020204030204"/>
                        </a:defRPr>
                      </a:lvl8pPr>
                      <a:lvl9pPr marL="2217913" algn="l" defTabSz="914400" rtl="0" eaLnBrk="1" latinLnBrk="0" hangingPunct="1">
                        <a:defRPr sz="1800" kern="1200">
                          <a:solidFill>
                            <a:schemeClr val="dk1"/>
                          </a:solidFill>
                          <a:latin typeface="Calibri" panose="020F0502020204030204"/>
                        </a:defRPr>
                      </a:lvl9pPr>
                    </a:lstStyle>
                    <a:p>
                      <a:pPr algn="l"/>
                      <a:r>
                        <a:rPr lang="fr-FR" sz="1100" b="0" i="0" dirty="0">
                          <a:solidFill>
                            <a:schemeClr val="tx1"/>
                          </a:solidFill>
                          <a:latin typeface="+mn-lt"/>
                        </a:rPr>
                        <a:t>Prix de vente en BRS – Maîtrise d’ouvrage directe</a:t>
                      </a:r>
                    </a:p>
                  </a:txBody>
                  <a:tcPr marL="68582" marR="68582" marT="34303" marB="343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Spectral Light"/>
                        </a:defRPr>
                      </a:lvl1pPr>
                      <a:lvl2pPr marL="457200" algn="l" defTabSz="914400" rtl="0" eaLnBrk="1" latinLnBrk="0" hangingPunct="1">
                        <a:defRPr sz="1800" kern="1200">
                          <a:solidFill>
                            <a:schemeClr val="tx1"/>
                          </a:solidFill>
                          <a:latin typeface="Spectral Light"/>
                        </a:defRPr>
                      </a:lvl2pPr>
                      <a:lvl3pPr marL="914400" algn="l" defTabSz="914400" rtl="0" eaLnBrk="1" latinLnBrk="0" hangingPunct="1">
                        <a:defRPr sz="1800" kern="1200">
                          <a:solidFill>
                            <a:schemeClr val="tx1"/>
                          </a:solidFill>
                          <a:latin typeface="Spectral Light"/>
                        </a:defRPr>
                      </a:lvl3pPr>
                      <a:lvl4pPr marL="1371600" algn="l" defTabSz="914400" rtl="0" eaLnBrk="1" latinLnBrk="0" hangingPunct="1">
                        <a:defRPr sz="1800" kern="1200">
                          <a:solidFill>
                            <a:schemeClr val="tx1"/>
                          </a:solidFill>
                          <a:latin typeface="Spectral Light"/>
                        </a:defRPr>
                      </a:lvl4pPr>
                      <a:lvl5pPr marL="1828800" algn="l" defTabSz="914400" rtl="0" eaLnBrk="1" latinLnBrk="0" hangingPunct="1">
                        <a:defRPr sz="1800" kern="1200">
                          <a:solidFill>
                            <a:schemeClr val="tx1"/>
                          </a:solidFill>
                          <a:latin typeface="Spectral Light"/>
                        </a:defRPr>
                      </a:lvl5pPr>
                      <a:lvl6pPr marL="2286000" algn="l" defTabSz="914400" rtl="0" eaLnBrk="1" latinLnBrk="0" hangingPunct="1">
                        <a:defRPr sz="1800" kern="1200">
                          <a:solidFill>
                            <a:schemeClr val="tx1"/>
                          </a:solidFill>
                          <a:latin typeface="Spectral Light"/>
                        </a:defRPr>
                      </a:lvl6pPr>
                      <a:lvl7pPr marL="2743200" algn="l" defTabSz="914400" rtl="0" eaLnBrk="1" latinLnBrk="0" hangingPunct="1">
                        <a:defRPr sz="1800" kern="1200">
                          <a:solidFill>
                            <a:schemeClr val="tx1"/>
                          </a:solidFill>
                          <a:latin typeface="Spectral Light"/>
                        </a:defRPr>
                      </a:lvl7pPr>
                      <a:lvl8pPr marL="3200400" algn="l" defTabSz="914400" rtl="0" eaLnBrk="1" latinLnBrk="0" hangingPunct="1">
                        <a:defRPr sz="1800" kern="1200">
                          <a:solidFill>
                            <a:schemeClr val="tx1"/>
                          </a:solidFill>
                          <a:latin typeface="Spectral Light"/>
                        </a:defRPr>
                      </a:lvl8pPr>
                      <a:lvl9pPr marL="3657600" algn="l" defTabSz="914400" rtl="0" eaLnBrk="1" latinLnBrk="0" hangingPunct="1">
                        <a:defRPr sz="1800" kern="1200">
                          <a:solidFill>
                            <a:schemeClr val="tx1"/>
                          </a:solidFill>
                          <a:latin typeface="Spectral Light"/>
                        </a:defRPr>
                      </a:lvl9pPr>
                    </a:lstStyle>
                    <a:p>
                      <a:pPr algn="ctr"/>
                      <a:r>
                        <a:rPr lang="fr-FR" sz="1100" b="1" i="0" dirty="0">
                          <a:solidFill>
                            <a:schemeClr val="tx1"/>
                          </a:solidFill>
                          <a:latin typeface="+mn-lt"/>
                        </a:rPr>
                        <a:t>  190 926 € </a:t>
                      </a:r>
                    </a:p>
                    <a:p>
                      <a:pPr algn="ctr"/>
                      <a:r>
                        <a:rPr lang="fr-FR" sz="1100" b="0" i="0" dirty="0">
                          <a:solidFill>
                            <a:schemeClr val="tx1"/>
                          </a:solidFill>
                          <a:latin typeface="+mn-lt"/>
                        </a:rPr>
                        <a:t>Soit  2 220 € TTC / m² SHAB</a:t>
                      </a:r>
                    </a:p>
                  </a:txBody>
                  <a:tcPr marL="68582" marR="68582" marT="34303" marB="343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Spectral Light"/>
                        </a:defRPr>
                      </a:lvl1pPr>
                      <a:lvl2pPr marL="457200" algn="l" defTabSz="914400" rtl="0" eaLnBrk="1" latinLnBrk="0" hangingPunct="1">
                        <a:defRPr sz="1800" kern="1200">
                          <a:solidFill>
                            <a:schemeClr val="tx1"/>
                          </a:solidFill>
                          <a:latin typeface="Spectral Light"/>
                        </a:defRPr>
                      </a:lvl2pPr>
                      <a:lvl3pPr marL="914400" algn="l" defTabSz="914400" rtl="0" eaLnBrk="1" latinLnBrk="0" hangingPunct="1">
                        <a:defRPr sz="1800" kern="1200">
                          <a:solidFill>
                            <a:schemeClr val="tx1"/>
                          </a:solidFill>
                          <a:latin typeface="Spectral Light"/>
                        </a:defRPr>
                      </a:lvl3pPr>
                      <a:lvl4pPr marL="1371600" algn="l" defTabSz="914400" rtl="0" eaLnBrk="1" latinLnBrk="0" hangingPunct="1">
                        <a:defRPr sz="1800" kern="1200">
                          <a:solidFill>
                            <a:schemeClr val="tx1"/>
                          </a:solidFill>
                          <a:latin typeface="Spectral Light"/>
                        </a:defRPr>
                      </a:lvl4pPr>
                      <a:lvl5pPr marL="1828800" algn="l" defTabSz="914400" rtl="0" eaLnBrk="1" latinLnBrk="0" hangingPunct="1">
                        <a:defRPr sz="1800" kern="1200">
                          <a:solidFill>
                            <a:schemeClr val="tx1"/>
                          </a:solidFill>
                          <a:latin typeface="Spectral Light"/>
                        </a:defRPr>
                      </a:lvl5pPr>
                      <a:lvl6pPr marL="2286000" algn="l" defTabSz="914400" rtl="0" eaLnBrk="1" latinLnBrk="0" hangingPunct="1">
                        <a:defRPr sz="1800" kern="1200">
                          <a:solidFill>
                            <a:schemeClr val="tx1"/>
                          </a:solidFill>
                          <a:latin typeface="Spectral Light"/>
                        </a:defRPr>
                      </a:lvl6pPr>
                      <a:lvl7pPr marL="2743200" algn="l" defTabSz="914400" rtl="0" eaLnBrk="1" latinLnBrk="0" hangingPunct="1">
                        <a:defRPr sz="1800" kern="1200">
                          <a:solidFill>
                            <a:schemeClr val="tx1"/>
                          </a:solidFill>
                          <a:latin typeface="Spectral Light"/>
                        </a:defRPr>
                      </a:lvl7pPr>
                      <a:lvl8pPr marL="3200400" algn="l" defTabSz="914400" rtl="0" eaLnBrk="1" latinLnBrk="0" hangingPunct="1">
                        <a:defRPr sz="1800" kern="1200">
                          <a:solidFill>
                            <a:schemeClr val="tx1"/>
                          </a:solidFill>
                          <a:latin typeface="Spectral Light"/>
                        </a:defRPr>
                      </a:lvl8pPr>
                      <a:lvl9pPr marL="3657600" algn="l" defTabSz="914400" rtl="0" eaLnBrk="1" latinLnBrk="0" hangingPunct="1">
                        <a:defRPr sz="1800" kern="1200">
                          <a:solidFill>
                            <a:schemeClr val="tx1"/>
                          </a:solidFill>
                          <a:latin typeface="Spectral Light"/>
                        </a:defRPr>
                      </a:lvl9pPr>
                    </a:lstStyle>
                    <a:p>
                      <a:pPr algn="ctr"/>
                      <a:r>
                        <a:rPr lang="fr-FR" sz="1100" b="1" i="0" dirty="0">
                          <a:solidFill>
                            <a:schemeClr val="tx1"/>
                          </a:solidFill>
                          <a:latin typeface="+mn-lt"/>
                        </a:rPr>
                        <a:t> 210 460 € </a:t>
                      </a:r>
                    </a:p>
                    <a:p>
                      <a:pPr algn="ctr"/>
                      <a:r>
                        <a:rPr lang="fr-FR" sz="1100" b="0" i="0" dirty="0">
                          <a:solidFill>
                            <a:schemeClr val="tx1"/>
                          </a:solidFill>
                          <a:latin typeface="+mn-lt"/>
                        </a:rPr>
                        <a:t>Soit  2 447 € TTC / m² SHAB</a:t>
                      </a:r>
                    </a:p>
                  </a:txBody>
                  <a:tcPr marL="68582" marR="68582" marT="34303" marB="343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896857585"/>
                  </a:ext>
                </a:extLst>
              </a:tr>
              <a:tr h="621672">
                <a:tc>
                  <a:txBody>
                    <a:bodyPr/>
                    <a:lstStyle/>
                    <a:p>
                      <a:pPr algn="just">
                        <a:lnSpc>
                          <a:spcPct val="107000"/>
                        </a:lnSpc>
                        <a:spcAft>
                          <a:spcPts val="800"/>
                        </a:spcAft>
                      </a:pPr>
                      <a:r>
                        <a:rPr lang="fr-FR" sz="1100" b="1" dirty="0">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Ecarts de prix </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lnSpc>
                          <a:spcPct val="107000"/>
                        </a:lnSpc>
                        <a:spcAft>
                          <a:spcPts val="800"/>
                        </a:spcAft>
                      </a:pPr>
                      <a:r>
                        <a:rPr lang="fr-FR" sz="1100" b="1" dirty="0">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Montage PSLA : - 24,5 %</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fr-FR" sz="1100" b="1" dirty="0">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Montage Libre : -33,6%</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C0067">
                        <a:alpha val="50196"/>
                      </a:srgbClr>
                    </a:solidFill>
                  </a:tcPr>
                </a:tc>
                <a:tc>
                  <a:txBody>
                    <a:bodyPr/>
                    <a:lstStyle/>
                    <a:p>
                      <a:pPr algn="ctr">
                        <a:lnSpc>
                          <a:spcPct val="107000"/>
                        </a:lnSpc>
                        <a:spcAft>
                          <a:spcPts val="800"/>
                        </a:spcAft>
                      </a:pPr>
                      <a:r>
                        <a:rPr lang="fr-FR" sz="1050" b="1" dirty="0">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Montage PSLA : -17,1%</a:t>
                      </a:r>
                      <a:endParaRPr lang="fr-FR" sz="1050" dirty="0">
                        <a:effectLst/>
                        <a:latin typeface="Spectral" panose="02020502060000000000"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fr-FR" sz="1100" b="1" dirty="0">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Montage Libre : -27,2%</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58A7B">
                        <a:alpha val="50196"/>
                      </a:srgbClr>
                    </a:solidFill>
                  </a:tcPr>
                </a:tc>
                <a:extLst>
                  <a:ext uri="{0D108BD9-81ED-4DB2-BD59-A6C34878D82A}">
                    <a16:rowId xmlns:a16="http://schemas.microsoft.com/office/drawing/2014/main" val="3952894284"/>
                  </a:ext>
                </a:extLst>
              </a:tr>
              <a:tr h="354468">
                <a:tc>
                  <a:txBody>
                    <a:bodyPr/>
                    <a:lstStyle>
                      <a:lvl1pPr marL="0" algn="l" defTabSz="914400" rtl="0" eaLnBrk="1" latinLnBrk="0" hangingPunct="1">
                        <a:defRPr sz="1800" kern="1200">
                          <a:solidFill>
                            <a:schemeClr val="tx1"/>
                          </a:solidFill>
                          <a:latin typeface="Spectral Light"/>
                        </a:defRPr>
                      </a:lvl1pPr>
                      <a:lvl2pPr marL="457200" algn="l" defTabSz="914400" rtl="0" eaLnBrk="1" latinLnBrk="0" hangingPunct="1">
                        <a:defRPr sz="1800" kern="1200">
                          <a:solidFill>
                            <a:schemeClr val="tx1"/>
                          </a:solidFill>
                          <a:latin typeface="Spectral Light"/>
                        </a:defRPr>
                      </a:lvl2pPr>
                      <a:lvl3pPr marL="914400" algn="l" defTabSz="914400" rtl="0" eaLnBrk="1" latinLnBrk="0" hangingPunct="1">
                        <a:defRPr sz="1800" kern="1200">
                          <a:solidFill>
                            <a:schemeClr val="tx1"/>
                          </a:solidFill>
                          <a:latin typeface="Spectral Light"/>
                        </a:defRPr>
                      </a:lvl3pPr>
                      <a:lvl4pPr marL="1371600" algn="l" defTabSz="914400" rtl="0" eaLnBrk="1" latinLnBrk="0" hangingPunct="1">
                        <a:defRPr sz="1800" kern="1200">
                          <a:solidFill>
                            <a:schemeClr val="tx1"/>
                          </a:solidFill>
                          <a:latin typeface="Spectral Light"/>
                        </a:defRPr>
                      </a:lvl4pPr>
                      <a:lvl5pPr marL="1828800" algn="l" defTabSz="914400" rtl="0" eaLnBrk="1" latinLnBrk="0" hangingPunct="1">
                        <a:defRPr sz="1800" kern="1200">
                          <a:solidFill>
                            <a:schemeClr val="tx1"/>
                          </a:solidFill>
                          <a:latin typeface="Spectral Light"/>
                        </a:defRPr>
                      </a:lvl5pPr>
                      <a:lvl6pPr marL="2286000" algn="l" defTabSz="914400" rtl="0" eaLnBrk="1" latinLnBrk="0" hangingPunct="1">
                        <a:defRPr sz="1800" kern="1200">
                          <a:solidFill>
                            <a:schemeClr val="tx1"/>
                          </a:solidFill>
                          <a:latin typeface="Spectral Light"/>
                        </a:defRPr>
                      </a:lvl6pPr>
                      <a:lvl7pPr marL="2743200" algn="l" defTabSz="914400" rtl="0" eaLnBrk="1" latinLnBrk="0" hangingPunct="1">
                        <a:defRPr sz="1800" kern="1200">
                          <a:solidFill>
                            <a:schemeClr val="tx1"/>
                          </a:solidFill>
                          <a:latin typeface="Spectral Light"/>
                        </a:defRPr>
                      </a:lvl7pPr>
                      <a:lvl8pPr marL="3200400" algn="l" defTabSz="914400" rtl="0" eaLnBrk="1" latinLnBrk="0" hangingPunct="1">
                        <a:defRPr sz="1800" kern="1200">
                          <a:solidFill>
                            <a:schemeClr val="tx1"/>
                          </a:solidFill>
                          <a:latin typeface="Spectral Light"/>
                        </a:defRPr>
                      </a:lvl8pPr>
                      <a:lvl9pPr marL="3657600" algn="l" defTabSz="914400" rtl="0" eaLnBrk="1" latinLnBrk="0" hangingPunct="1">
                        <a:defRPr sz="1800" kern="1200">
                          <a:solidFill>
                            <a:schemeClr val="tx1"/>
                          </a:solidFill>
                          <a:latin typeface="Spectral Light"/>
                        </a:defRPr>
                      </a:lvl9pPr>
                    </a:lstStyle>
                    <a:p>
                      <a:pPr algn="l"/>
                      <a:r>
                        <a:rPr lang="fr-FR" sz="1100" b="0" i="0" dirty="0">
                          <a:solidFill>
                            <a:schemeClr val="tx1"/>
                          </a:solidFill>
                          <a:latin typeface="+mn-lt"/>
                        </a:rPr>
                        <a:t>Mensualité</a:t>
                      </a:r>
                    </a:p>
                  </a:txBody>
                  <a:tcPr marL="68582" marR="68582" marT="34303" marB="34303"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Spectral Light"/>
                        </a:defRPr>
                      </a:lvl1pPr>
                      <a:lvl2pPr marL="457200" algn="l" defTabSz="914400" rtl="0" eaLnBrk="1" latinLnBrk="0" hangingPunct="1">
                        <a:defRPr sz="1800" kern="1200">
                          <a:solidFill>
                            <a:schemeClr val="tx1"/>
                          </a:solidFill>
                          <a:latin typeface="Spectral Light"/>
                        </a:defRPr>
                      </a:lvl2pPr>
                      <a:lvl3pPr marL="914400" algn="l" defTabSz="914400" rtl="0" eaLnBrk="1" latinLnBrk="0" hangingPunct="1">
                        <a:defRPr sz="1800" kern="1200">
                          <a:solidFill>
                            <a:schemeClr val="tx1"/>
                          </a:solidFill>
                          <a:latin typeface="Spectral Light"/>
                        </a:defRPr>
                      </a:lvl3pPr>
                      <a:lvl4pPr marL="1371600" algn="l" defTabSz="914400" rtl="0" eaLnBrk="1" latinLnBrk="0" hangingPunct="1">
                        <a:defRPr sz="1800" kern="1200">
                          <a:solidFill>
                            <a:schemeClr val="tx1"/>
                          </a:solidFill>
                          <a:latin typeface="Spectral Light"/>
                        </a:defRPr>
                      </a:lvl4pPr>
                      <a:lvl5pPr marL="1828800" algn="l" defTabSz="914400" rtl="0" eaLnBrk="1" latinLnBrk="0" hangingPunct="1">
                        <a:defRPr sz="1800" kern="1200">
                          <a:solidFill>
                            <a:schemeClr val="tx1"/>
                          </a:solidFill>
                          <a:latin typeface="Spectral Light"/>
                        </a:defRPr>
                      </a:lvl5pPr>
                      <a:lvl6pPr marL="2286000" algn="l" defTabSz="914400" rtl="0" eaLnBrk="1" latinLnBrk="0" hangingPunct="1">
                        <a:defRPr sz="1800" kern="1200">
                          <a:solidFill>
                            <a:schemeClr val="tx1"/>
                          </a:solidFill>
                          <a:latin typeface="Spectral Light"/>
                        </a:defRPr>
                      </a:lvl6pPr>
                      <a:lvl7pPr marL="2743200" algn="l" defTabSz="914400" rtl="0" eaLnBrk="1" latinLnBrk="0" hangingPunct="1">
                        <a:defRPr sz="1800" kern="1200">
                          <a:solidFill>
                            <a:schemeClr val="tx1"/>
                          </a:solidFill>
                          <a:latin typeface="Spectral Light"/>
                        </a:defRPr>
                      </a:lvl7pPr>
                      <a:lvl8pPr marL="3200400" algn="l" defTabSz="914400" rtl="0" eaLnBrk="1" latinLnBrk="0" hangingPunct="1">
                        <a:defRPr sz="1800" kern="1200">
                          <a:solidFill>
                            <a:schemeClr val="tx1"/>
                          </a:solidFill>
                          <a:latin typeface="Spectral Light"/>
                        </a:defRPr>
                      </a:lvl8pPr>
                      <a:lvl9pPr marL="3657600" algn="l" defTabSz="914400" rtl="0" eaLnBrk="1" latinLnBrk="0" hangingPunct="1">
                        <a:defRPr sz="1800" kern="1200">
                          <a:solidFill>
                            <a:schemeClr val="tx1"/>
                          </a:solidFill>
                          <a:latin typeface="Spectral Light"/>
                        </a:defRPr>
                      </a:lvl9pPr>
                    </a:lstStyle>
                    <a:p>
                      <a:pPr algn="ctr"/>
                      <a:r>
                        <a:rPr lang="fr-FR" sz="1100" b="1" i="0" dirty="0">
                          <a:solidFill>
                            <a:schemeClr val="tx1"/>
                          </a:solidFill>
                          <a:latin typeface="+mn-lt"/>
                        </a:rPr>
                        <a:t>952 €</a:t>
                      </a:r>
                    </a:p>
                    <a:p>
                      <a:pPr algn="ctr"/>
                      <a:r>
                        <a:rPr lang="fr-FR" sz="1100" b="0" i="1" dirty="0">
                          <a:solidFill>
                            <a:schemeClr val="tx1"/>
                          </a:solidFill>
                          <a:latin typeface="+mn-lt"/>
                        </a:rPr>
                        <a:t>Dont 172 € de redevance</a:t>
                      </a:r>
                    </a:p>
                  </a:txBody>
                  <a:tcPr marL="68582" marR="68582" marT="34303" marB="34303"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Spectral Light"/>
                        </a:defRPr>
                      </a:lvl1pPr>
                      <a:lvl2pPr marL="457200" algn="l" defTabSz="914400" rtl="0" eaLnBrk="1" latinLnBrk="0" hangingPunct="1">
                        <a:defRPr sz="1800" kern="1200">
                          <a:solidFill>
                            <a:schemeClr val="tx1"/>
                          </a:solidFill>
                          <a:latin typeface="Spectral Light"/>
                        </a:defRPr>
                      </a:lvl2pPr>
                      <a:lvl3pPr marL="914400" algn="l" defTabSz="914400" rtl="0" eaLnBrk="1" latinLnBrk="0" hangingPunct="1">
                        <a:defRPr sz="1800" kern="1200">
                          <a:solidFill>
                            <a:schemeClr val="tx1"/>
                          </a:solidFill>
                          <a:latin typeface="Spectral Light"/>
                        </a:defRPr>
                      </a:lvl3pPr>
                      <a:lvl4pPr marL="1371600" algn="l" defTabSz="914400" rtl="0" eaLnBrk="1" latinLnBrk="0" hangingPunct="1">
                        <a:defRPr sz="1800" kern="1200">
                          <a:solidFill>
                            <a:schemeClr val="tx1"/>
                          </a:solidFill>
                          <a:latin typeface="Spectral Light"/>
                        </a:defRPr>
                      </a:lvl4pPr>
                      <a:lvl5pPr marL="1828800" algn="l" defTabSz="914400" rtl="0" eaLnBrk="1" latinLnBrk="0" hangingPunct="1">
                        <a:defRPr sz="1800" kern="1200">
                          <a:solidFill>
                            <a:schemeClr val="tx1"/>
                          </a:solidFill>
                          <a:latin typeface="Spectral Light"/>
                        </a:defRPr>
                      </a:lvl5pPr>
                      <a:lvl6pPr marL="2286000" algn="l" defTabSz="914400" rtl="0" eaLnBrk="1" latinLnBrk="0" hangingPunct="1">
                        <a:defRPr sz="1800" kern="1200">
                          <a:solidFill>
                            <a:schemeClr val="tx1"/>
                          </a:solidFill>
                          <a:latin typeface="Spectral Light"/>
                        </a:defRPr>
                      </a:lvl6pPr>
                      <a:lvl7pPr marL="2743200" algn="l" defTabSz="914400" rtl="0" eaLnBrk="1" latinLnBrk="0" hangingPunct="1">
                        <a:defRPr sz="1800" kern="1200">
                          <a:solidFill>
                            <a:schemeClr val="tx1"/>
                          </a:solidFill>
                          <a:latin typeface="Spectral Light"/>
                        </a:defRPr>
                      </a:lvl7pPr>
                      <a:lvl8pPr marL="3200400" algn="l" defTabSz="914400" rtl="0" eaLnBrk="1" latinLnBrk="0" hangingPunct="1">
                        <a:defRPr sz="1800" kern="1200">
                          <a:solidFill>
                            <a:schemeClr val="tx1"/>
                          </a:solidFill>
                          <a:latin typeface="Spectral Light"/>
                        </a:defRPr>
                      </a:lvl8pPr>
                      <a:lvl9pPr marL="3657600" algn="l" defTabSz="914400" rtl="0" eaLnBrk="1" latinLnBrk="0" hangingPunct="1">
                        <a:defRPr sz="1800" kern="1200">
                          <a:solidFill>
                            <a:schemeClr val="tx1"/>
                          </a:solidFill>
                          <a:latin typeface="Spectral Light"/>
                        </a:defRPr>
                      </a:lvl9pPr>
                    </a:lstStyle>
                    <a:p>
                      <a:pPr algn="ctr"/>
                      <a:r>
                        <a:rPr lang="fr-FR" sz="1100" b="1" i="0" dirty="0">
                          <a:solidFill>
                            <a:schemeClr val="tx1"/>
                          </a:solidFill>
                          <a:latin typeface="+mn-lt"/>
                        </a:rPr>
                        <a:t>991 €</a:t>
                      </a:r>
                    </a:p>
                    <a:p>
                      <a:pPr algn="ctr"/>
                      <a:r>
                        <a:rPr lang="fr-FR" sz="1100" b="0" i="1" dirty="0">
                          <a:solidFill>
                            <a:schemeClr val="tx1"/>
                          </a:solidFill>
                          <a:latin typeface="+mn-lt"/>
                        </a:rPr>
                        <a:t>Dont 127 € de redevance</a:t>
                      </a:r>
                    </a:p>
                  </a:txBody>
                  <a:tcPr marL="68582" marR="68582" marT="34303" marB="34303"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2872375455"/>
                  </a:ext>
                </a:extLst>
              </a:tr>
              <a:tr h="621672">
                <a:tc>
                  <a:txBody>
                    <a:bodyPr/>
                    <a:lstStyle/>
                    <a:p>
                      <a:pPr algn="just">
                        <a:lnSpc>
                          <a:spcPct val="107000"/>
                        </a:lnSpc>
                        <a:spcAft>
                          <a:spcPts val="800"/>
                        </a:spcAft>
                      </a:pPr>
                      <a:r>
                        <a:rPr lang="fr-FR" sz="1100" b="1" dirty="0">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Ecarts de mensualité</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lnSpc>
                          <a:spcPct val="107000"/>
                        </a:lnSpc>
                        <a:spcAft>
                          <a:spcPts val="800"/>
                        </a:spcAft>
                      </a:pPr>
                      <a:r>
                        <a:rPr lang="fr-FR" sz="1100" b="1" dirty="0">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Montage PSLA : -9 %</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fr-FR" sz="1100" b="1" dirty="0">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Montage Libre : -20,4%</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BC0067">
                        <a:alpha val="50196"/>
                      </a:srgbClr>
                    </a:solidFill>
                  </a:tcPr>
                </a:tc>
                <a:tc>
                  <a:txBody>
                    <a:bodyPr/>
                    <a:lstStyle/>
                    <a:p>
                      <a:pPr algn="ctr">
                        <a:lnSpc>
                          <a:spcPct val="107000"/>
                        </a:lnSpc>
                        <a:spcAft>
                          <a:spcPts val="800"/>
                        </a:spcAft>
                      </a:pPr>
                      <a:r>
                        <a:rPr lang="fr-FR" sz="1100" b="1" dirty="0">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Montage PSLA : -5,8%</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fr-FR" sz="1100" b="1" dirty="0">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Montage Libre : -17,6%</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58A7B">
                        <a:alpha val="50196"/>
                      </a:srgbClr>
                    </a:solidFill>
                  </a:tcPr>
                </a:tc>
                <a:extLst>
                  <a:ext uri="{0D108BD9-81ED-4DB2-BD59-A6C34878D82A}">
                    <a16:rowId xmlns:a16="http://schemas.microsoft.com/office/drawing/2014/main" val="904537435"/>
                  </a:ext>
                </a:extLst>
              </a:tr>
              <a:tr h="354468">
                <a:tc>
                  <a:txBody>
                    <a:bodyPr/>
                    <a:lstStyle>
                      <a:lvl1pPr marL="0" algn="l" defTabSz="914400" rtl="0" eaLnBrk="1" latinLnBrk="0" hangingPunct="1">
                        <a:defRPr sz="1800" kern="1200">
                          <a:solidFill>
                            <a:schemeClr val="tx1"/>
                          </a:solidFill>
                          <a:latin typeface="Spectral Light"/>
                        </a:defRPr>
                      </a:lvl1pPr>
                      <a:lvl2pPr marL="457200" algn="l" defTabSz="914400" rtl="0" eaLnBrk="1" latinLnBrk="0" hangingPunct="1">
                        <a:defRPr sz="1800" kern="1200">
                          <a:solidFill>
                            <a:schemeClr val="tx1"/>
                          </a:solidFill>
                          <a:latin typeface="Spectral Light"/>
                        </a:defRPr>
                      </a:lvl2pPr>
                      <a:lvl3pPr marL="914400" algn="l" defTabSz="914400" rtl="0" eaLnBrk="1" latinLnBrk="0" hangingPunct="1">
                        <a:defRPr sz="1800" kern="1200">
                          <a:solidFill>
                            <a:schemeClr val="tx1"/>
                          </a:solidFill>
                          <a:latin typeface="Spectral Light"/>
                        </a:defRPr>
                      </a:lvl3pPr>
                      <a:lvl4pPr marL="1371600" algn="l" defTabSz="914400" rtl="0" eaLnBrk="1" latinLnBrk="0" hangingPunct="1">
                        <a:defRPr sz="1800" kern="1200">
                          <a:solidFill>
                            <a:schemeClr val="tx1"/>
                          </a:solidFill>
                          <a:latin typeface="Spectral Light"/>
                        </a:defRPr>
                      </a:lvl4pPr>
                      <a:lvl5pPr marL="1828800" algn="l" defTabSz="914400" rtl="0" eaLnBrk="1" latinLnBrk="0" hangingPunct="1">
                        <a:defRPr sz="1800" kern="1200">
                          <a:solidFill>
                            <a:schemeClr val="tx1"/>
                          </a:solidFill>
                          <a:latin typeface="Spectral Light"/>
                        </a:defRPr>
                      </a:lvl5pPr>
                      <a:lvl6pPr marL="2286000" algn="l" defTabSz="914400" rtl="0" eaLnBrk="1" latinLnBrk="0" hangingPunct="1">
                        <a:defRPr sz="1800" kern="1200">
                          <a:solidFill>
                            <a:schemeClr val="tx1"/>
                          </a:solidFill>
                          <a:latin typeface="Spectral Light"/>
                        </a:defRPr>
                      </a:lvl6pPr>
                      <a:lvl7pPr marL="2743200" algn="l" defTabSz="914400" rtl="0" eaLnBrk="1" latinLnBrk="0" hangingPunct="1">
                        <a:defRPr sz="1800" kern="1200">
                          <a:solidFill>
                            <a:schemeClr val="tx1"/>
                          </a:solidFill>
                          <a:latin typeface="Spectral Light"/>
                        </a:defRPr>
                      </a:lvl7pPr>
                      <a:lvl8pPr marL="3200400" algn="l" defTabSz="914400" rtl="0" eaLnBrk="1" latinLnBrk="0" hangingPunct="1">
                        <a:defRPr sz="1800" kern="1200">
                          <a:solidFill>
                            <a:schemeClr val="tx1"/>
                          </a:solidFill>
                          <a:latin typeface="Spectral Light"/>
                        </a:defRPr>
                      </a:lvl8pPr>
                      <a:lvl9pPr marL="3657600" algn="l" defTabSz="914400" rtl="0" eaLnBrk="1" latinLnBrk="0" hangingPunct="1">
                        <a:defRPr sz="1800" kern="1200">
                          <a:solidFill>
                            <a:schemeClr val="tx1"/>
                          </a:solidFill>
                          <a:latin typeface="Spectral Light"/>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fr-FR" sz="1100" b="1" i="0" dirty="0">
                          <a:solidFill>
                            <a:schemeClr val="tx1"/>
                          </a:solidFill>
                          <a:latin typeface="+mj-lt"/>
                          <a:ea typeface="+mn-ea"/>
                          <a:cs typeface="+mn-cs"/>
                        </a:rPr>
                        <a:t>Ressources nettes minimales</a:t>
                      </a:r>
                    </a:p>
                  </a:txBody>
                  <a:tcPr marL="68582" marR="68582" marT="34303" marB="34303"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Spectral Light"/>
                        </a:defRPr>
                      </a:lvl1pPr>
                      <a:lvl2pPr marL="457200" algn="l" defTabSz="914400" rtl="0" eaLnBrk="1" latinLnBrk="0" hangingPunct="1">
                        <a:defRPr sz="1800" kern="1200">
                          <a:solidFill>
                            <a:schemeClr val="tx1"/>
                          </a:solidFill>
                          <a:latin typeface="Spectral Light"/>
                        </a:defRPr>
                      </a:lvl2pPr>
                      <a:lvl3pPr marL="914400" algn="l" defTabSz="914400" rtl="0" eaLnBrk="1" latinLnBrk="0" hangingPunct="1">
                        <a:defRPr sz="1800" kern="1200">
                          <a:solidFill>
                            <a:schemeClr val="tx1"/>
                          </a:solidFill>
                          <a:latin typeface="Spectral Light"/>
                        </a:defRPr>
                      </a:lvl3pPr>
                      <a:lvl4pPr marL="1371600" algn="l" defTabSz="914400" rtl="0" eaLnBrk="1" latinLnBrk="0" hangingPunct="1">
                        <a:defRPr sz="1800" kern="1200">
                          <a:solidFill>
                            <a:schemeClr val="tx1"/>
                          </a:solidFill>
                          <a:latin typeface="Spectral Light"/>
                        </a:defRPr>
                      </a:lvl4pPr>
                      <a:lvl5pPr marL="1828800" algn="l" defTabSz="914400" rtl="0" eaLnBrk="1" latinLnBrk="0" hangingPunct="1">
                        <a:defRPr sz="1800" kern="1200">
                          <a:solidFill>
                            <a:schemeClr val="tx1"/>
                          </a:solidFill>
                          <a:latin typeface="Spectral Light"/>
                        </a:defRPr>
                      </a:lvl5pPr>
                      <a:lvl6pPr marL="2286000" algn="l" defTabSz="914400" rtl="0" eaLnBrk="1" latinLnBrk="0" hangingPunct="1">
                        <a:defRPr sz="1800" kern="1200">
                          <a:solidFill>
                            <a:schemeClr val="tx1"/>
                          </a:solidFill>
                          <a:latin typeface="Spectral Light"/>
                        </a:defRPr>
                      </a:lvl6pPr>
                      <a:lvl7pPr marL="2743200" algn="l" defTabSz="914400" rtl="0" eaLnBrk="1" latinLnBrk="0" hangingPunct="1">
                        <a:defRPr sz="1800" kern="1200">
                          <a:solidFill>
                            <a:schemeClr val="tx1"/>
                          </a:solidFill>
                          <a:latin typeface="Spectral Light"/>
                        </a:defRPr>
                      </a:lvl7pPr>
                      <a:lvl8pPr marL="3200400" algn="l" defTabSz="914400" rtl="0" eaLnBrk="1" latinLnBrk="0" hangingPunct="1">
                        <a:defRPr sz="1800" kern="1200">
                          <a:solidFill>
                            <a:schemeClr val="tx1"/>
                          </a:solidFill>
                          <a:latin typeface="Spectral Light"/>
                        </a:defRPr>
                      </a:lvl8pPr>
                      <a:lvl9pPr marL="3657600" algn="l" defTabSz="914400" rtl="0" eaLnBrk="1" latinLnBrk="0" hangingPunct="1">
                        <a:defRPr sz="1800" kern="1200">
                          <a:solidFill>
                            <a:schemeClr val="tx1"/>
                          </a:solidFill>
                          <a:latin typeface="Spectral Light"/>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100" b="0" i="0" noProof="0" dirty="0">
                          <a:solidFill>
                            <a:schemeClr val="tx1"/>
                          </a:solidFill>
                          <a:latin typeface="+mj-lt"/>
                          <a:ea typeface="+mn-ea"/>
                          <a:cs typeface="+mn-cs"/>
                        </a:rPr>
                        <a:t>34 621 €</a:t>
                      </a:r>
                    </a:p>
                  </a:txBody>
                  <a:tcPr marL="68582" marR="68582" marT="34303" marB="34303"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BC0067">
                        <a:alpha val="50196"/>
                      </a:srgbClr>
                    </a:solidFill>
                  </a:tcPr>
                </a:tc>
                <a:tc>
                  <a:txBody>
                    <a:bodyPr/>
                    <a:lstStyle>
                      <a:lvl1pPr marL="0" algn="l" defTabSz="914400" rtl="0" eaLnBrk="1" latinLnBrk="0" hangingPunct="1">
                        <a:defRPr sz="1800" kern="1200">
                          <a:solidFill>
                            <a:schemeClr val="tx1"/>
                          </a:solidFill>
                          <a:latin typeface="Spectral Light"/>
                        </a:defRPr>
                      </a:lvl1pPr>
                      <a:lvl2pPr marL="457200" algn="l" defTabSz="914400" rtl="0" eaLnBrk="1" latinLnBrk="0" hangingPunct="1">
                        <a:defRPr sz="1800" kern="1200">
                          <a:solidFill>
                            <a:schemeClr val="tx1"/>
                          </a:solidFill>
                          <a:latin typeface="Spectral Light"/>
                        </a:defRPr>
                      </a:lvl2pPr>
                      <a:lvl3pPr marL="914400" algn="l" defTabSz="914400" rtl="0" eaLnBrk="1" latinLnBrk="0" hangingPunct="1">
                        <a:defRPr sz="1800" kern="1200">
                          <a:solidFill>
                            <a:schemeClr val="tx1"/>
                          </a:solidFill>
                          <a:latin typeface="Spectral Light"/>
                        </a:defRPr>
                      </a:lvl3pPr>
                      <a:lvl4pPr marL="1371600" algn="l" defTabSz="914400" rtl="0" eaLnBrk="1" latinLnBrk="0" hangingPunct="1">
                        <a:defRPr sz="1800" kern="1200">
                          <a:solidFill>
                            <a:schemeClr val="tx1"/>
                          </a:solidFill>
                          <a:latin typeface="Spectral Light"/>
                        </a:defRPr>
                      </a:lvl4pPr>
                      <a:lvl5pPr marL="1828800" algn="l" defTabSz="914400" rtl="0" eaLnBrk="1" latinLnBrk="0" hangingPunct="1">
                        <a:defRPr sz="1800" kern="1200">
                          <a:solidFill>
                            <a:schemeClr val="tx1"/>
                          </a:solidFill>
                          <a:latin typeface="Spectral Light"/>
                        </a:defRPr>
                      </a:lvl5pPr>
                      <a:lvl6pPr marL="2286000" algn="l" defTabSz="914400" rtl="0" eaLnBrk="1" latinLnBrk="0" hangingPunct="1">
                        <a:defRPr sz="1800" kern="1200">
                          <a:solidFill>
                            <a:schemeClr val="tx1"/>
                          </a:solidFill>
                          <a:latin typeface="Spectral Light"/>
                        </a:defRPr>
                      </a:lvl6pPr>
                      <a:lvl7pPr marL="2743200" algn="l" defTabSz="914400" rtl="0" eaLnBrk="1" latinLnBrk="0" hangingPunct="1">
                        <a:defRPr sz="1800" kern="1200">
                          <a:solidFill>
                            <a:schemeClr val="tx1"/>
                          </a:solidFill>
                          <a:latin typeface="Spectral Light"/>
                        </a:defRPr>
                      </a:lvl7pPr>
                      <a:lvl8pPr marL="3200400" algn="l" defTabSz="914400" rtl="0" eaLnBrk="1" latinLnBrk="0" hangingPunct="1">
                        <a:defRPr sz="1800" kern="1200">
                          <a:solidFill>
                            <a:schemeClr val="tx1"/>
                          </a:solidFill>
                          <a:latin typeface="Spectral Light"/>
                        </a:defRPr>
                      </a:lvl8pPr>
                      <a:lvl9pPr marL="3657600" algn="l" defTabSz="914400" rtl="0" eaLnBrk="1" latinLnBrk="0" hangingPunct="1">
                        <a:defRPr sz="1800" kern="1200">
                          <a:solidFill>
                            <a:schemeClr val="tx1"/>
                          </a:solidFill>
                          <a:latin typeface="Spectral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i="0" u="none" strike="noStrike" baseline="0" dirty="0">
                          <a:solidFill>
                            <a:schemeClr val="tx1"/>
                          </a:solidFill>
                          <a:latin typeface="+mj-lt"/>
                          <a:ea typeface="+mn-ea"/>
                          <a:cs typeface="+mn-cs"/>
                        </a:rPr>
                        <a:t>36 033 €</a:t>
                      </a:r>
                    </a:p>
                  </a:txBody>
                  <a:tcPr marL="68582" marR="68582" marT="34303" marB="34303"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58A7B">
                        <a:alpha val="50196"/>
                      </a:srgbClr>
                    </a:solidFill>
                  </a:tcPr>
                </a:tc>
                <a:extLst>
                  <a:ext uri="{0D108BD9-81ED-4DB2-BD59-A6C34878D82A}">
                    <a16:rowId xmlns:a16="http://schemas.microsoft.com/office/drawing/2014/main" val="3231768297"/>
                  </a:ext>
                </a:extLst>
              </a:tr>
              <a:tr h="648724">
                <a:tc>
                  <a:txBody>
                    <a:bodyPr/>
                    <a:lstStyle>
                      <a:lvl1pPr marL="0" algn="l" defTabSz="914400" rtl="0" eaLnBrk="1" latinLnBrk="0" hangingPunct="1">
                        <a:defRPr sz="1800" kern="1200">
                          <a:solidFill>
                            <a:schemeClr val="tx1"/>
                          </a:solidFill>
                          <a:latin typeface="Spectral Light"/>
                        </a:defRPr>
                      </a:lvl1pPr>
                      <a:lvl2pPr marL="457200" algn="l" defTabSz="914400" rtl="0" eaLnBrk="1" latinLnBrk="0" hangingPunct="1">
                        <a:defRPr sz="1800" kern="1200">
                          <a:solidFill>
                            <a:schemeClr val="tx1"/>
                          </a:solidFill>
                          <a:latin typeface="Spectral Light"/>
                        </a:defRPr>
                      </a:lvl2pPr>
                      <a:lvl3pPr marL="914400" algn="l" defTabSz="914400" rtl="0" eaLnBrk="1" latinLnBrk="0" hangingPunct="1">
                        <a:defRPr sz="1800" kern="1200">
                          <a:solidFill>
                            <a:schemeClr val="tx1"/>
                          </a:solidFill>
                          <a:latin typeface="Spectral Light"/>
                        </a:defRPr>
                      </a:lvl3pPr>
                      <a:lvl4pPr marL="1371600" algn="l" defTabSz="914400" rtl="0" eaLnBrk="1" latinLnBrk="0" hangingPunct="1">
                        <a:defRPr sz="1800" kern="1200">
                          <a:solidFill>
                            <a:schemeClr val="tx1"/>
                          </a:solidFill>
                          <a:latin typeface="Spectral Light"/>
                        </a:defRPr>
                      </a:lvl4pPr>
                      <a:lvl5pPr marL="1828800" algn="l" defTabSz="914400" rtl="0" eaLnBrk="1" latinLnBrk="0" hangingPunct="1">
                        <a:defRPr sz="1800" kern="1200">
                          <a:solidFill>
                            <a:schemeClr val="tx1"/>
                          </a:solidFill>
                          <a:latin typeface="Spectral Light"/>
                        </a:defRPr>
                      </a:lvl5pPr>
                      <a:lvl6pPr marL="2286000" algn="l" defTabSz="914400" rtl="0" eaLnBrk="1" latinLnBrk="0" hangingPunct="1">
                        <a:defRPr sz="1800" kern="1200">
                          <a:solidFill>
                            <a:schemeClr val="tx1"/>
                          </a:solidFill>
                          <a:latin typeface="Spectral Light"/>
                        </a:defRPr>
                      </a:lvl6pPr>
                      <a:lvl7pPr marL="2743200" algn="l" defTabSz="914400" rtl="0" eaLnBrk="1" latinLnBrk="0" hangingPunct="1">
                        <a:defRPr sz="1800" kern="1200">
                          <a:solidFill>
                            <a:schemeClr val="tx1"/>
                          </a:solidFill>
                          <a:latin typeface="Spectral Light"/>
                        </a:defRPr>
                      </a:lvl7pPr>
                      <a:lvl8pPr marL="3200400" algn="l" defTabSz="914400" rtl="0" eaLnBrk="1" latinLnBrk="0" hangingPunct="1">
                        <a:defRPr sz="1800" kern="1200">
                          <a:solidFill>
                            <a:schemeClr val="tx1"/>
                          </a:solidFill>
                          <a:latin typeface="Spectral Light"/>
                        </a:defRPr>
                      </a:lvl8pPr>
                      <a:lvl9pPr marL="3657600" algn="l" defTabSz="914400" rtl="0" eaLnBrk="1" latinLnBrk="0" hangingPunct="1">
                        <a:defRPr sz="1800" kern="1200">
                          <a:solidFill>
                            <a:schemeClr val="tx1"/>
                          </a:solidFill>
                          <a:latin typeface="Spectral Light"/>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fr-FR" sz="1100" b="1" i="0" dirty="0">
                          <a:solidFill>
                            <a:schemeClr val="tx1"/>
                          </a:solidFill>
                          <a:latin typeface="+mj-lt"/>
                          <a:ea typeface="+mn-ea"/>
                          <a:cs typeface="+mn-cs"/>
                        </a:rPr>
                        <a:t>Déciles cibles</a:t>
                      </a:r>
                    </a:p>
                  </a:txBody>
                  <a:tcPr marL="68582" marR="68582" marT="34303" marB="34303"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Spectral Light"/>
                        </a:defRPr>
                      </a:lvl1pPr>
                      <a:lvl2pPr marL="457200" algn="l" defTabSz="914400" rtl="0" eaLnBrk="1" latinLnBrk="0" hangingPunct="1">
                        <a:defRPr sz="1800" kern="1200">
                          <a:solidFill>
                            <a:schemeClr val="tx1"/>
                          </a:solidFill>
                          <a:latin typeface="Spectral Light"/>
                        </a:defRPr>
                      </a:lvl2pPr>
                      <a:lvl3pPr marL="914400" algn="l" defTabSz="914400" rtl="0" eaLnBrk="1" latinLnBrk="0" hangingPunct="1">
                        <a:defRPr sz="1800" kern="1200">
                          <a:solidFill>
                            <a:schemeClr val="tx1"/>
                          </a:solidFill>
                          <a:latin typeface="Spectral Light"/>
                        </a:defRPr>
                      </a:lvl3pPr>
                      <a:lvl4pPr marL="1371600" algn="l" defTabSz="914400" rtl="0" eaLnBrk="1" latinLnBrk="0" hangingPunct="1">
                        <a:defRPr sz="1800" kern="1200">
                          <a:solidFill>
                            <a:schemeClr val="tx1"/>
                          </a:solidFill>
                          <a:latin typeface="Spectral Light"/>
                        </a:defRPr>
                      </a:lvl4pPr>
                      <a:lvl5pPr marL="1828800" algn="l" defTabSz="914400" rtl="0" eaLnBrk="1" latinLnBrk="0" hangingPunct="1">
                        <a:defRPr sz="1800" kern="1200">
                          <a:solidFill>
                            <a:schemeClr val="tx1"/>
                          </a:solidFill>
                          <a:latin typeface="Spectral Light"/>
                        </a:defRPr>
                      </a:lvl5pPr>
                      <a:lvl6pPr marL="2286000" algn="l" defTabSz="914400" rtl="0" eaLnBrk="1" latinLnBrk="0" hangingPunct="1">
                        <a:defRPr sz="1800" kern="1200">
                          <a:solidFill>
                            <a:schemeClr val="tx1"/>
                          </a:solidFill>
                          <a:latin typeface="Spectral Light"/>
                        </a:defRPr>
                      </a:lvl6pPr>
                      <a:lvl7pPr marL="2743200" algn="l" defTabSz="914400" rtl="0" eaLnBrk="1" latinLnBrk="0" hangingPunct="1">
                        <a:defRPr sz="1800" kern="1200">
                          <a:solidFill>
                            <a:schemeClr val="tx1"/>
                          </a:solidFill>
                          <a:latin typeface="Spectral Light"/>
                        </a:defRPr>
                      </a:lvl7pPr>
                      <a:lvl8pPr marL="3200400" algn="l" defTabSz="914400" rtl="0" eaLnBrk="1" latinLnBrk="0" hangingPunct="1">
                        <a:defRPr sz="1800" kern="1200">
                          <a:solidFill>
                            <a:schemeClr val="tx1"/>
                          </a:solidFill>
                          <a:latin typeface="Spectral Light"/>
                        </a:defRPr>
                      </a:lvl8pPr>
                      <a:lvl9pPr marL="3657600" algn="l" defTabSz="914400" rtl="0" eaLnBrk="1" latinLnBrk="0" hangingPunct="1">
                        <a:defRPr sz="1800" kern="1200">
                          <a:solidFill>
                            <a:schemeClr val="tx1"/>
                          </a:solidFill>
                          <a:latin typeface="Spectral Light"/>
                        </a:defRPr>
                      </a:lvl9pPr>
                    </a:lstStyle>
                    <a:p>
                      <a:pPr algn="ctr" rtl="0"/>
                      <a:r>
                        <a:rPr lang="fr-FR" sz="1100" b="1" i="0" u="none" strike="noStrike" baseline="0" dirty="0">
                          <a:solidFill>
                            <a:schemeClr val="tx1"/>
                          </a:solidFill>
                          <a:latin typeface="+mj-lt"/>
                        </a:rPr>
                        <a:t>50% de la population de Sète </a:t>
                      </a:r>
                      <a:r>
                        <a:rPr lang="fr-FR" sz="1100" b="1" i="0" u="none" strike="noStrike" baseline="0" dirty="0" err="1">
                          <a:solidFill>
                            <a:schemeClr val="tx1"/>
                          </a:solidFill>
                          <a:latin typeface="+mj-lt"/>
                        </a:rPr>
                        <a:t>Agglopôle</a:t>
                      </a:r>
                      <a:r>
                        <a:rPr lang="fr-FR" sz="1100" b="1" i="0" u="none" strike="noStrike" baseline="0" dirty="0">
                          <a:solidFill>
                            <a:schemeClr val="tx1"/>
                          </a:solidFill>
                          <a:latin typeface="+mj-lt"/>
                        </a:rPr>
                        <a:t> Méditerranée (4e au 8e décile)</a:t>
                      </a:r>
                    </a:p>
                  </a:txBody>
                  <a:tcPr marL="68582" marR="68582" marT="34303" marB="34303"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BC0067">
                        <a:alpha val="50196"/>
                      </a:srgbClr>
                    </a:solidFill>
                  </a:tcPr>
                </a:tc>
                <a:tc>
                  <a:txBody>
                    <a:bodyPr/>
                    <a:lstStyle>
                      <a:lvl1pPr marL="0" algn="l" defTabSz="914400" rtl="0" eaLnBrk="1" latinLnBrk="0" hangingPunct="1">
                        <a:defRPr sz="1800" kern="1200">
                          <a:solidFill>
                            <a:schemeClr val="tx1"/>
                          </a:solidFill>
                          <a:latin typeface="Spectral Light"/>
                        </a:defRPr>
                      </a:lvl1pPr>
                      <a:lvl2pPr marL="457200" algn="l" defTabSz="914400" rtl="0" eaLnBrk="1" latinLnBrk="0" hangingPunct="1">
                        <a:defRPr sz="1800" kern="1200">
                          <a:solidFill>
                            <a:schemeClr val="tx1"/>
                          </a:solidFill>
                          <a:latin typeface="Spectral Light"/>
                        </a:defRPr>
                      </a:lvl2pPr>
                      <a:lvl3pPr marL="914400" algn="l" defTabSz="914400" rtl="0" eaLnBrk="1" latinLnBrk="0" hangingPunct="1">
                        <a:defRPr sz="1800" kern="1200">
                          <a:solidFill>
                            <a:schemeClr val="tx1"/>
                          </a:solidFill>
                          <a:latin typeface="Spectral Light"/>
                        </a:defRPr>
                      </a:lvl3pPr>
                      <a:lvl4pPr marL="1371600" algn="l" defTabSz="914400" rtl="0" eaLnBrk="1" latinLnBrk="0" hangingPunct="1">
                        <a:defRPr sz="1800" kern="1200">
                          <a:solidFill>
                            <a:schemeClr val="tx1"/>
                          </a:solidFill>
                          <a:latin typeface="Spectral Light"/>
                        </a:defRPr>
                      </a:lvl4pPr>
                      <a:lvl5pPr marL="1828800" algn="l" defTabSz="914400" rtl="0" eaLnBrk="1" latinLnBrk="0" hangingPunct="1">
                        <a:defRPr sz="1800" kern="1200">
                          <a:solidFill>
                            <a:schemeClr val="tx1"/>
                          </a:solidFill>
                          <a:latin typeface="Spectral Light"/>
                        </a:defRPr>
                      </a:lvl5pPr>
                      <a:lvl6pPr marL="2286000" algn="l" defTabSz="914400" rtl="0" eaLnBrk="1" latinLnBrk="0" hangingPunct="1">
                        <a:defRPr sz="1800" kern="1200">
                          <a:solidFill>
                            <a:schemeClr val="tx1"/>
                          </a:solidFill>
                          <a:latin typeface="Spectral Light"/>
                        </a:defRPr>
                      </a:lvl6pPr>
                      <a:lvl7pPr marL="2743200" algn="l" defTabSz="914400" rtl="0" eaLnBrk="1" latinLnBrk="0" hangingPunct="1">
                        <a:defRPr sz="1800" kern="1200">
                          <a:solidFill>
                            <a:schemeClr val="tx1"/>
                          </a:solidFill>
                          <a:latin typeface="Spectral Light"/>
                        </a:defRPr>
                      </a:lvl7pPr>
                      <a:lvl8pPr marL="3200400" algn="l" defTabSz="914400" rtl="0" eaLnBrk="1" latinLnBrk="0" hangingPunct="1">
                        <a:defRPr sz="1800" kern="1200">
                          <a:solidFill>
                            <a:schemeClr val="tx1"/>
                          </a:solidFill>
                          <a:latin typeface="Spectral Light"/>
                        </a:defRPr>
                      </a:lvl8pPr>
                      <a:lvl9pPr marL="3657600" algn="l" defTabSz="914400" rtl="0" eaLnBrk="1" latinLnBrk="0" hangingPunct="1">
                        <a:defRPr sz="1800" kern="1200">
                          <a:solidFill>
                            <a:schemeClr val="tx1"/>
                          </a:solidFill>
                          <a:latin typeface="Spectral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i="0" u="none" strike="noStrike" baseline="0" dirty="0">
                          <a:solidFill>
                            <a:schemeClr val="tx1"/>
                          </a:solidFill>
                          <a:latin typeface="+mj-lt"/>
                        </a:rPr>
                        <a:t>40% de la population de </a:t>
                      </a:r>
                      <a:r>
                        <a:rPr kumimoji="0" lang="fr-FR" sz="1100" b="1" i="0" u="none" strike="noStrike" kern="0" cap="none" spc="0" normalizeH="0" baseline="0" noProof="0" dirty="0">
                          <a:ln>
                            <a:noFill/>
                          </a:ln>
                          <a:solidFill>
                            <a:schemeClr val="tx1"/>
                          </a:solidFill>
                          <a:effectLst/>
                          <a:uLnTx/>
                          <a:uFillTx/>
                          <a:latin typeface="Fivo Sans Modern"/>
                          <a:ea typeface="+mn-ea"/>
                          <a:cs typeface="+mn-cs"/>
                        </a:rPr>
                        <a:t>Sète </a:t>
                      </a:r>
                      <a:r>
                        <a:rPr kumimoji="0" lang="fr-FR" sz="1100" b="1" i="0" u="none" strike="noStrike" kern="0" cap="none" spc="0" normalizeH="0" baseline="0" noProof="0" dirty="0" err="1">
                          <a:ln>
                            <a:noFill/>
                          </a:ln>
                          <a:solidFill>
                            <a:schemeClr val="tx1"/>
                          </a:solidFill>
                          <a:effectLst/>
                          <a:uLnTx/>
                          <a:uFillTx/>
                          <a:latin typeface="Fivo Sans Modern"/>
                          <a:ea typeface="+mn-ea"/>
                          <a:cs typeface="+mn-cs"/>
                        </a:rPr>
                        <a:t>Agglopôle</a:t>
                      </a:r>
                      <a:r>
                        <a:rPr kumimoji="0" lang="fr-FR" sz="1100" b="1" i="0" u="none" strike="noStrike" kern="0" cap="none" spc="0" normalizeH="0" baseline="0" noProof="0" dirty="0">
                          <a:ln>
                            <a:noFill/>
                          </a:ln>
                          <a:solidFill>
                            <a:schemeClr val="tx1"/>
                          </a:solidFill>
                          <a:effectLst/>
                          <a:uLnTx/>
                          <a:uFillTx/>
                          <a:latin typeface="Fivo Sans Modern"/>
                          <a:ea typeface="+mn-ea"/>
                          <a:cs typeface="+mn-cs"/>
                        </a:rPr>
                        <a:t> Méditerranée </a:t>
                      </a:r>
                      <a:r>
                        <a:rPr lang="fr-FR" sz="1100" b="0" i="0" u="none" strike="noStrike" baseline="0" dirty="0">
                          <a:solidFill>
                            <a:schemeClr val="tx1"/>
                          </a:solidFill>
                          <a:latin typeface="+mj-lt"/>
                        </a:rPr>
                        <a:t>(5e au 8e décile)</a:t>
                      </a:r>
                    </a:p>
                  </a:txBody>
                  <a:tcPr marL="68582" marR="68582" marT="34303" marB="34303"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58A7B">
                        <a:alpha val="50196"/>
                      </a:srgbClr>
                    </a:solidFill>
                  </a:tcPr>
                </a:tc>
                <a:extLst>
                  <a:ext uri="{0D108BD9-81ED-4DB2-BD59-A6C34878D82A}">
                    <a16:rowId xmlns:a16="http://schemas.microsoft.com/office/drawing/2014/main" val="2191656937"/>
                  </a:ext>
                </a:extLst>
              </a:tr>
              <a:tr h="375065">
                <a:tc>
                  <a:txBody>
                    <a:bodyPr/>
                    <a:lstStyle/>
                    <a:p>
                      <a:pPr algn="just">
                        <a:lnSpc>
                          <a:spcPct val="107000"/>
                        </a:lnSpc>
                        <a:spcAft>
                          <a:spcPts val="800"/>
                        </a:spcAft>
                      </a:pPr>
                      <a:r>
                        <a:rPr lang="fr-FR" sz="1100" b="1">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Déciles exclusifs au BRS</a:t>
                      </a:r>
                      <a:endParaRPr lang="fr-FR" sz="110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lnSpc>
                          <a:spcPct val="107000"/>
                        </a:lnSpc>
                        <a:spcAft>
                          <a:spcPts val="800"/>
                        </a:spcAft>
                      </a:pPr>
                      <a:r>
                        <a:rPr lang="fr-FR" sz="1100">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10% (4e décile, de 35 658€ à 41 139 € /an)</a:t>
                      </a:r>
                      <a:endParaRPr lang="fr-FR" sz="110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BC0067">
                        <a:alpha val="50196"/>
                      </a:srgbClr>
                    </a:solidFill>
                  </a:tcPr>
                </a:tc>
                <a:tc>
                  <a:txBody>
                    <a:bodyPr/>
                    <a:lstStyle/>
                    <a:p>
                      <a:pPr algn="ctr">
                        <a:lnSpc>
                          <a:spcPct val="107000"/>
                        </a:lnSpc>
                        <a:spcAft>
                          <a:spcPts val="800"/>
                        </a:spcAft>
                      </a:pPr>
                      <a:r>
                        <a:rPr lang="fr-FR" sz="1100" dirty="0">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Aucun</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58A7B">
                        <a:alpha val="50196"/>
                      </a:srgbClr>
                    </a:solidFill>
                  </a:tcPr>
                </a:tc>
                <a:extLst>
                  <a:ext uri="{0D108BD9-81ED-4DB2-BD59-A6C34878D82A}">
                    <a16:rowId xmlns:a16="http://schemas.microsoft.com/office/drawing/2014/main" val="4291101009"/>
                  </a:ext>
                </a:extLst>
              </a:tr>
            </a:tbl>
          </a:graphicData>
        </a:graphic>
      </p:graphicFrame>
    </p:spTree>
    <p:extLst>
      <p:ext uri="{BB962C8B-B14F-4D97-AF65-F5344CB8AC3E}">
        <p14:creationId xmlns:p14="http://schemas.microsoft.com/office/powerpoint/2010/main" val="3125837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8B79D3-B284-953C-ED8D-2A081BB9E0DD}"/>
              </a:ext>
            </a:extLst>
          </p:cNvPr>
          <p:cNvSpPr>
            <a:spLocks noGrp="1"/>
          </p:cNvSpPr>
          <p:nvPr>
            <p:ph type="title"/>
          </p:nvPr>
        </p:nvSpPr>
        <p:spPr/>
        <p:txBody>
          <a:bodyPr/>
          <a:lstStyle/>
          <a:p>
            <a:r>
              <a:rPr lang="fr-FR" sz="2800" dirty="0"/>
              <a:t>Une simulatio</a:t>
            </a:r>
            <a:r>
              <a:rPr lang="fr-FR" dirty="0"/>
              <a:t>n en acquisition-amélioration à Frontignan</a:t>
            </a:r>
          </a:p>
        </p:txBody>
      </p:sp>
      <p:sp>
        <p:nvSpPr>
          <p:cNvPr id="10" name="Espace réservé du numéro de diapositive 9">
            <a:extLst>
              <a:ext uri="{FF2B5EF4-FFF2-40B4-BE49-F238E27FC236}">
                <a16:creationId xmlns:a16="http://schemas.microsoft.com/office/drawing/2014/main" id="{8DB35AB2-C326-3D1C-5AB2-C9C2B6938A2D}"/>
              </a:ext>
            </a:extLst>
          </p:cNvPr>
          <p:cNvSpPr>
            <a:spLocks noGrp="1"/>
          </p:cNvSpPr>
          <p:nvPr>
            <p:ph type="sldNum" sz="quarter" idx="12"/>
          </p:nvPr>
        </p:nvSpPr>
        <p:spPr/>
        <p:txBody>
          <a:bodyPr/>
          <a:lstStyle/>
          <a:p>
            <a:fld id="{F25930D6-FC7E-4FED-8ACF-3603F1F31BC7}" type="slidenum">
              <a:rPr lang="fr-FR" smtClean="0"/>
              <a:t>13</a:t>
            </a:fld>
            <a:endParaRPr lang="fr-FR"/>
          </a:p>
        </p:txBody>
      </p:sp>
      <p:pic>
        <p:nvPicPr>
          <p:cNvPr id="3" name="Image 2" descr="Une image contenant texte, capture d’écran, Caractère coloré, nombre&#10;&#10;Description générée automatiquement">
            <a:extLst>
              <a:ext uri="{FF2B5EF4-FFF2-40B4-BE49-F238E27FC236}">
                <a16:creationId xmlns:a16="http://schemas.microsoft.com/office/drawing/2014/main" id="{29ED8F1F-111D-D5BA-3761-7B48352D3F7F}"/>
              </a:ext>
            </a:extLst>
          </p:cNvPr>
          <p:cNvPicPr>
            <a:picLocks noChangeAspect="1"/>
          </p:cNvPicPr>
          <p:nvPr/>
        </p:nvPicPr>
        <p:blipFill>
          <a:blip r:embed="rId2"/>
          <a:srcRect t="1944" b="1944"/>
          <a:stretch>
            <a:fillRect/>
          </a:stretch>
        </p:blipFill>
        <p:spPr>
          <a:xfrm>
            <a:off x="6246891" y="1707814"/>
            <a:ext cx="5945109" cy="4671214"/>
          </a:xfrm>
          <a:prstGeom prst="rect">
            <a:avLst/>
          </a:prstGeom>
        </p:spPr>
      </p:pic>
      <p:sp>
        <p:nvSpPr>
          <p:cNvPr id="4" name="Espace réservé du texte 5">
            <a:extLst>
              <a:ext uri="{FF2B5EF4-FFF2-40B4-BE49-F238E27FC236}">
                <a16:creationId xmlns:a16="http://schemas.microsoft.com/office/drawing/2014/main" id="{88C4AE79-4FB6-E390-CDD6-E78FDF3464A7}"/>
              </a:ext>
            </a:extLst>
          </p:cNvPr>
          <p:cNvSpPr txBox="1">
            <a:spLocks/>
          </p:cNvSpPr>
          <p:nvPr/>
        </p:nvSpPr>
        <p:spPr>
          <a:xfrm>
            <a:off x="6328372" y="1433281"/>
            <a:ext cx="5863628" cy="181140"/>
          </a:xfrm>
          <a:prstGeom prst="rect">
            <a:avLst/>
          </a:prstGeom>
        </p:spPr>
        <p:txBody>
          <a:bodyPr wrap="square" lIns="0" tIns="0" rIns="0" bIns="0">
            <a:spAutoFit/>
          </a:bodyPr>
          <a:lstStyle>
            <a:lvl1pPr marL="0">
              <a:lnSpc>
                <a:spcPct val="100000"/>
              </a:lnSpc>
              <a:spcBef>
                <a:spcPts val="1200"/>
              </a:spcBef>
              <a:defRPr sz="1200" b="0" i="0">
                <a:solidFill>
                  <a:schemeClr val="bg1"/>
                </a:solidFill>
                <a:latin typeface="+mn-lt"/>
                <a:ea typeface="+mn-ea"/>
                <a:cs typeface="+mn-cs"/>
              </a:defRPr>
            </a:lvl1pPr>
            <a:lvl2pPr marL="0">
              <a:lnSpc>
                <a:spcPct val="100000"/>
              </a:lnSpc>
              <a:spcBef>
                <a:spcPts val="1200"/>
              </a:spcBef>
              <a:defRPr sz="2000" b="0" i="0">
                <a:solidFill>
                  <a:schemeClr val="bg1"/>
                </a:solidFill>
                <a:latin typeface="+mn-lt"/>
                <a:ea typeface="+mn-ea"/>
                <a:cs typeface="+mn-cs"/>
              </a:defRPr>
            </a:lvl2pPr>
            <a:lvl3pPr marL="144000" indent="-144000">
              <a:lnSpc>
                <a:spcPct val="100000"/>
              </a:lnSpc>
              <a:spcBef>
                <a:spcPts val="200"/>
              </a:spcBef>
              <a:buClr>
                <a:schemeClr val="bg1"/>
              </a:buClr>
              <a:buSzPct val="80000"/>
              <a:buFont typeface="+mj-lt"/>
              <a:buAutoNum type="arabicPeriod"/>
              <a:defRPr sz="2000" b="0" i="0">
                <a:solidFill>
                  <a:schemeClr val="bg1"/>
                </a:solidFill>
                <a:latin typeface="+mn-lt"/>
                <a:ea typeface="+mn-ea"/>
                <a:cs typeface="+mn-cs"/>
              </a:defRPr>
            </a:lvl3pPr>
            <a:lvl4pPr marL="288000" indent="-144000">
              <a:lnSpc>
                <a:spcPct val="100000"/>
              </a:lnSpc>
              <a:spcBef>
                <a:spcPts val="200"/>
              </a:spcBef>
              <a:buClr>
                <a:schemeClr val="bg1"/>
              </a:buClr>
              <a:buSzPct val="80000"/>
              <a:buFont typeface="Police système"/>
              <a:buChar char="●"/>
              <a:defRPr sz="1800" b="0" i="0">
                <a:solidFill>
                  <a:schemeClr val="bg1"/>
                </a:solidFill>
                <a:latin typeface="Spectral Light" panose="02020302060000000000" pitchFamily="18" charset="77"/>
                <a:ea typeface="+mn-ea"/>
                <a:cs typeface="+mn-cs"/>
              </a:defRPr>
            </a:lvl4pPr>
            <a:lvl5pPr marL="288000" indent="-144000">
              <a:lnSpc>
                <a:spcPct val="100000"/>
              </a:lnSpc>
              <a:spcBef>
                <a:spcPts val="200"/>
              </a:spcBef>
              <a:buClr>
                <a:schemeClr val="tx2"/>
              </a:buClr>
              <a:buSzPct val="80000"/>
              <a:buFont typeface="Police système"/>
              <a:buChar char="●"/>
              <a:defRPr sz="1800" b="0" i="0">
                <a:solidFill>
                  <a:schemeClr val="bg1"/>
                </a:solidFill>
                <a:latin typeface="Spectral Light" panose="02020302060000000000" pitchFamily="18" charset="77"/>
                <a:ea typeface="+mn-ea"/>
                <a:cs typeface="+mn-cs"/>
              </a:defRPr>
            </a:lvl5pPr>
            <a:lvl6pPr marL="1386196">
              <a:defRPr>
                <a:latin typeface="+mn-lt"/>
                <a:ea typeface="+mn-ea"/>
                <a:cs typeface="+mn-cs"/>
              </a:defRPr>
            </a:lvl6pPr>
            <a:lvl7pPr marL="1663434">
              <a:defRPr>
                <a:latin typeface="+mn-lt"/>
                <a:ea typeface="+mn-ea"/>
                <a:cs typeface="+mn-cs"/>
              </a:defRPr>
            </a:lvl7pPr>
            <a:lvl8pPr marL="1940674">
              <a:defRPr>
                <a:latin typeface="+mn-lt"/>
                <a:ea typeface="+mn-ea"/>
                <a:cs typeface="+mn-cs"/>
              </a:defRPr>
            </a:lvl8pPr>
            <a:lvl9pPr marL="2217913">
              <a:defRPr>
                <a:latin typeface="+mn-lt"/>
                <a:ea typeface="+mn-ea"/>
                <a:cs typeface="+mn-cs"/>
              </a:defRPr>
            </a:lvl9pPr>
          </a:lstStyle>
          <a:p>
            <a:pPr algn="ctr">
              <a:lnSpc>
                <a:spcPct val="107000"/>
              </a:lnSpc>
              <a:spcAft>
                <a:spcPts val="800"/>
              </a:spcAft>
            </a:pPr>
            <a:r>
              <a:rPr lang="fr-FR" sz="1100" b="1" dirty="0">
                <a:solidFill>
                  <a:srgbClr val="BC0067"/>
                </a:solidFill>
                <a:effectLst/>
                <a:latin typeface="Spectral" panose="02020502060000000000" pitchFamily="18" charset="0"/>
                <a:ea typeface="Calibri" panose="020F0502020204030204" pitchFamily="34" charset="0"/>
                <a:cs typeface="Times New Roman" panose="02020603050405020304" pitchFamily="18" charset="0"/>
              </a:rPr>
              <a:t>Capacité d’accession des ménages de 4 personnes (redevance à 1,47€/m²/mois) –Frontignan</a:t>
            </a:r>
            <a:endParaRPr lang="fr-FR" sz="1100" dirty="0">
              <a:solidFill>
                <a:srgbClr val="BC0067"/>
              </a:solidFill>
              <a:effectLst/>
              <a:latin typeface="Spectral" panose="02020502060000000000" pitchFamily="18" charset="0"/>
              <a:ea typeface="Calibri" panose="020F0502020204030204" pitchFamily="34" charset="0"/>
              <a:cs typeface="Times New Roman" panose="02020603050405020304" pitchFamily="18" charset="0"/>
            </a:endParaRPr>
          </a:p>
        </p:txBody>
      </p:sp>
      <p:sp>
        <p:nvSpPr>
          <p:cNvPr id="5" name="Espace réservé du contenu 4">
            <a:extLst>
              <a:ext uri="{FF2B5EF4-FFF2-40B4-BE49-F238E27FC236}">
                <a16:creationId xmlns:a16="http://schemas.microsoft.com/office/drawing/2014/main" id="{BA4435D7-66D0-7292-49E7-FF90B3B96148}"/>
              </a:ext>
            </a:extLst>
          </p:cNvPr>
          <p:cNvSpPr txBox="1">
            <a:spLocks/>
          </p:cNvSpPr>
          <p:nvPr/>
        </p:nvSpPr>
        <p:spPr>
          <a:xfrm>
            <a:off x="675237" y="1834189"/>
            <a:ext cx="5420763" cy="4430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0">
              <a:buNone/>
            </a:pPr>
            <a:r>
              <a:rPr lang="fr-FR" sz="1800" i="0" u="none" strike="noStrike" baseline="0" dirty="0">
                <a:solidFill>
                  <a:srgbClr val="000000"/>
                </a:solidFill>
                <a:latin typeface="Spectral" panose="02020502060000000000" pitchFamily="18" charset="0"/>
              </a:rPr>
              <a:t>La simulation confirme l’intérêt de l’opération en BRS sur le territoire de Frontignan : </a:t>
            </a:r>
          </a:p>
          <a:p>
            <a:pPr algn="just"/>
            <a:r>
              <a:rPr lang="fr-FR" sz="1800" i="0" u="none" strike="noStrike" baseline="0" dirty="0">
                <a:solidFill>
                  <a:srgbClr val="000000"/>
                </a:solidFill>
                <a:latin typeface="Spectral" panose="02020502060000000000" pitchFamily="18" charset="0"/>
              </a:rPr>
              <a:t>les logements proposés étant accessibles à plus de 50% des ménages de 4 personnes de l’agglomération de Sète </a:t>
            </a:r>
            <a:r>
              <a:rPr lang="fr-FR" sz="1800" i="0" u="none" strike="noStrike" baseline="0" dirty="0" err="1">
                <a:solidFill>
                  <a:srgbClr val="000000"/>
                </a:solidFill>
                <a:latin typeface="Spectral" panose="02020502060000000000" pitchFamily="18" charset="0"/>
              </a:rPr>
              <a:t>Agglopôle</a:t>
            </a:r>
            <a:r>
              <a:rPr lang="fr-FR" sz="1800" dirty="0">
                <a:solidFill>
                  <a:srgbClr val="000000"/>
                </a:solidFill>
                <a:latin typeface="Spectral" panose="02020502060000000000" pitchFamily="18" charset="0"/>
              </a:rPr>
              <a:t>, </a:t>
            </a:r>
          </a:p>
          <a:p>
            <a:pPr algn="just"/>
            <a:r>
              <a:rPr lang="fr-FR" sz="1800" dirty="0">
                <a:solidFill>
                  <a:srgbClr val="000000"/>
                </a:solidFill>
                <a:latin typeface="Spectral" panose="02020502060000000000" pitchFamily="18" charset="0"/>
              </a:rPr>
              <a:t>avec une redevance de 1,47 € mensuelle,</a:t>
            </a:r>
          </a:p>
          <a:p>
            <a:pPr algn="just"/>
            <a:r>
              <a:rPr lang="fr-FR" sz="1800" dirty="0">
                <a:solidFill>
                  <a:srgbClr val="000000"/>
                </a:solidFill>
                <a:latin typeface="Spectral" panose="02020502060000000000" pitchFamily="18" charset="0"/>
              </a:rPr>
              <a:t>et un prix de vente de 2 447 € TTC / m² SHAB</a:t>
            </a:r>
            <a:endParaRPr lang="fr-FR" sz="1800" i="0" u="none" strike="noStrike" baseline="0" dirty="0">
              <a:solidFill>
                <a:srgbClr val="000000"/>
              </a:solidFill>
              <a:latin typeface="Spectral" panose="02020502060000000000" pitchFamily="18" charset="0"/>
            </a:endParaRPr>
          </a:p>
        </p:txBody>
      </p:sp>
    </p:spTree>
    <p:extLst>
      <p:ext uri="{BB962C8B-B14F-4D97-AF65-F5344CB8AC3E}">
        <p14:creationId xmlns:p14="http://schemas.microsoft.com/office/powerpoint/2010/main" val="2144550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8B79D3-B284-953C-ED8D-2A081BB9E0DD}"/>
              </a:ext>
            </a:extLst>
          </p:cNvPr>
          <p:cNvSpPr>
            <a:spLocks noGrp="1"/>
          </p:cNvSpPr>
          <p:nvPr>
            <p:ph type="title"/>
          </p:nvPr>
        </p:nvSpPr>
        <p:spPr/>
        <p:txBody>
          <a:bodyPr/>
          <a:lstStyle/>
          <a:p>
            <a:r>
              <a:rPr lang="fr-FR" sz="2800" dirty="0"/>
              <a:t>Les conditions de développement</a:t>
            </a:r>
            <a:endParaRPr lang="fr-FR" dirty="0"/>
          </a:p>
        </p:txBody>
      </p:sp>
      <p:sp>
        <p:nvSpPr>
          <p:cNvPr id="10" name="Espace réservé du numéro de diapositive 9">
            <a:extLst>
              <a:ext uri="{FF2B5EF4-FFF2-40B4-BE49-F238E27FC236}">
                <a16:creationId xmlns:a16="http://schemas.microsoft.com/office/drawing/2014/main" id="{8DB35AB2-C326-3D1C-5AB2-C9C2B6938A2D}"/>
              </a:ext>
            </a:extLst>
          </p:cNvPr>
          <p:cNvSpPr>
            <a:spLocks noGrp="1"/>
          </p:cNvSpPr>
          <p:nvPr>
            <p:ph type="sldNum" sz="quarter" idx="12"/>
          </p:nvPr>
        </p:nvSpPr>
        <p:spPr/>
        <p:txBody>
          <a:bodyPr/>
          <a:lstStyle/>
          <a:p>
            <a:fld id="{F25930D6-FC7E-4FED-8ACF-3603F1F31BC7}" type="slidenum">
              <a:rPr lang="fr-FR" smtClean="0"/>
              <a:t>14</a:t>
            </a:fld>
            <a:endParaRPr lang="fr-FR"/>
          </a:p>
        </p:txBody>
      </p:sp>
      <p:sp>
        <p:nvSpPr>
          <p:cNvPr id="14" name="Espace réservé du texte 4">
            <a:extLst>
              <a:ext uri="{FF2B5EF4-FFF2-40B4-BE49-F238E27FC236}">
                <a16:creationId xmlns:a16="http://schemas.microsoft.com/office/drawing/2014/main" id="{D6B65519-8079-7B6E-67B4-DC2A5E7485F5}"/>
              </a:ext>
            </a:extLst>
          </p:cNvPr>
          <p:cNvSpPr txBox="1">
            <a:spLocks/>
          </p:cNvSpPr>
          <p:nvPr/>
        </p:nvSpPr>
        <p:spPr>
          <a:xfrm>
            <a:off x="363231" y="1942161"/>
            <a:ext cx="2548511" cy="6808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800" b="1" dirty="0">
                <a:solidFill>
                  <a:srgbClr val="BC0067"/>
                </a:solidFill>
                <a:latin typeface="Spectral" panose="02020502060000000000" pitchFamily="18" charset="0"/>
              </a:rPr>
              <a:t>Le périmètre géographique</a:t>
            </a:r>
          </a:p>
        </p:txBody>
      </p:sp>
      <p:sp>
        <p:nvSpPr>
          <p:cNvPr id="15" name="Espace réservé du texte 3">
            <a:extLst>
              <a:ext uri="{FF2B5EF4-FFF2-40B4-BE49-F238E27FC236}">
                <a16:creationId xmlns:a16="http://schemas.microsoft.com/office/drawing/2014/main" id="{3288C22F-3A25-8DC1-D41D-D05FE060BB88}"/>
              </a:ext>
            </a:extLst>
          </p:cNvPr>
          <p:cNvSpPr txBox="1">
            <a:spLocks/>
          </p:cNvSpPr>
          <p:nvPr/>
        </p:nvSpPr>
        <p:spPr>
          <a:xfrm>
            <a:off x="456934" y="2606939"/>
            <a:ext cx="2361104" cy="35403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dirty="0">
                <a:latin typeface="Spectral" panose="02020502060000000000" pitchFamily="18" charset="0"/>
              </a:rPr>
              <a:t>Une intervention possible dans </a:t>
            </a:r>
            <a:r>
              <a:rPr lang="fr-FR" sz="1400" b="1" dirty="0">
                <a:latin typeface="Spectral" panose="02020502060000000000" pitchFamily="18" charset="0"/>
              </a:rPr>
              <a:t>tout le département</a:t>
            </a:r>
            <a:r>
              <a:rPr lang="fr-FR" sz="1400" dirty="0">
                <a:latin typeface="Spectral" panose="02020502060000000000" pitchFamily="18" charset="0"/>
              </a:rPr>
              <a:t>, avec 3 niveaux de priorité par ordre décroissant du zonage ABC en fonction des opportunités ;</a:t>
            </a:r>
          </a:p>
          <a:p>
            <a:pPr marL="0" indent="0">
              <a:buNone/>
            </a:pPr>
            <a:r>
              <a:rPr lang="fr-FR" sz="1400" dirty="0">
                <a:latin typeface="Spectral" panose="02020502060000000000" pitchFamily="18" charset="0"/>
              </a:rPr>
              <a:t>Une attention à ne pas entrer en concurrence avec les autres OFS présents sur le territoire ;</a:t>
            </a:r>
          </a:p>
          <a:p>
            <a:pPr marL="0" indent="0">
              <a:buNone/>
            </a:pPr>
            <a:r>
              <a:rPr lang="fr-FR" sz="1400" dirty="0">
                <a:latin typeface="Spectral" panose="02020502060000000000" pitchFamily="18" charset="0"/>
              </a:rPr>
              <a:t>Un dispositif à vocation sociale devant permettre de contribuer à la mixité, au développement d’opération de qualité et d’intervenir en soutien des collectivités.</a:t>
            </a:r>
          </a:p>
        </p:txBody>
      </p:sp>
      <p:sp>
        <p:nvSpPr>
          <p:cNvPr id="16" name="Espace réservé du texte 5">
            <a:extLst>
              <a:ext uri="{FF2B5EF4-FFF2-40B4-BE49-F238E27FC236}">
                <a16:creationId xmlns:a16="http://schemas.microsoft.com/office/drawing/2014/main" id="{98CE95FB-A391-843F-F6E7-B2D12A874D8C}"/>
              </a:ext>
            </a:extLst>
          </p:cNvPr>
          <p:cNvSpPr txBox="1">
            <a:spLocks/>
          </p:cNvSpPr>
          <p:nvPr/>
        </p:nvSpPr>
        <p:spPr>
          <a:xfrm>
            <a:off x="3153418" y="1942161"/>
            <a:ext cx="2799268" cy="6530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800" b="1" dirty="0">
                <a:solidFill>
                  <a:srgbClr val="BC0067"/>
                </a:solidFill>
                <a:latin typeface="Spectral" panose="02020502060000000000" pitchFamily="18" charset="0"/>
              </a:rPr>
              <a:t>Le type d’opération</a:t>
            </a:r>
          </a:p>
        </p:txBody>
      </p:sp>
      <p:sp>
        <p:nvSpPr>
          <p:cNvPr id="17" name="Espace réservé du texte 9">
            <a:extLst>
              <a:ext uri="{FF2B5EF4-FFF2-40B4-BE49-F238E27FC236}">
                <a16:creationId xmlns:a16="http://schemas.microsoft.com/office/drawing/2014/main" id="{1C011750-761C-AB96-C40D-4D64F2F198C5}"/>
              </a:ext>
            </a:extLst>
          </p:cNvPr>
          <p:cNvSpPr txBox="1">
            <a:spLocks/>
          </p:cNvSpPr>
          <p:nvPr/>
        </p:nvSpPr>
        <p:spPr>
          <a:xfrm>
            <a:off x="2957076" y="2595252"/>
            <a:ext cx="3146264" cy="33433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dirty="0">
                <a:latin typeface="Spectral" panose="02020502060000000000" pitchFamily="18" charset="0"/>
              </a:rPr>
              <a:t>Plus précisément, et par ordre de priorité : </a:t>
            </a:r>
          </a:p>
          <a:p>
            <a:pPr marL="285750" indent="-285750"/>
            <a:r>
              <a:rPr lang="fr-FR" sz="1400" b="1" dirty="0">
                <a:latin typeface="Spectral" panose="02020502060000000000" pitchFamily="18" charset="0"/>
              </a:rPr>
              <a:t>Neuf et Acquisition/amélioration en zone A </a:t>
            </a:r>
            <a:r>
              <a:rPr lang="fr-FR" sz="1400" dirty="0">
                <a:latin typeface="Spectral" panose="02020502060000000000" pitchFamily="18" charset="0"/>
              </a:rPr>
              <a:t>(Grand Pic Saint Loup et Pays de l’Or et Montpellier Métropole selon opportunité ) ;</a:t>
            </a:r>
          </a:p>
          <a:p>
            <a:pPr marL="285750" indent="-285750"/>
            <a:r>
              <a:rPr lang="fr-FR" sz="1400" b="1" dirty="0">
                <a:latin typeface="Spectral" panose="02020502060000000000" pitchFamily="18" charset="0"/>
              </a:rPr>
              <a:t>Neuf et Acquisition/amélioration zone B1 </a:t>
            </a:r>
            <a:r>
              <a:rPr lang="fr-FR" sz="1400" dirty="0">
                <a:latin typeface="Spectral" panose="02020502060000000000" pitchFamily="18" charset="0"/>
              </a:rPr>
              <a:t>(Sète </a:t>
            </a:r>
            <a:r>
              <a:rPr lang="fr-FR" sz="1400" dirty="0" err="1">
                <a:latin typeface="Spectral" panose="02020502060000000000" pitchFamily="18" charset="0"/>
              </a:rPr>
              <a:t>Agglopôle</a:t>
            </a:r>
            <a:r>
              <a:rPr lang="fr-FR" sz="1400" dirty="0">
                <a:latin typeface="Spectral" panose="02020502060000000000" pitchFamily="18" charset="0"/>
              </a:rPr>
              <a:t>, Hérault-Méditerranée et Grand Pic Saint-Loup) ;</a:t>
            </a:r>
          </a:p>
          <a:p>
            <a:pPr marL="285750" indent="-285750"/>
            <a:r>
              <a:rPr lang="fr-FR" sz="1400" b="1" dirty="0">
                <a:latin typeface="Spectral" panose="02020502060000000000" pitchFamily="18" charset="0"/>
              </a:rPr>
              <a:t>Des expérimentations dans l’ancien </a:t>
            </a:r>
            <a:r>
              <a:rPr lang="fr-FR" sz="1400" dirty="0">
                <a:latin typeface="Spectral" panose="02020502060000000000" pitchFamily="18" charset="0"/>
              </a:rPr>
              <a:t>(Béziers-Méditerranée et Pays de Lunel) et en vente HLM BRS. </a:t>
            </a:r>
          </a:p>
        </p:txBody>
      </p:sp>
      <p:sp>
        <p:nvSpPr>
          <p:cNvPr id="18" name="Espace réservé du texte 10">
            <a:extLst>
              <a:ext uri="{FF2B5EF4-FFF2-40B4-BE49-F238E27FC236}">
                <a16:creationId xmlns:a16="http://schemas.microsoft.com/office/drawing/2014/main" id="{534CBD76-27C7-2B8F-6643-E604C1A5C1BA}"/>
              </a:ext>
            </a:extLst>
          </p:cNvPr>
          <p:cNvSpPr txBox="1">
            <a:spLocks/>
          </p:cNvSpPr>
          <p:nvPr/>
        </p:nvSpPr>
        <p:spPr>
          <a:xfrm>
            <a:off x="6194362" y="1942161"/>
            <a:ext cx="2707894" cy="6530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800" b="1" dirty="0">
                <a:solidFill>
                  <a:srgbClr val="BC0067"/>
                </a:solidFill>
                <a:latin typeface="Spectral" panose="02020502060000000000" pitchFamily="18" charset="0"/>
              </a:rPr>
              <a:t>Les conditions de développement </a:t>
            </a:r>
          </a:p>
        </p:txBody>
      </p:sp>
      <p:sp>
        <p:nvSpPr>
          <p:cNvPr id="19" name="Espace réservé du texte 11">
            <a:extLst>
              <a:ext uri="{FF2B5EF4-FFF2-40B4-BE49-F238E27FC236}">
                <a16:creationId xmlns:a16="http://schemas.microsoft.com/office/drawing/2014/main" id="{6F6A2D18-3F95-9942-6E53-9802C64FF1A7}"/>
              </a:ext>
            </a:extLst>
          </p:cNvPr>
          <p:cNvSpPr txBox="1">
            <a:spLocks/>
          </p:cNvSpPr>
          <p:nvPr/>
        </p:nvSpPr>
        <p:spPr>
          <a:xfrm>
            <a:off x="6148675" y="2595252"/>
            <a:ext cx="2799268" cy="34615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fr-FR" sz="1400" dirty="0">
                <a:latin typeface="Spectral" panose="02020502060000000000" pitchFamily="18" charset="0"/>
              </a:rPr>
              <a:t>Des redevances plafonnées par la Banque des territoires à </a:t>
            </a:r>
            <a:r>
              <a:rPr lang="fr-FR" sz="1400" b="1" dirty="0">
                <a:latin typeface="Spectral" panose="02020502060000000000" pitchFamily="18" charset="0"/>
              </a:rPr>
              <a:t>2,5/m²/mois pour la zone A, 2€ pour la zone B</a:t>
            </a:r>
            <a:r>
              <a:rPr lang="fr-FR" sz="1400" dirty="0">
                <a:latin typeface="Spectral" panose="02020502060000000000" pitchFamily="18" charset="0"/>
              </a:rPr>
              <a:t> ;</a:t>
            </a:r>
          </a:p>
          <a:p>
            <a:pPr marL="285750" indent="-285750"/>
            <a:r>
              <a:rPr lang="fr-FR" sz="1400" b="1" dirty="0">
                <a:latin typeface="Spectral" panose="02020502060000000000" pitchFamily="18" charset="0"/>
              </a:rPr>
              <a:t>Un effet levier d’au moins 20% avec la mensualité en libre </a:t>
            </a:r>
            <a:r>
              <a:rPr lang="fr-FR" sz="1400" dirty="0">
                <a:latin typeface="Spectral" panose="02020502060000000000" pitchFamily="18" charset="0"/>
              </a:rPr>
              <a:t>;</a:t>
            </a:r>
          </a:p>
          <a:p>
            <a:pPr marL="285750" indent="-285750"/>
            <a:r>
              <a:rPr lang="fr-FR" sz="1400" dirty="0">
                <a:latin typeface="Spectral" panose="02020502060000000000" pitchFamily="18" charset="0"/>
              </a:rPr>
              <a:t>Un avantage concurrentiel par rapport au PSLA;</a:t>
            </a:r>
          </a:p>
          <a:p>
            <a:pPr marL="285750" indent="-285750"/>
            <a:r>
              <a:rPr lang="fr-FR" sz="1400" dirty="0">
                <a:latin typeface="Spectral" panose="02020502060000000000" pitchFamily="18" charset="0"/>
              </a:rPr>
              <a:t>Chaque projet d’opération fera l’objet d’une étude de marché pour analyser finement les risques commerciaux.</a:t>
            </a:r>
          </a:p>
        </p:txBody>
      </p:sp>
      <p:sp>
        <p:nvSpPr>
          <p:cNvPr id="20" name="Espace réservé du texte 10">
            <a:extLst>
              <a:ext uri="{FF2B5EF4-FFF2-40B4-BE49-F238E27FC236}">
                <a16:creationId xmlns:a16="http://schemas.microsoft.com/office/drawing/2014/main" id="{CB19225B-1F01-D619-E192-AD412FEA4195}"/>
              </a:ext>
            </a:extLst>
          </p:cNvPr>
          <p:cNvSpPr txBox="1">
            <a:spLocks/>
          </p:cNvSpPr>
          <p:nvPr/>
        </p:nvSpPr>
        <p:spPr>
          <a:xfrm>
            <a:off x="9143933" y="1942161"/>
            <a:ext cx="2551530" cy="653092"/>
          </a:xfrm>
          <a:prstGeom prst="rect">
            <a:avLst/>
          </a:prstGeom>
        </p:spPr>
        <p:txBody>
          <a:bodyPr anchor="b" anchorCtr="0"/>
          <a:lstStyle>
            <a:lvl1pPr marL="0" indent="0">
              <a:lnSpc>
                <a:spcPct val="100000"/>
              </a:lnSpc>
              <a:spcBef>
                <a:spcPts val="0"/>
              </a:spcBef>
              <a:buNone/>
              <a:defRPr sz="2800" b="1" i="0">
                <a:solidFill>
                  <a:schemeClr val="tx1"/>
                </a:solidFill>
                <a:latin typeface="+mj-lt"/>
                <a:ea typeface="+mn-ea"/>
                <a:cs typeface="+mn-cs"/>
              </a:defRPr>
            </a:lvl1pPr>
            <a:lvl2pPr marL="0">
              <a:lnSpc>
                <a:spcPct val="100000"/>
              </a:lnSpc>
              <a:spcBef>
                <a:spcPts val="0"/>
              </a:spcBef>
              <a:defRPr sz="2400" b="0" i="0">
                <a:solidFill>
                  <a:schemeClr val="tx1"/>
                </a:solidFill>
                <a:latin typeface="+mj-lt"/>
                <a:ea typeface="+mn-ea"/>
                <a:cs typeface="+mn-cs"/>
              </a:defRPr>
            </a:lvl2pPr>
            <a:lvl3pPr marL="0" indent="0">
              <a:lnSpc>
                <a:spcPct val="100000"/>
              </a:lnSpc>
              <a:spcBef>
                <a:spcPts val="1200"/>
              </a:spcBef>
              <a:buClr>
                <a:schemeClr val="bg1"/>
              </a:buClr>
              <a:buSzPct val="80000"/>
              <a:buFontTx/>
              <a:buNone/>
              <a:defRPr lang="fr-FR" sz="2000" b="1" i="0" dirty="0" smtClean="0">
                <a:solidFill>
                  <a:schemeClr val="bg1"/>
                </a:solidFill>
                <a:latin typeface="+mn-lt"/>
                <a:ea typeface="+mn-ea"/>
                <a:cs typeface="+mn-cs"/>
              </a:defRPr>
            </a:lvl3pPr>
            <a:lvl4pPr marL="0" indent="0">
              <a:lnSpc>
                <a:spcPct val="100000"/>
              </a:lnSpc>
              <a:spcBef>
                <a:spcPts val="0"/>
              </a:spcBef>
              <a:buClr>
                <a:schemeClr val="bg1"/>
              </a:buClr>
              <a:buSzPct val="80000"/>
              <a:buFontTx/>
              <a:buNone/>
              <a:defRPr lang="fr-FR" sz="2000" b="0" i="0" dirty="0" smtClean="0">
                <a:solidFill>
                  <a:schemeClr val="bg1"/>
                </a:solidFill>
                <a:latin typeface="+mn-lt"/>
                <a:ea typeface="+mn-ea"/>
                <a:cs typeface="+mn-cs"/>
              </a:defRPr>
            </a:lvl4pPr>
            <a:lvl5pPr marL="252000" indent="-252000">
              <a:lnSpc>
                <a:spcPct val="100000"/>
              </a:lnSpc>
              <a:spcBef>
                <a:spcPts val="0"/>
              </a:spcBef>
              <a:buClr>
                <a:schemeClr val="bg1"/>
              </a:buClr>
              <a:buSzPct val="80000"/>
              <a:buFont typeface="+mj-lt"/>
              <a:buAutoNum type="arabicPeriod"/>
              <a:defRPr lang="fr-FR" sz="2000" dirty="0" smtClean="0">
                <a:solidFill>
                  <a:schemeClr val="bg1"/>
                </a:solidFill>
                <a:latin typeface="+mn-lt"/>
                <a:ea typeface="+mn-ea"/>
                <a:cs typeface="+mn-cs"/>
              </a:defRPr>
            </a:lvl5pPr>
            <a:lvl6pPr marL="252000" indent="-252000">
              <a:spcBef>
                <a:spcPts val="0"/>
              </a:spcBef>
              <a:buSzPct val="100000"/>
              <a:buFont typeface="Spectral Light" panose="02020302060000000000" pitchFamily="18" charset="0"/>
              <a:buChar char="●"/>
              <a:defRPr sz="2000">
                <a:solidFill>
                  <a:schemeClr val="bg1"/>
                </a:solidFill>
                <a:latin typeface="+mn-lt"/>
                <a:ea typeface="+mn-ea"/>
                <a:cs typeface="+mn-cs"/>
              </a:defRPr>
            </a:lvl6pPr>
            <a:lvl7pPr marL="504000" indent="-252000">
              <a:spcBef>
                <a:spcPts val="0"/>
              </a:spcBef>
              <a:buFont typeface="Spectral Light" panose="02020302060000000000" pitchFamily="18" charset="0"/>
              <a:buChar char="●"/>
              <a:defRPr sz="2000">
                <a:solidFill>
                  <a:schemeClr val="bg1"/>
                </a:solidFill>
                <a:latin typeface="+mn-lt"/>
                <a:ea typeface="+mn-ea"/>
                <a:cs typeface="+mn-cs"/>
              </a:defRPr>
            </a:lvl7pPr>
            <a:lvl8pPr marL="504000">
              <a:defRPr sz="2000">
                <a:solidFill>
                  <a:schemeClr val="bg1"/>
                </a:solidFill>
                <a:latin typeface="+mn-lt"/>
                <a:ea typeface="+mn-ea"/>
                <a:cs typeface="+mn-cs"/>
              </a:defRPr>
            </a:lvl8pPr>
            <a:lvl9pPr marL="504000">
              <a:defRPr sz="1600">
                <a:solidFill>
                  <a:schemeClr val="bg1"/>
                </a:solidFill>
                <a:latin typeface="+mn-lt"/>
                <a:ea typeface="+mn-ea"/>
                <a:cs typeface="+mn-cs"/>
              </a:defRPr>
            </a:lvl9pPr>
          </a:lstStyle>
          <a:p>
            <a:pPr algn="ctr" defTabSz="914400"/>
            <a:r>
              <a:rPr lang="fr-FR" sz="1800" kern="0" dirty="0">
                <a:solidFill>
                  <a:srgbClr val="BC0067"/>
                </a:solidFill>
                <a:latin typeface="Spectral" panose="02020502060000000000" pitchFamily="18" charset="0"/>
              </a:rPr>
              <a:t>Le type de montage opérationnel</a:t>
            </a:r>
          </a:p>
        </p:txBody>
      </p:sp>
      <p:sp>
        <p:nvSpPr>
          <p:cNvPr id="21" name="Espace réservé du texte 3">
            <a:extLst>
              <a:ext uri="{FF2B5EF4-FFF2-40B4-BE49-F238E27FC236}">
                <a16:creationId xmlns:a16="http://schemas.microsoft.com/office/drawing/2014/main" id="{C9180418-AEEF-34B8-8A72-DCD822657135}"/>
              </a:ext>
            </a:extLst>
          </p:cNvPr>
          <p:cNvSpPr txBox="1">
            <a:spLocks/>
          </p:cNvSpPr>
          <p:nvPr/>
        </p:nvSpPr>
        <p:spPr>
          <a:xfrm>
            <a:off x="9067734" y="2614586"/>
            <a:ext cx="2551529" cy="3323987"/>
          </a:xfrm>
          <a:prstGeom prst="rect">
            <a:avLst/>
          </a:prstGeom>
        </p:spPr>
        <p:txBody>
          <a:bodyPr wrap="square">
            <a:spAutoFit/>
          </a:bodyPr>
          <a:lstStyle>
            <a:lvl1pPr marL="0">
              <a:lnSpc>
                <a:spcPct val="100000"/>
              </a:lnSpc>
              <a:spcBef>
                <a:spcPts val="0"/>
              </a:spcBef>
              <a:defRPr sz="2000" b="1" i="0">
                <a:solidFill>
                  <a:schemeClr val="bg1"/>
                </a:solidFill>
                <a:latin typeface="+mn-lt"/>
                <a:ea typeface="+mn-ea"/>
                <a:cs typeface="+mn-cs"/>
              </a:defRPr>
            </a:lvl1pPr>
            <a:lvl2pPr marL="0">
              <a:lnSpc>
                <a:spcPct val="100000"/>
              </a:lnSpc>
              <a:spcBef>
                <a:spcPts val="0"/>
              </a:spcBef>
              <a:defRPr sz="2000" b="0" i="0" baseline="0">
                <a:solidFill>
                  <a:schemeClr val="bg1"/>
                </a:solidFill>
                <a:latin typeface="+mn-lt"/>
                <a:ea typeface="+mn-ea"/>
                <a:cs typeface="+mn-cs"/>
              </a:defRPr>
            </a:lvl2pPr>
            <a:lvl3pPr marL="252000" indent="-252000">
              <a:lnSpc>
                <a:spcPct val="100000"/>
              </a:lnSpc>
              <a:spcBef>
                <a:spcPts val="0"/>
              </a:spcBef>
              <a:buClr>
                <a:schemeClr val="bg1"/>
              </a:buClr>
              <a:buSzPct val="80000"/>
              <a:buFont typeface="+mj-lt"/>
              <a:buAutoNum type="arabicPeriod"/>
              <a:defRPr sz="2000" b="0" i="0">
                <a:solidFill>
                  <a:schemeClr val="bg1"/>
                </a:solidFill>
                <a:latin typeface="+mn-lt"/>
                <a:ea typeface="+mn-ea"/>
                <a:cs typeface="+mn-cs"/>
              </a:defRPr>
            </a:lvl3pPr>
            <a:lvl4pPr marL="252000" indent="-252000">
              <a:lnSpc>
                <a:spcPct val="100000"/>
              </a:lnSpc>
              <a:spcBef>
                <a:spcPts val="0"/>
              </a:spcBef>
              <a:buClr>
                <a:schemeClr val="bg1"/>
              </a:buClr>
              <a:buSzPct val="100000"/>
              <a:buFont typeface="Spectral Light" panose="02020302060000000000" pitchFamily="18" charset="0"/>
              <a:buChar char="●"/>
              <a:defRPr sz="2000" b="0" i="0">
                <a:solidFill>
                  <a:schemeClr val="bg1"/>
                </a:solidFill>
                <a:latin typeface="+mn-lt"/>
                <a:ea typeface="+mn-ea"/>
                <a:cs typeface="+mn-cs"/>
              </a:defRPr>
            </a:lvl4pPr>
            <a:lvl5pPr marL="252000" indent="0">
              <a:lnSpc>
                <a:spcPct val="100000"/>
              </a:lnSpc>
              <a:spcBef>
                <a:spcPts val="0"/>
              </a:spcBef>
              <a:buClr>
                <a:schemeClr val="bg1"/>
              </a:buClr>
              <a:buSzPct val="100000"/>
              <a:buFontTx/>
              <a:buNone/>
              <a:defRPr sz="2000" b="0" i="0">
                <a:solidFill>
                  <a:schemeClr val="bg1"/>
                </a:solidFill>
                <a:latin typeface="+mn-lt"/>
                <a:ea typeface="+mn-ea"/>
                <a:cs typeface="+mn-cs"/>
              </a:defRPr>
            </a:lvl5pPr>
            <a:lvl6pPr marL="504000" indent="-252000">
              <a:buClr>
                <a:schemeClr val="bg1"/>
              </a:buClr>
              <a:buFont typeface="Spectral Light" panose="02020302060000000000" pitchFamily="18" charset="0"/>
              <a:buChar char="●"/>
              <a:defRPr sz="2000">
                <a:solidFill>
                  <a:schemeClr val="bg1"/>
                </a:solidFill>
                <a:latin typeface="+mn-lt"/>
                <a:ea typeface="+mn-ea"/>
                <a:cs typeface="+mn-cs"/>
              </a:defRPr>
            </a:lvl6pPr>
            <a:lvl7pPr marL="504000">
              <a:defRPr sz="2000">
                <a:solidFill>
                  <a:schemeClr val="bg1"/>
                </a:solidFill>
                <a:latin typeface="+mn-lt"/>
                <a:ea typeface="+mn-ea"/>
                <a:cs typeface="+mn-cs"/>
              </a:defRPr>
            </a:lvl7pPr>
            <a:lvl8pPr marL="1940674">
              <a:defRPr>
                <a:latin typeface="+mn-lt"/>
                <a:ea typeface="+mn-ea"/>
                <a:cs typeface="+mn-cs"/>
              </a:defRPr>
            </a:lvl8pPr>
            <a:lvl9pPr marL="2217913">
              <a:defRPr>
                <a:latin typeface="+mn-lt"/>
                <a:ea typeface="+mn-ea"/>
                <a:cs typeface="+mn-cs"/>
              </a:defRPr>
            </a:lvl9pPr>
          </a:lstStyle>
          <a:p>
            <a:pPr marL="285750" indent="-285750" defTabSz="914400">
              <a:buFont typeface="Arial" panose="020B0604020202020204" pitchFamily="34" charset="0"/>
              <a:buChar char="•"/>
            </a:pPr>
            <a:r>
              <a:rPr lang="fr-FR" sz="1500" kern="0" dirty="0"/>
              <a:t>Un recours privilégié à la maîtrise d’ouvrage directe. </a:t>
            </a:r>
            <a:endParaRPr lang="fr-FR" sz="1500" b="0" kern="0" dirty="0"/>
          </a:p>
          <a:p>
            <a:pPr marL="285750" indent="-285750" defTabSz="914400">
              <a:buFont typeface="Arial" panose="020B0604020202020204" pitchFamily="34" charset="0"/>
              <a:buChar char="•"/>
            </a:pPr>
            <a:r>
              <a:rPr lang="fr-FR" sz="1500" b="0" kern="0" dirty="0"/>
              <a:t>Une possibilité ouverte d’utiliser un BRS -opérateur si pertinent pour certaines opérations. </a:t>
            </a:r>
          </a:p>
          <a:p>
            <a:pPr marL="285750" indent="-285750" defTabSz="914400">
              <a:buFont typeface="Arial" panose="020B0604020202020204" pitchFamily="34" charset="0"/>
              <a:buChar char="•"/>
            </a:pPr>
            <a:r>
              <a:rPr lang="fr-FR" sz="1500" b="0" kern="0" dirty="0"/>
              <a:t>Un recours au prêt Gaïa de la Banque des Territoires (avec 5% d’apport en fonds propres).</a:t>
            </a:r>
          </a:p>
          <a:p>
            <a:pPr lvl="4" defTabSz="914400"/>
            <a:endParaRPr lang="fr-FR" sz="1500" kern="0" dirty="0"/>
          </a:p>
        </p:txBody>
      </p:sp>
      <p:sp>
        <p:nvSpPr>
          <p:cNvPr id="22" name="Espace réservé du texte 3">
            <a:extLst>
              <a:ext uri="{FF2B5EF4-FFF2-40B4-BE49-F238E27FC236}">
                <a16:creationId xmlns:a16="http://schemas.microsoft.com/office/drawing/2014/main" id="{93FBCD98-2F07-9139-1187-3F7B5CDCDC74}"/>
              </a:ext>
            </a:extLst>
          </p:cNvPr>
          <p:cNvSpPr txBox="1">
            <a:spLocks/>
          </p:cNvSpPr>
          <p:nvPr/>
        </p:nvSpPr>
        <p:spPr>
          <a:xfrm>
            <a:off x="9143934" y="2595252"/>
            <a:ext cx="2551529" cy="3108543"/>
          </a:xfrm>
          <a:prstGeom prst="rect">
            <a:avLst/>
          </a:prstGeom>
        </p:spPr>
        <p:txBody>
          <a:bodyPr wrap="square">
            <a:spAutoFit/>
          </a:bodyPr>
          <a:lstStyle>
            <a:lvl1pPr marL="0">
              <a:lnSpc>
                <a:spcPct val="100000"/>
              </a:lnSpc>
              <a:spcBef>
                <a:spcPts val="0"/>
              </a:spcBef>
              <a:defRPr sz="2000" b="1" i="0">
                <a:solidFill>
                  <a:schemeClr val="bg1"/>
                </a:solidFill>
                <a:latin typeface="+mn-lt"/>
                <a:ea typeface="+mn-ea"/>
                <a:cs typeface="+mn-cs"/>
              </a:defRPr>
            </a:lvl1pPr>
            <a:lvl2pPr marL="0">
              <a:lnSpc>
                <a:spcPct val="100000"/>
              </a:lnSpc>
              <a:spcBef>
                <a:spcPts val="0"/>
              </a:spcBef>
              <a:defRPr sz="2000" b="0" i="0" baseline="0">
                <a:solidFill>
                  <a:schemeClr val="bg1"/>
                </a:solidFill>
                <a:latin typeface="+mn-lt"/>
                <a:ea typeface="+mn-ea"/>
                <a:cs typeface="+mn-cs"/>
              </a:defRPr>
            </a:lvl2pPr>
            <a:lvl3pPr marL="252000" indent="-252000">
              <a:lnSpc>
                <a:spcPct val="100000"/>
              </a:lnSpc>
              <a:spcBef>
                <a:spcPts val="0"/>
              </a:spcBef>
              <a:buClr>
                <a:schemeClr val="bg1"/>
              </a:buClr>
              <a:buSzPct val="80000"/>
              <a:buFont typeface="+mj-lt"/>
              <a:buAutoNum type="arabicPeriod"/>
              <a:defRPr sz="2000" b="0" i="0">
                <a:solidFill>
                  <a:schemeClr val="bg1"/>
                </a:solidFill>
                <a:latin typeface="+mn-lt"/>
                <a:ea typeface="+mn-ea"/>
                <a:cs typeface="+mn-cs"/>
              </a:defRPr>
            </a:lvl3pPr>
            <a:lvl4pPr marL="252000" indent="-252000">
              <a:lnSpc>
                <a:spcPct val="100000"/>
              </a:lnSpc>
              <a:spcBef>
                <a:spcPts val="0"/>
              </a:spcBef>
              <a:buClr>
                <a:schemeClr val="bg1"/>
              </a:buClr>
              <a:buSzPct val="100000"/>
              <a:buFont typeface="Spectral Light" panose="02020302060000000000" pitchFamily="18" charset="0"/>
              <a:buChar char="●"/>
              <a:defRPr sz="2000" b="0" i="0">
                <a:solidFill>
                  <a:schemeClr val="bg1"/>
                </a:solidFill>
                <a:latin typeface="+mn-lt"/>
                <a:ea typeface="+mn-ea"/>
                <a:cs typeface="+mn-cs"/>
              </a:defRPr>
            </a:lvl4pPr>
            <a:lvl5pPr marL="252000" indent="0">
              <a:lnSpc>
                <a:spcPct val="100000"/>
              </a:lnSpc>
              <a:spcBef>
                <a:spcPts val="0"/>
              </a:spcBef>
              <a:buClr>
                <a:schemeClr val="bg1"/>
              </a:buClr>
              <a:buSzPct val="100000"/>
              <a:buFontTx/>
              <a:buNone/>
              <a:defRPr sz="2000" b="0" i="0">
                <a:solidFill>
                  <a:schemeClr val="bg1"/>
                </a:solidFill>
                <a:latin typeface="+mn-lt"/>
                <a:ea typeface="+mn-ea"/>
                <a:cs typeface="+mn-cs"/>
              </a:defRPr>
            </a:lvl5pPr>
            <a:lvl6pPr marL="504000" indent="-252000">
              <a:buClr>
                <a:schemeClr val="bg1"/>
              </a:buClr>
              <a:buFont typeface="Spectral Light" panose="02020302060000000000" pitchFamily="18" charset="0"/>
              <a:buChar char="●"/>
              <a:defRPr sz="2000">
                <a:solidFill>
                  <a:schemeClr val="bg1"/>
                </a:solidFill>
                <a:latin typeface="+mn-lt"/>
                <a:ea typeface="+mn-ea"/>
                <a:cs typeface="+mn-cs"/>
              </a:defRPr>
            </a:lvl6pPr>
            <a:lvl7pPr marL="504000">
              <a:defRPr sz="2000">
                <a:solidFill>
                  <a:schemeClr val="bg1"/>
                </a:solidFill>
                <a:latin typeface="+mn-lt"/>
                <a:ea typeface="+mn-ea"/>
                <a:cs typeface="+mn-cs"/>
              </a:defRPr>
            </a:lvl7pPr>
            <a:lvl8pPr marL="1940674">
              <a:defRPr>
                <a:latin typeface="+mn-lt"/>
                <a:ea typeface="+mn-ea"/>
                <a:cs typeface="+mn-cs"/>
              </a:defRPr>
            </a:lvl8pPr>
            <a:lvl9pPr marL="2217913">
              <a:defRPr>
                <a:latin typeface="+mn-lt"/>
                <a:ea typeface="+mn-ea"/>
                <a:cs typeface="+mn-cs"/>
              </a:defRPr>
            </a:lvl9pPr>
          </a:lstStyle>
          <a:p>
            <a:pPr marL="285750" indent="-285750" defTabSz="914400">
              <a:buFont typeface="Arial" panose="020B0604020202020204" pitchFamily="34" charset="0"/>
              <a:buChar char="•"/>
            </a:pPr>
            <a:r>
              <a:rPr lang="fr-FR" sz="1400" kern="0" dirty="0">
                <a:solidFill>
                  <a:schemeClr val="tx1"/>
                </a:solidFill>
                <a:latin typeface="Spectral" panose="02020502060000000000" pitchFamily="18" charset="0"/>
              </a:rPr>
              <a:t>Un recours privilégié à la maîtrise d’ouvrage directe. </a:t>
            </a:r>
            <a:endParaRPr lang="fr-FR" sz="1400" b="0" kern="0" dirty="0">
              <a:solidFill>
                <a:schemeClr val="tx1"/>
              </a:solidFill>
              <a:latin typeface="Spectral" panose="02020502060000000000" pitchFamily="18" charset="0"/>
            </a:endParaRPr>
          </a:p>
          <a:p>
            <a:pPr marL="285750" indent="-285750" defTabSz="914400">
              <a:buFont typeface="Arial" panose="020B0604020202020204" pitchFamily="34" charset="0"/>
              <a:buChar char="•"/>
            </a:pPr>
            <a:r>
              <a:rPr lang="fr-FR" sz="1400" b="0" kern="0" dirty="0">
                <a:solidFill>
                  <a:schemeClr val="tx1"/>
                </a:solidFill>
                <a:latin typeface="Spectral" panose="02020502060000000000" pitchFamily="18" charset="0"/>
              </a:rPr>
              <a:t>Une possibilité ouverte d’utiliser un BRS -opérateur si pertinent pour certaines opérations ; </a:t>
            </a:r>
          </a:p>
          <a:p>
            <a:pPr marL="285750" indent="-285750" defTabSz="914400">
              <a:buFont typeface="Arial" panose="020B0604020202020204" pitchFamily="34" charset="0"/>
              <a:buChar char="•"/>
            </a:pPr>
            <a:r>
              <a:rPr lang="fr-FR" sz="1400" b="0" kern="0" dirty="0">
                <a:solidFill>
                  <a:schemeClr val="tx1"/>
                </a:solidFill>
                <a:latin typeface="Spectral" panose="02020502060000000000" pitchFamily="18" charset="0"/>
              </a:rPr>
              <a:t>Un recours au prêt Gaïa de la Banque des Territoires (avec 5% d’apport en fonds propres).</a:t>
            </a:r>
          </a:p>
          <a:p>
            <a:pPr lvl="4" defTabSz="914400"/>
            <a:endParaRPr lang="fr-FR" sz="1400" kern="0" dirty="0">
              <a:solidFill>
                <a:schemeClr val="tx1"/>
              </a:solidFill>
              <a:latin typeface="Spectral" panose="02020502060000000000" pitchFamily="18" charset="0"/>
            </a:endParaRPr>
          </a:p>
        </p:txBody>
      </p:sp>
    </p:spTree>
    <p:extLst>
      <p:ext uri="{BB962C8B-B14F-4D97-AF65-F5344CB8AC3E}">
        <p14:creationId xmlns:p14="http://schemas.microsoft.com/office/powerpoint/2010/main" val="3480909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45990"/>
            <a:ext cx="2323070" cy="1058164"/>
          </a:xfrm>
          <a:prstGeom prst="rect">
            <a:avLst/>
          </a:prstGeom>
        </p:spPr>
      </p:pic>
      <p:sp>
        <p:nvSpPr>
          <p:cNvPr id="8" name="Rectangle 7"/>
          <p:cNvSpPr/>
          <p:nvPr/>
        </p:nvSpPr>
        <p:spPr>
          <a:xfrm>
            <a:off x="2133601" y="205946"/>
            <a:ext cx="9580605" cy="140043"/>
          </a:xfrm>
          <a:prstGeom prst="rect">
            <a:avLst/>
          </a:prstGeom>
          <a:solidFill>
            <a:srgbClr val="A58A7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95417" y="205946"/>
            <a:ext cx="1738184" cy="140043"/>
          </a:xfrm>
          <a:prstGeom prst="rect">
            <a:avLst/>
          </a:prstGeom>
          <a:solidFill>
            <a:srgbClr val="BC00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à coins arrondis 5"/>
          <p:cNvSpPr/>
          <p:nvPr/>
        </p:nvSpPr>
        <p:spPr>
          <a:xfrm>
            <a:off x="8100291" y="6530109"/>
            <a:ext cx="4091709" cy="285578"/>
          </a:xfrm>
          <a:prstGeom prst="roundRect">
            <a:avLst>
              <a:gd name="adj" fmla="val 50000"/>
            </a:avLst>
          </a:prstGeom>
          <a:solidFill>
            <a:srgbClr val="BC00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1A6514C2-48F8-FD53-ACEF-761437615517}"/>
              </a:ext>
            </a:extLst>
          </p:cNvPr>
          <p:cNvPicPr>
            <a:picLocks noChangeAspect="1"/>
          </p:cNvPicPr>
          <p:nvPr/>
        </p:nvPicPr>
        <p:blipFill>
          <a:blip r:embed="rId4"/>
          <a:stretch>
            <a:fillRect/>
          </a:stretch>
        </p:blipFill>
        <p:spPr>
          <a:xfrm>
            <a:off x="0" y="5514109"/>
            <a:ext cx="12192000" cy="1238814"/>
          </a:xfrm>
          <a:prstGeom prst="rect">
            <a:avLst/>
          </a:prstGeom>
        </p:spPr>
      </p:pic>
      <p:sp>
        <p:nvSpPr>
          <p:cNvPr id="14" name="Titre 4">
            <a:extLst>
              <a:ext uri="{FF2B5EF4-FFF2-40B4-BE49-F238E27FC236}">
                <a16:creationId xmlns:a16="http://schemas.microsoft.com/office/drawing/2014/main" id="{1084EDF8-B0DE-F52C-E21E-79748E1B6C15}"/>
              </a:ext>
            </a:extLst>
          </p:cNvPr>
          <p:cNvSpPr txBox="1">
            <a:spLocks/>
          </p:cNvSpPr>
          <p:nvPr/>
        </p:nvSpPr>
        <p:spPr>
          <a:xfrm>
            <a:off x="762000" y="2828158"/>
            <a:ext cx="10818600" cy="22748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4400" b="1" dirty="0">
                <a:solidFill>
                  <a:srgbClr val="BC0067"/>
                </a:solidFill>
                <a:latin typeface="Fivo Sans Modern" pitchFamily="50" charset="0"/>
                <a:ea typeface="+mn-ea"/>
                <a:cs typeface="+mn-cs"/>
              </a:rPr>
              <a:t>4. L’élaboration du modèle économique</a:t>
            </a:r>
          </a:p>
        </p:txBody>
      </p:sp>
      <p:sp>
        <p:nvSpPr>
          <p:cNvPr id="9" name="Espace réservé du numéro de diapositive 8">
            <a:extLst>
              <a:ext uri="{FF2B5EF4-FFF2-40B4-BE49-F238E27FC236}">
                <a16:creationId xmlns:a16="http://schemas.microsoft.com/office/drawing/2014/main" id="{0720B352-F583-3F0B-CCE3-79A89CBEBB35}"/>
              </a:ext>
            </a:extLst>
          </p:cNvPr>
          <p:cNvSpPr>
            <a:spLocks noGrp="1"/>
          </p:cNvSpPr>
          <p:nvPr>
            <p:ph type="sldNum" sz="quarter" idx="12"/>
          </p:nvPr>
        </p:nvSpPr>
        <p:spPr/>
        <p:txBody>
          <a:bodyPr/>
          <a:lstStyle/>
          <a:p>
            <a:fld id="{F25930D6-FC7E-4FED-8ACF-3603F1F31BC7}" type="slidenum">
              <a:rPr lang="fr-FR" smtClean="0"/>
              <a:t>15</a:t>
            </a:fld>
            <a:endParaRPr lang="fr-FR"/>
          </a:p>
        </p:txBody>
      </p:sp>
    </p:spTree>
    <p:extLst>
      <p:ext uri="{BB962C8B-B14F-4D97-AF65-F5344CB8AC3E}">
        <p14:creationId xmlns:p14="http://schemas.microsoft.com/office/powerpoint/2010/main" val="4003220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8B79D3-B284-953C-ED8D-2A081BB9E0DD}"/>
              </a:ext>
            </a:extLst>
          </p:cNvPr>
          <p:cNvSpPr>
            <a:spLocks noGrp="1"/>
          </p:cNvSpPr>
          <p:nvPr>
            <p:ph type="title"/>
          </p:nvPr>
        </p:nvSpPr>
        <p:spPr/>
        <p:txBody>
          <a:bodyPr/>
          <a:lstStyle/>
          <a:p>
            <a:r>
              <a:rPr lang="fr-FR" dirty="0"/>
              <a:t>Proposition de plan de développement</a:t>
            </a:r>
          </a:p>
        </p:txBody>
      </p:sp>
      <p:sp>
        <p:nvSpPr>
          <p:cNvPr id="5" name="Espace réservé du contenu 4">
            <a:extLst>
              <a:ext uri="{FF2B5EF4-FFF2-40B4-BE49-F238E27FC236}">
                <a16:creationId xmlns:a16="http://schemas.microsoft.com/office/drawing/2014/main" id="{CE17F72C-0EFD-C97E-7904-DB6D58179D7A}"/>
              </a:ext>
            </a:extLst>
          </p:cNvPr>
          <p:cNvSpPr>
            <a:spLocks noGrp="1"/>
          </p:cNvSpPr>
          <p:nvPr>
            <p:ph idx="1"/>
          </p:nvPr>
        </p:nvSpPr>
        <p:spPr>
          <a:xfrm>
            <a:off x="838201" y="1807028"/>
            <a:ext cx="5257799" cy="4430485"/>
          </a:xfrm>
        </p:spPr>
        <p:txBody>
          <a:bodyPr/>
          <a:lstStyle/>
          <a:p>
            <a:pPr marL="0" indent="0">
              <a:buNone/>
            </a:pPr>
            <a:r>
              <a:rPr lang="fr-FR" dirty="0">
                <a:solidFill>
                  <a:srgbClr val="BC0067"/>
                </a:solidFill>
                <a:latin typeface="Spectral" panose="02020502060000000000" pitchFamily="18" charset="0"/>
              </a:rPr>
              <a:t>Un développement progressif et en priorité dans les zones tendues</a:t>
            </a:r>
          </a:p>
          <a:p>
            <a:pPr marL="0" indent="0">
              <a:buNone/>
            </a:pPr>
            <a:endParaRPr lang="fr-FR" sz="2200" dirty="0">
              <a:latin typeface="Spectral" panose="02020502060000000000" pitchFamily="18" charset="0"/>
            </a:endParaRPr>
          </a:p>
          <a:p>
            <a:pPr marL="0" lvl="4" indent="0">
              <a:buNone/>
            </a:pPr>
            <a:r>
              <a:rPr lang="fr-FR" sz="2200" b="1" kern="0" dirty="0">
                <a:latin typeface="Spectral" panose="02020502060000000000" pitchFamily="18" charset="0"/>
              </a:rPr>
              <a:t>2 secteurs d’intervention intégrés dans le modèle économique : </a:t>
            </a:r>
          </a:p>
          <a:p>
            <a:r>
              <a:rPr lang="fr-FR" sz="2200" b="1" kern="0" dirty="0">
                <a:latin typeface="Spectral" panose="02020502060000000000" pitchFamily="18" charset="0"/>
              </a:rPr>
              <a:t>Développement en zone A </a:t>
            </a:r>
            <a:r>
              <a:rPr lang="fr-FR" sz="2200" kern="0" dirty="0">
                <a:latin typeface="Spectral" panose="02020502060000000000" pitchFamily="18" charset="0"/>
              </a:rPr>
              <a:t>: 10 logements par an les 4 premières années puis 20 logements par an</a:t>
            </a:r>
          </a:p>
          <a:p>
            <a:r>
              <a:rPr lang="fr-FR" sz="2200" b="1" kern="0" dirty="0">
                <a:latin typeface="Spectral" panose="02020502060000000000" pitchFamily="18" charset="0"/>
              </a:rPr>
              <a:t>Développement en zone B1 </a:t>
            </a:r>
            <a:r>
              <a:rPr lang="fr-FR" sz="2200" kern="0" dirty="0">
                <a:latin typeface="Spectral" panose="02020502060000000000" pitchFamily="18" charset="0"/>
              </a:rPr>
              <a:t>: 10 logements par an les 4 premières années puis 20 logements par an</a:t>
            </a:r>
            <a:endParaRPr lang="fr-FR" sz="2200" b="1" kern="0" dirty="0">
              <a:latin typeface="Spectral" panose="02020502060000000000" pitchFamily="18" charset="0"/>
            </a:endParaRPr>
          </a:p>
          <a:p>
            <a:pPr marL="0" indent="0">
              <a:buNone/>
            </a:pPr>
            <a:endParaRPr lang="fr-FR" dirty="0">
              <a:latin typeface="Spectral" panose="02020502060000000000" pitchFamily="18" charset="0"/>
            </a:endParaRPr>
          </a:p>
        </p:txBody>
      </p:sp>
      <p:pic>
        <p:nvPicPr>
          <p:cNvPr id="3" name="Image 2">
            <a:extLst>
              <a:ext uri="{FF2B5EF4-FFF2-40B4-BE49-F238E27FC236}">
                <a16:creationId xmlns:a16="http://schemas.microsoft.com/office/drawing/2014/main" id="{D32DB7EB-EB19-0DC5-263E-77581C453817}"/>
              </a:ext>
            </a:extLst>
          </p:cNvPr>
          <p:cNvPicPr>
            <a:picLocks noChangeAspect="1"/>
          </p:cNvPicPr>
          <p:nvPr/>
        </p:nvPicPr>
        <p:blipFill>
          <a:blip r:embed="rId2"/>
          <a:stretch>
            <a:fillRect/>
          </a:stretch>
        </p:blipFill>
        <p:spPr>
          <a:xfrm>
            <a:off x="6285696" y="1753352"/>
            <a:ext cx="5906304" cy="4342648"/>
          </a:xfrm>
          <a:prstGeom prst="rect">
            <a:avLst/>
          </a:prstGeom>
        </p:spPr>
      </p:pic>
      <p:sp>
        <p:nvSpPr>
          <p:cNvPr id="7" name="Espace réservé du numéro de diapositive 6">
            <a:extLst>
              <a:ext uri="{FF2B5EF4-FFF2-40B4-BE49-F238E27FC236}">
                <a16:creationId xmlns:a16="http://schemas.microsoft.com/office/drawing/2014/main" id="{9C11FF24-1500-43FA-4D59-886CA445BE4C}"/>
              </a:ext>
            </a:extLst>
          </p:cNvPr>
          <p:cNvSpPr>
            <a:spLocks noGrp="1"/>
          </p:cNvSpPr>
          <p:nvPr>
            <p:ph type="sldNum" sz="quarter" idx="12"/>
          </p:nvPr>
        </p:nvSpPr>
        <p:spPr/>
        <p:txBody>
          <a:bodyPr/>
          <a:lstStyle/>
          <a:p>
            <a:fld id="{F25930D6-FC7E-4FED-8ACF-3603F1F31BC7}" type="slidenum">
              <a:rPr lang="fr-FR" smtClean="0"/>
              <a:t>16</a:t>
            </a:fld>
            <a:endParaRPr lang="fr-FR"/>
          </a:p>
        </p:txBody>
      </p:sp>
    </p:spTree>
    <p:extLst>
      <p:ext uri="{BB962C8B-B14F-4D97-AF65-F5344CB8AC3E}">
        <p14:creationId xmlns:p14="http://schemas.microsoft.com/office/powerpoint/2010/main" val="3604677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8B79D3-B284-953C-ED8D-2A081BB9E0DD}"/>
              </a:ext>
            </a:extLst>
          </p:cNvPr>
          <p:cNvSpPr>
            <a:spLocks noGrp="1"/>
          </p:cNvSpPr>
          <p:nvPr>
            <p:ph type="title"/>
          </p:nvPr>
        </p:nvSpPr>
        <p:spPr/>
        <p:txBody>
          <a:bodyPr/>
          <a:lstStyle/>
          <a:p>
            <a:r>
              <a:rPr lang="fr-FR" dirty="0"/>
              <a:t>Les hypothèses de produits et de charges</a:t>
            </a:r>
          </a:p>
        </p:txBody>
      </p:sp>
      <p:sp>
        <p:nvSpPr>
          <p:cNvPr id="9" name="Espace réservé du numéro de diapositive 8">
            <a:extLst>
              <a:ext uri="{FF2B5EF4-FFF2-40B4-BE49-F238E27FC236}">
                <a16:creationId xmlns:a16="http://schemas.microsoft.com/office/drawing/2014/main" id="{84C1AD93-F9C5-B39D-1129-D1AE3B75ABE5}"/>
              </a:ext>
            </a:extLst>
          </p:cNvPr>
          <p:cNvSpPr>
            <a:spLocks noGrp="1"/>
          </p:cNvSpPr>
          <p:nvPr>
            <p:ph type="sldNum" sz="quarter" idx="12"/>
          </p:nvPr>
        </p:nvSpPr>
        <p:spPr/>
        <p:txBody>
          <a:bodyPr/>
          <a:lstStyle/>
          <a:p>
            <a:fld id="{F25930D6-FC7E-4FED-8ACF-3603F1F31BC7}" type="slidenum">
              <a:rPr lang="fr-FR" smtClean="0"/>
              <a:t>17</a:t>
            </a:fld>
            <a:endParaRPr lang="fr-FR"/>
          </a:p>
        </p:txBody>
      </p:sp>
      <p:pic>
        <p:nvPicPr>
          <p:cNvPr id="3" name="Graphique 2" descr="Pièces avec un remplissage uni">
            <a:extLst>
              <a:ext uri="{FF2B5EF4-FFF2-40B4-BE49-F238E27FC236}">
                <a16:creationId xmlns:a16="http://schemas.microsoft.com/office/drawing/2014/main" id="{9C853178-68F4-AAE0-6CB2-02BD263E6F7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47403" y="1284667"/>
            <a:ext cx="597353" cy="597353"/>
          </a:xfrm>
          <a:prstGeom prst="rect">
            <a:avLst/>
          </a:prstGeom>
        </p:spPr>
      </p:pic>
      <p:sp>
        <p:nvSpPr>
          <p:cNvPr id="4" name="Forme libre 31">
            <a:extLst>
              <a:ext uri="{FF2B5EF4-FFF2-40B4-BE49-F238E27FC236}">
                <a16:creationId xmlns:a16="http://schemas.microsoft.com/office/drawing/2014/main" id="{213E8559-1CBD-BEF1-4863-5E6BE59D1137}"/>
              </a:ext>
            </a:extLst>
          </p:cNvPr>
          <p:cNvSpPr/>
          <p:nvPr/>
        </p:nvSpPr>
        <p:spPr>
          <a:xfrm>
            <a:off x="8824743" y="1375291"/>
            <a:ext cx="442358" cy="506729"/>
          </a:xfrm>
          <a:custGeom>
            <a:avLst/>
            <a:gdLst>
              <a:gd name="connsiteX0" fmla="*/ -264 w 594760"/>
              <a:gd name="connsiteY0" fmla="*/ -167 h 681309"/>
              <a:gd name="connsiteX1" fmla="*/ 19486 w 594760"/>
              <a:gd name="connsiteY1" fmla="*/ 681143 h 681309"/>
              <a:gd name="connsiteX2" fmla="*/ 574747 w 594760"/>
              <a:gd name="connsiteY2" fmla="*/ 681143 h 681309"/>
              <a:gd name="connsiteX3" fmla="*/ 594497 w 594760"/>
              <a:gd name="connsiteY3" fmla="*/ -167 h 681309"/>
              <a:gd name="connsiteX4" fmla="*/ 99645 w 594760"/>
              <a:gd name="connsiteY4" fmla="*/ 101199 h 681309"/>
              <a:gd name="connsiteX5" fmla="*/ 498550 w 594760"/>
              <a:gd name="connsiteY5" fmla="*/ 101199 h 681309"/>
              <a:gd name="connsiteX6" fmla="*/ 498550 w 594760"/>
              <a:gd name="connsiteY6" fmla="*/ 250598 h 681309"/>
              <a:gd name="connsiteX7" fmla="*/ 99645 w 594760"/>
              <a:gd name="connsiteY7" fmla="*/ 250598 h 681309"/>
              <a:gd name="connsiteX8" fmla="*/ 187241 w 594760"/>
              <a:gd name="connsiteY8" fmla="*/ 616670 h 681309"/>
              <a:gd name="connsiteX9" fmla="*/ 99097 w 594760"/>
              <a:gd name="connsiteY9" fmla="*/ 616670 h 681309"/>
              <a:gd name="connsiteX10" fmla="*/ 99097 w 594760"/>
              <a:gd name="connsiteY10" fmla="*/ 552138 h 681309"/>
              <a:gd name="connsiteX11" fmla="*/ 187241 w 594760"/>
              <a:gd name="connsiteY11" fmla="*/ 552138 h 681309"/>
              <a:gd name="connsiteX12" fmla="*/ 187241 w 594760"/>
              <a:gd name="connsiteY12" fmla="*/ 501424 h 681309"/>
              <a:gd name="connsiteX13" fmla="*/ 99097 w 594760"/>
              <a:gd name="connsiteY13" fmla="*/ 501424 h 681309"/>
              <a:gd name="connsiteX14" fmla="*/ 99097 w 594760"/>
              <a:gd name="connsiteY14" fmla="*/ 436891 h 681309"/>
              <a:gd name="connsiteX15" fmla="*/ 187241 w 594760"/>
              <a:gd name="connsiteY15" fmla="*/ 436891 h 681309"/>
              <a:gd name="connsiteX16" fmla="*/ 187241 w 594760"/>
              <a:gd name="connsiteY16" fmla="*/ 386178 h 681309"/>
              <a:gd name="connsiteX17" fmla="*/ 99097 w 594760"/>
              <a:gd name="connsiteY17" fmla="*/ 386178 h 681309"/>
              <a:gd name="connsiteX18" fmla="*/ 99097 w 594760"/>
              <a:gd name="connsiteY18" fmla="*/ 321645 h 681309"/>
              <a:gd name="connsiteX19" fmla="*/ 187241 w 594760"/>
              <a:gd name="connsiteY19" fmla="*/ 321645 h 681309"/>
              <a:gd name="connsiteX20" fmla="*/ 343170 w 594760"/>
              <a:gd name="connsiteY20" fmla="*/ 616670 h 681309"/>
              <a:gd name="connsiteX21" fmla="*/ 255026 w 594760"/>
              <a:gd name="connsiteY21" fmla="*/ 616670 h 681309"/>
              <a:gd name="connsiteX22" fmla="*/ 255026 w 594760"/>
              <a:gd name="connsiteY22" fmla="*/ 436891 h 681309"/>
              <a:gd name="connsiteX23" fmla="*/ 343170 w 594760"/>
              <a:gd name="connsiteY23" fmla="*/ 436891 h 681309"/>
              <a:gd name="connsiteX24" fmla="*/ 343170 w 594760"/>
              <a:gd name="connsiteY24" fmla="*/ 386178 h 681309"/>
              <a:gd name="connsiteX25" fmla="*/ 255026 w 594760"/>
              <a:gd name="connsiteY25" fmla="*/ 386178 h 681309"/>
              <a:gd name="connsiteX26" fmla="*/ 255026 w 594760"/>
              <a:gd name="connsiteY26" fmla="*/ 321645 h 681309"/>
              <a:gd name="connsiteX27" fmla="*/ 343170 w 594760"/>
              <a:gd name="connsiteY27" fmla="*/ 321645 h 681309"/>
              <a:gd name="connsiteX28" fmla="*/ 499160 w 594760"/>
              <a:gd name="connsiteY28" fmla="*/ 616670 h 681309"/>
              <a:gd name="connsiteX29" fmla="*/ 410954 w 594760"/>
              <a:gd name="connsiteY29" fmla="*/ 616670 h 681309"/>
              <a:gd name="connsiteX30" fmla="*/ 410954 w 594760"/>
              <a:gd name="connsiteY30" fmla="*/ 321645 h 681309"/>
              <a:gd name="connsiteX31" fmla="*/ 499160 w 594760"/>
              <a:gd name="connsiteY31" fmla="*/ 321645 h 68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4760" h="681309">
                <a:moveTo>
                  <a:pt x="-264" y="-167"/>
                </a:moveTo>
                <a:lnTo>
                  <a:pt x="19486" y="681143"/>
                </a:lnTo>
                <a:lnTo>
                  <a:pt x="574747" y="681143"/>
                </a:lnTo>
                <a:lnTo>
                  <a:pt x="594497" y="-167"/>
                </a:lnTo>
                <a:close/>
                <a:moveTo>
                  <a:pt x="99645" y="101199"/>
                </a:moveTo>
                <a:lnTo>
                  <a:pt x="498550" y="101199"/>
                </a:lnTo>
                <a:lnTo>
                  <a:pt x="498550" y="250598"/>
                </a:lnTo>
                <a:lnTo>
                  <a:pt x="99645" y="250598"/>
                </a:lnTo>
                <a:close/>
                <a:moveTo>
                  <a:pt x="187241" y="616670"/>
                </a:moveTo>
                <a:lnTo>
                  <a:pt x="99097" y="616670"/>
                </a:lnTo>
                <a:lnTo>
                  <a:pt x="99097" y="552138"/>
                </a:lnTo>
                <a:lnTo>
                  <a:pt x="187241" y="552138"/>
                </a:lnTo>
                <a:close/>
                <a:moveTo>
                  <a:pt x="187241" y="501424"/>
                </a:moveTo>
                <a:lnTo>
                  <a:pt x="99097" y="501424"/>
                </a:lnTo>
                <a:lnTo>
                  <a:pt x="99097" y="436891"/>
                </a:lnTo>
                <a:lnTo>
                  <a:pt x="187241" y="436891"/>
                </a:lnTo>
                <a:close/>
                <a:moveTo>
                  <a:pt x="187241" y="386178"/>
                </a:moveTo>
                <a:lnTo>
                  <a:pt x="99097" y="386178"/>
                </a:lnTo>
                <a:lnTo>
                  <a:pt x="99097" y="321645"/>
                </a:lnTo>
                <a:lnTo>
                  <a:pt x="187241" y="321645"/>
                </a:lnTo>
                <a:close/>
                <a:moveTo>
                  <a:pt x="343170" y="616670"/>
                </a:moveTo>
                <a:lnTo>
                  <a:pt x="255026" y="616670"/>
                </a:lnTo>
                <a:lnTo>
                  <a:pt x="255026" y="436891"/>
                </a:lnTo>
                <a:lnTo>
                  <a:pt x="343170" y="436891"/>
                </a:lnTo>
                <a:close/>
                <a:moveTo>
                  <a:pt x="343170" y="386178"/>
                </a:moveTo>
                <a:lnTo>
                  <a:pt x="255026" y="386178"/>
                </a:lnTo>
                <a:lnTo>
                  <a:pt x="255026" y="321645"/>
                </a:lnTo>
                <a:lnTo>
                  <a:pt x="343170" y="321645"/>
                </a:lnTo>
                <a:close/>
                <a:moveTo>
                  <a:pt x="499160" y="616670"/>
                </a:moveTo>
                <a:lnTo>
                  <a:pt x="410954" y="616670"/>
                </a:lnTo>
                <a:lnTo>
                  <a:pt x="410954" y="321645"/>
                </a:lnTo>
                <a:lnTo>
                  <a:pt x="499160" y="321645"/>
                </a:lnTo>
                <a:close/>
              </a:path>
            </a:pathLst>
          </a:custGeom>
          <a:solidFill>
            <a:srgbClr val="A58A7B"/>
          </a:solidFill>
          <a:ln w="6096" cap="flat">
            <a:solidFill>
              <a:srgbClr val="A58A7B"/>
            </a:solidFill>
            <a:prstDash val="solid"/>
            <a:miter/>
          </a:ln>
        </p:spPr>
        <p:txBody>
          <a:bodyPr rtlCol="0" anchor="ctr"/>
          <a:lstStyle/>
          <a:p>
            <a:pPr marL="0" marR="0" lvl="0" indent="0" algn="l" defTabSz="554478" rtl="0" eaLnBrk="1" fontAlgn="auto" latinLnBrk="0" hangingPunct="1">
              <a:lnSpc>
                <a:spcPct val="100000"/>
              </a:lnSpc>
              <a:spcBef>
                <a:spcPts val="0"/>
              </a:spcBef>
              <a:spcAft>
                <a:spcPts val="0"/>
              </a:spcAft>
              <a:buClrTx/>
              <a:buSzTx/>
              <a:buFontTx/>
              <a:buNone/>
              <a:tabLst/>
              <a:defRPr/>
            </a:pPr>
            <a:endParaRPr kumimoji="0" lang="fr-FR" sz="1092" b="0" i="0" u="none" strike="noStrike" kern="1200" cap="none" spc="0" normalizeH="0" baseline="0" noProof="0" dirty="0">
              <a:ln>
                <a:noFill/>
              </a:ln>
              <a:solidFill>
                <a:srgbClr val="26D07C"/>
              </a:solidFill>
              <a:effectLst/>
              <a:uLnTx/>
              <a:uFillTx/>
              <a:latin typeface="Spectral Light"/>
              <a:ea typeface="+mn-ea"/>
              <a:cs typeface="+mn-cs"/>
            </a:endParaRPr>
          </a:p>
        </p:txBody>
      </p:sp>
      <p:sp>
        <p:nvSpPr>
          <p:cNvPr id="6" name="Espace réservé du texte 4">
            <a:extLst>
              <a:ext uri="{FF2B5EF4-FFF2-40B4-BE49-F238E27FC236}">
                <a16:creationId xmlns:a16="http://schemas.microsoft.com/office/drawing/2014/main" id="{E6A8EEF2-9E15-3E60-9DCB-D566CB09AF5F}"/>
              </a:ext>
            </a:extLst>
          </p:cNvPr>
          <p:cNvSpPr txBox="1">
            <a:spLocks/>
          </p:cNvSpPr>
          <p:nvPr/>
        </p:nvSpPr>
        <p:spPr>
          <a:xfrm>
            <a:off x="1663699" y="2036092"/>
            <a:ext cx="2964760" cy="6808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800" b="1" dirty="0">
                <a:solidFill>
                  <a:srgbClr val="BC0067"/>
                </a:solidFill>
                <a:latin typeface="Spectral" panose="02020502060000000000" pitchFamily="18" charset="0"/>
              </a:rPr>
              <a:t>Des produits, définis sur la base des simulations</a:t>
            </a:r>
          </a:p>
        </p:txBody>
      </p:sp>
      <p:sp>
        <p:nvSpPr>
          <p:cNvPr id="7" name="Espace réservé du texte 3">
            <a:extLst>
              <a:ext uri="{FF2B5EF4-FFF2-40B4-BE49-F238E27FC236}">
                <a16:creationId xmlns:a16="http://schemas.microsoft.com/office/drawing/2014/main" id="{1A518CBE-F52F-25AC-0995-949AC9E90361}"/>
              </a:ext>
            </a:extLst>
          </p:cNvPr>
          <p:cNvSpPr txBox="1">
            <a:spLocks/>
          </p:cNvSpPr>
          <p:nvPr/>
        </p:nvSpPr>
        <p:spPr>
          <a:xfrm>
            <a:off x="380246" y="2838664"/>
            <a:ext cx="5531667" cy="35403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fr-FR" sz="1600" dirty="0">
                <a:latin typeface="Spectral" panose="02020502060000000000" pitchFamily="18" charset="0"/>
              </a:rPr>
              <a:t>Le </a:t>
            </a:r>
            <a:r>
              <a:rPr lang="fr-FR" sz="1600" b="1" dirty="0">
                <a:latin typeface="Spectral" panose="02020502060000000000" pitchFamily="18" charset="0"/>
              </a:rPr>
              <a:t>prix de cession des droits réels </a:t>
            </a:r>
            <a:r>
              <a:rPr lang="fr-FR" sz="1600" dirty="0">
                <a:latin typeface="Spectral" panose="02020502060000000000" pitchFamily="18" charset="0"/>
              </a:rPr>
              <a:t>par secteurs d’intervention, réévalué à l’ICC (2,7% / an)</a:t>
            </a:r>
          </a:p>
          <a:p>
            <a:pPr lvl="1"/>
            <a:r>
              <a:rPr lang="fr-FR" sz="1600" dirty="0">
                <a:latin typeface="Spectral" panose="02020502060000000000" pitchFamily="18" charset="0"/>
              </a:rPr>
              <a:t>Communes zone A: 2 400 € TTC / m² SHAB*</a:t>
            </a:r>
          </a:p>
          <a:p>
            <a:pPr lvl="1"/>
            <a:r>
              <a:rPr lang="fr-FR" sz="1600" dirty="0">
                <a:latin typeface="Spectral" panose="02020502060000000000" pitchFamily="18" charset="0"/>
              </a:rPr>
              <a:t>Communes zone B1 : 2 200 € TTC / m² SHAB* </a:t>
            </a:r>
          </a:p>
          <a:p>
            <a:pPr marL="342900" indent="-342900">
              <a:buFont typeface="+mj-lt"/>
              <a:buAutoNum type="arabicPeriod"/>
            </a:pPr>
            <a:r>
              <a:rPr lang="fr-FR" sz="1600" dirty="0">
                <a:latin typeface="Spectral" panose="02020502060000000000" pitchFamily="18" charset="0"/>
              </a:rPr>
              <a:t>Le </a:t>
            </a:r>
            <a:r>
              <a:rPr lang="fr-FR" sz="1600" b="1" dirty="0">
                <a:latin typeface="Spectral" panose="02020502060000000000" pitchFamily="18" charset="0"/>
              </a:rPr>
              <a:t>montant de la redevance </a:t>
            </a:r>
            <a:r>
              <a:rPr lang="fr-FR" sz="1600" dirty="0">
                <a:latin typeface="Spectral" panose="02020502060000000000" pitchFamily="18" charset="0"/>
              </a:rPr>
              <a:t>par secteur d’intervention, réévalué à l’IRL (1,3% / an)</a:t>
            </a:r>
          </a:p>
          <a:p>
            <a:pPr lvl="1"/>
            <a:r>
              <a:rPr lang="fr-FR" sz="1600" dirty="0">
                <a:latin typeface="Spectral" panose="02020502060000000000" pitchFamily="18" charset="0"/>
              </a:rPr>
              <a:t>Zone A : 2€/m²/mois (financement d’une charge foncière max de 680€/m²) ;</a:t>
            </a:r>
          </a:p>
          <a:p>
            <a:pPr lvl="1"/>
            <a:r>
              <a:rPr lang="fr-FR" sz="1600" dirty="0">
                <a:latin typeface="Spectral" panose="02020502060000000000" pitchFamily="18" charset="0"/>
              </a:rPr>
              <a:t>Zone B1 : 1,5€/m²/mois (financement d’une charge foncière max de 490€/m²).</a:t>
            </a:r>
          </a:p>
          <a:p>
            <a:pPr marL="0" indent="0">
              <a:buNone/>
            </a:pPr>
            <a:endParaRPr lang="fr-FR" sz="1100" dirty="0">
              <a:latin typeface="Spectral" panose="02020502060000000000" pitchFamily="18" charset="0"/>
            </a:endParaRPr>
          </a:p>
          <a:p>
            <a:pPr marL="0" lvl="2" indent="-914400">
              <a:buNone/>
            </a:pPr>
            <a:endParaRPr lang="fr-FR" sz="1100" b="0" dirty="0">
              <a:latin typeface="Spectral" panose="02020502060000000000" pitchFamily="18" charset="0"/>
            </a:endParaRPr>
          </a:p>
          <a:p>
            <a:pPr marL="0" lvl="2" indent="-914400">
              <a:buNone/>
            </a:pPr>
            <a:endParaRPr lang="fr-FR" sz="1100" dirty="0">
              <a:latin typeface="Spectral" panose="02020502060000000000" pitchFamily="18" charset="0"/>
            </a:endParaRPr>
          </a:p>
          <a:p>
            <a:pPr marL="0" lvl="2" indent="-914400">
              <a:buNone/>
            </a:pPr>
            <a:endParaRPr lang="fr-FR" sz="1100" b="0" dirty="0">
              <a:latin typeface="Spectral" panose="02020502060000000000" pitchFamily="18" charset="0"/>
            </a:endParaRPr>
          </a:p>
          <a:p>
            <a:pPr marL="0" indent="0">
              <a:buNone/>
            </a:pPr>
            <a:endParaRPr lang="fr-FR" sz="3200" dirty="0">
              <a:latin typeface="Spectral" panose="02020502060000000000" pitchFamily="18" charset="0"/>
            </a:endParaRPr>
          </a:p>
          <a:p>
            <a:pPr marL="0" indent="0">
              <a:buNone/>
            </a:pPr>
            <a:endParaRPr lang="fr-FR" sz="1400" dirty="0">
              <a:latin typeface="Spectral" panose="02020502060000000000" pitchFamily="18" charset="0"/>
            </a:endParaRPr>
          </a:p>
        </p:txBody>
      </p:sp>
      <p:sp>
        <p:nvSpPr>
          <p:cNvPr id="8" name="Espace réservé du texte 4">
            <a:extLst>
              <a:ext uri="{FF2B5EF4-FFF2-40B4-BE49-F238E27FC236}">
                <a16:creationId xmlns:a16="http://schemas.microsoft.com/office/drawing/2014/main" id="{4C8D9152-5925-31A1-F129-FB90A9B2EFEC}"/>
              </a:ext>
            </a:extLst>
          </p:cNvPr>
          <p:cNvSpPr txBox="1">
            <a:spLocks/>
          </p:cNvSpPr>
          <p:nvPr/>
        </p:nvSpPr>
        <p:spPr>
          <a:xfrm>
            <a:off x="6633882" y="2036092"/>
            <a:ext cx="5065059" cy="6808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800" b="1" dirty="0">
                <a:solidFill>
                  <a:srgbClr val="BC0067"/>
                </a:solidFill>
                <a:latin typeface="Spectral" panose="02020502060000000000" pitchFamily="18" charset="0"/>
              </a:rPr>
              <a:t>Des charges, définies à partir d’hypothèses éprouvées et basées sur une forte mobilisation des moyens humains de l’organisme</a:t>
            </a:r>
          </a:p>
        </p:txBody>
      </p:sp>
      <p:sp>
        <p:nvSpPr>
          <p:cNvPr id="10" name="Espace réservé du texte 3">
            <a:extLst>
              <a:ext uri="{FF2B5EF4-FFF2-40B4-BE49-F238E27FC236}">
                <a16:creationId xmlns:a16="http://schemas.microsoft.com/office/drawing/2014/main" id="{7A42A43F-D92A-4E39-685F-60A0F14DE6E1}"/>
              </a:ext>
            </a:extLst>
          </p:cNvPr>
          <p:cNvSpPr txBox="1">
            <a:spLocks/>
          </p:cNvSpPr>
          <p:nvPr/>
        </p:nvSpPr>
        <p:spPr>
          <a:xfrm>
            <a:off x="6280090" y="2838664"/>
            <a:ext cx="5531664" cy="35403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fr-FR" sz="1600" dirty="0">
                <a:latin typeface="Spectral" panose="02020502060000000000" pitchFamily="18" charset="0"/>
              </a:rPr>
              <a:t>Des charges variables, réévaluées à l’inflation (2%/an) comprenant :</a:t>
            </a:r>
          </a:p>
          <a:p>
            <a:pPr lvl="1"/>
            <a:r>
              <a:rPr lang="fr-FR" sz="1600" dirty="0">
                <a:latin typeface="Spectral" panose="02020502060000000000" pitchFamily="18" charset="0"/>
              </a:rPr>
              <a:t>Une </a:t>
            </a:r>
            <a:r>
              <a:rPr lang="fr-FR" sz="1600" b="1" dirty="0">
                <a:latin typeface="Spectral" panose="02020502060000000000" pitchFamily="18" charset="0"/>
              </a:rPr>
              <a:t>provision de 5% de perte sur les redevances </a:t>
            </a:r>
            <a:r>
              <a:rPr lang="fr-FR" sz="1600" dirty="0">
                <a:latin typeface="Spectral" panose="02020502060000000000" pitchFamily="18" charset="0"/>
              </a:rPr>
              <a:t>pour les BRS en cours ;</a:t>
            </a:r>
          </a:p>
          <a:p>
            <a:pPr lvl="1"/>
            <a:r>
              <a:rPr lang="fr-FR" sz="1600" b="1" dirty="0">
                <a:latin typeface="Spectral" panose="02020502060000000000" pitchFamily="18" charset="0"/>
              </a:rPr>
              <a:t>Une provision pour perte de 8% du prix de vente pour 5% des logements occupés </a:t>
            </a:r>
            <a:r>
              <a:rPr lang="fr-FR" sz="1600" dirty="0">
                <a:latin typeface="Spectral" panose="02020502060000000000" pitchFamily="18" charset="0"/>
              </a:rPr>
              <a:t>chaque année, afin d’absorber le risque de rachat de droits réels.</a:t>
            </a:r>
          </a:p>
          <a:p>
            <a:pPr marL="342900" indent="-342900">
              <a:buFont typeface="+mj-lt"/>
              <a:buAutoNum type="arabicPeriod"/>
            </a:pPr>
            <a:r>
              <a:rPr lang="fr-FR" sz="1600" dirty="0">
                <a:latin typeface="Spectral" panose="02020502060000000000" pitchFamily="18" charset="0"/>
              </a:rPr>
              <a:t>Des charges de structure fixes, réévaluées à l’inflation (2%/an)</a:t>
            </a:r>
          </a:p>
          <a:p>
            <a:pPr marL="0" indent="0">
              <a:buNone/>
            </a:pPr>
            <a:endParaRPr lang="fr-FR" sz="1600" dirty="0">
              <a:latin typeface="Spectral" panose="02020502060000000000" pitchFamily="18" charset="0"/>
            </a:endParaRPr>
          </a:p>
          <a:p>
            <a:pPr marL="0" indent="0">
              <a:buNone/>
            </a:pPr>
            <a:r>
              <a:rPr lang="fr-FR" sz="1200" i="1" dirty="0">
                <a:latin typeface="Spectral" panose="02020502060000000000" pitchFamily="18" charset="0"/>
              </a:rPr>
              <a:t>La valeur des indices utilisés est estimée à partir d’une moyenne sur les 10 dernières années</a:t>
            </a:r>
          </a:p>
          <a:p>
            <a:pPr marL="0" indent="0">
              <a:buNone/>
            </a:pPr>
            <a:endParaRPr lang="fr-FR" sz="1600" dirty="0">
              <a:latin typeface="Spectral" panose="02020502060000000000" pitchFamily="18" charset="0"/>
            </a:endParaRPr>
          </a:p>
        </p:txBody>
      </p:sp>
    </p:spTree>
    <p:extLst>
      <p:ext uri="{BB962C8B-B14F-4D97-AF65-F5344CB8AC3E}">
        <p14:creationId xmlns:p14="http://schemas.microsoft.com/office/powerpoint/2010/main" val="1273237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8B79D3-B284-953C-ED8D-2A081BB9E0DD}"/>
              </a:ext>
            </a:extLst>
          </p:cNvPr>
          <p:cNvSpPr>
            <a:spLocks noGrp="1"/>
          </p:cNvSpPr>
          <p:nvPr>
            <p:ph type="title"/>
          </p:nvPr>
        </p:nvSpPr>
        <p:spPr/>
        <p:txBody>
          <a:bodyPr/>
          <a:lstStyle/>
          <a:p>
            <a:r>
              <a:rPr lang="fr-FR" dirty="0"/>
              <a:t>Le compte de résultats de l’OFS</a:t>
            </a:r>
          </a:p>
        </p:txBody>
      </p:sp>
      <p:sp>
        <p:nvSpPr>
          <p:cNvPr id="7" name="Espace réservé du numéro de diapositive 6">
            <a:extLst>
              <a:ext uri="{FF2B5EF4-FFF2-40B4-BE49-F238E27FC236}">
                <a16:creationId xmlns:a16="http://schemas.microsoft.com/office/drawing/2014/main" id="{115B37A3-FE8C-263C-713A-E96B8639C6D0}"/>
              </a:ext>
            </a:extLst>
          </p:cNvPr>
          <p:cNvSpPr>
            <a:spLocks noGrp="1"/>
          </p:cNvSpPr>
          <p:nvPr>
            <p:ph type="sldNum" sz="quarter" idx="12"/>
          </p:nvPr>
        </p:nvSpPr>
        <p:spPr/>
        <p:txBody>
          <a:bodyPr/>
          <a:lstStyle/>
          <a:p>
            <a:fld id="{F25930D6-FC7E-4FED-8ACF-3603F1F31BC7}" type="slidenum">
              <a:rPr lang="fr-FR" smtClean="0"/>
              <a:t>18</a:t>
            </a:fld>
            <a:endParaRPr lang="fr-FR"/>
          </a:p>
        </p:txBody>
      </p:sp>
      <p:pic>
        <p:nvPicPr>
          <p:cNvPr id="4" name="Image 3">
            <a:extLst>
              <a:ext uri="{FF2B5EF4-FFF2-40B4-BE49-F238E27FC236}">
                <a16:creationId xmlns:a16="http://schemas.microsoft.com/office/drawing/2014/main" id="{F74FE11F-9A6F-243C-6D94-07C5546E942F}"/>
              </a:ext>
            </a:extLst>
          </p:cNvPr>
          <p:cNvPicPr>
            <a:picLocks noChangeAspect="1"/>
          </p:cNvPicPr>
          <p:nvPr/>
        </p:nvPicPr>
        <p:blipFill>
          <a:blip r:embed="rId2"/>
          <a:stretch>
            <a:fillRect/>
          </a:stretch>
        </p:blipFill>
        <p:spPr>
          <a:xfrm>
            <a:off x="0" y="1290911"/>
            <a:ext cx="12192000" cy="4276177"/>
          </a:xfrm>
          <a:prstGeom prst="rect">
            <a:avLst/>
          </a:prstGeom>
        </p:spPr>
      </p:pic>
      <p:sp>
        <p:nvSpPr>
          <p:cNvPr id="5" name="Espace réservé du texte 3">
            <a:extLst>
              <a:ext uri="{FF2B5EF4-FFF2-40B4-BE49-F238E27FC236}">
                <a16:creationId xmlns:a16="http://schemas.microsoft.com/office/drawing/2014/main" id="{C38372B5-3FCF-8E06-7740-A0A056425D56}"/>
              </a:ext>
            </a:extLst>
          </p:cNvPr>
          <p:cNvSpPr txBox="1">
            <a:spLocks/>
          </p:cNvSpPr>
          <p:nvPr/>
        </p:nvSpPr>
        <p:spPr>
          <a:xfrm>
            <a:off x="411017" y="5756840"/>
            <a:ext cx="10390700" cy="622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a:latin typeface="Spectral" panose="02020502060000000000" pitchFamily="18" charset="0"/>
              </a:rPr>
              <a:t>Une trésorerie supérieure à 5% de la valeur des droits réels à partir de la 4</a:t>
            </a:r>
            <a:r>
              <a:rPr lang="fr-FR" sz="1600" baseline="30000" dirty="0">
                <a:latin typeface="Spectral" panose="02020502060000000000" pitchFamily="18" charset="0"/>
              </a:rPr>
              <a:t>e</a:t>
            </a:r>
            <a:r>
              <a:rPr lang="fr-FR" sz="1600" dirty="0">
                <a:latin typeface="Spectral" panose="02020502060000000000" pitchFamily="18" charset="0"/>
              </a:rPr>
              <a:t> année</a:t>
            </a:r>
          </a:p>
          <a:p>
            <a:r>
              <a:rPr lang="fr-FR" sz="1600" dirty="0">
                <a:latin typeface="Spectral" panose="02020502060000000000" pitchFamily="18" charset="0"/>
              </a:rPr>
              <a:t>Un besoin en apport de 66 160€ pour couvrir le déficit des deux premières années</a:t>
            </a:r>
          </a:p>
        </p:txBody>
      </p:sp>
    </p:spTree>
    <p:extLst>
      <p:ext uri="{BB962C8B-B14F-4D97-AF65-F5344CB8AC3E}">
        <p14:creationId xmlns:p14="http://schemas.microsoft.com/office/powerpoint/2010/main" val="3825032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45990"/>
            <a:ext cx="2323070" cy="1058164"/>
          </a:xfrm>
          <a:prstGeom prst="rect">
            <a:avLst/>
          </a:prstGeom>
        </p:spPr>
      </p:pic>
      <p:sp>
        <p:nvSpPr>
          <p:cNvPr id="8" name="Rectangle 7"/>
          <p:cNvSpPr/>
          <p:nvPr/>
        </p:nvSpPr>
        <p:spPr>
          <a:xfrm>
            <a:off x="2133601" y="205946"/>
            <a:ext cx="9580605" cy="140043"/>
          </a:xfrm>
          <a:prstGeom prst="rect">
            <a:avLst/>
          </a:prstGeom>
          <a:solidFill>
            <a:srgbClr val="A58A7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95417" y="205946"/>
            <a:ext cx="1738184" cy="140043"/>
          </a:xfrm>
          <a:prstGeom prst="rect">
            <a:avLst/>
          </a:prstGeom>
          <a:solidFill>
            <a:srgbClr val="BC00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à coins arrondis 5"/>
          <p:cNvSpPr/>
          <p:nvPr/>
        </p:nvSpPr>
        <p:spPr>
          <a:xfrm>
            <a:off x="8100291" y="6530109"/>
            <a:ext cx="4091709" cy="285578"/>
          </a:xfrm>
          <a:prstGeom prst="roundRect">
            <a:avLst>
              <a:gd name="adj" fmla="val 50000"/>
            </a:avLst>
          </a:prstGeom>
          <a:solidFill>
            <a:srgbClr val="BC00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1A6514C2-48F8-FD53-ACEF-761437615517}"/>
              </a:ext>
            </a:extLst>
          </p:cNvPr>
          <p:cNvPicPr>
            <a:picLocks noChangeAspect="1"/>
          </p:cNvPicPr>
          <p:nvPr/>
        </p:nvPicPr>
        <p:blipFill>
          <a:blip r:embed="rId4"/>
          <a:stretch>
            <a:fillRect/>
          </a:stretch>
        </p:blipFill>
        <p:spPr>
          <a:xfrm>
            <a:off x="0" y="5514109"/>
            <a:ext cx="12192000" cy="1238814"/>
          </a:xfrm>
          <a:prstGeom prst="rect">
            <a:avLst/>
          </a:prstGeom>
        </p:spPr>
      </p:pic>
      <p:sp>
        <p:nvSpPr>
          <p:cNvPr id="14" name="Titre 4">
            <a:extLst>
              <a:ext uri="{FF2B5EF4-FFF2-40B4-BE49-F238E27FC236}">
                <a16:creationId xmlns:a16="http://schemas.microsoft.com/office/drawing/2014/main" id="{1084EDF8-B0DE-F52C-E21E-79748E1B6C15}"/>
              </a:ext>
            </a:extLst>
          </p:cNvPr>
          <p:cNvSpPr txBox="1">
            <a:spLocks/>
          </p:cNvSpPr>
          <p:nvPr/>
        </p:nvSpPr>
        <p:spPr>
          <a:xfrm>
            <a:off x="762000" y="2828158"/>
            <a:ext cx="10818600" cy="22748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4400" b="1" dirty="0">
                <a:solidFill>
                  <a:srgbClr val="BC0067"/>
                </a:solidFill>
                <a:latin typeface="Fivo Sans Modern" pitchFamily="50" charset="0"/>
                <a:ea typeface="+mn-ea"/>
                <a:cs typeface="+mn-cs"/>
              </a:rPr>
              <a:t>5. La procédure d’attribution des logements en BRS</a:t>
            </a:r>
          </a:p>
        </p:txBody>
      </p:sp>
      <p:sp>
        <p:nvSpPr>
          <p:cNvPr id="9" name="Espace réservé du numéro de diapositive 8">
            <a:extLst>
              <a:ext uri="{FF2B5EF4-FFF2-40B4-BE49-F238E27FC236}">
                <a16:creationId xmlns:a16="http://schemas.microsoft.com/office/drawing/2014/main" id="{0720B352-F583-3F0B-CCE3-79A89CBEBB35}"/>
              </a:ext>
            </a:extLst>
          </p:cNvPr>
          <p:cNvSpPr>
            <a:spLocks noGrp="1"/>
          </p:cNvSpPr>
          <p:nvPr>
            <p:ph type="sldNum" sz="quarter" idx="12"/>
          </p:nvPr>
        </p:nvSpPr>
        <p:spPr/>
        <p:txBody>
          <a:bodyPr/>
          <a:lstStyle/>
          <a:p>
            <a:fld id="{F25930D6-FC7E-4FED-8ACF-3603F1F31BC7}" type="slidenum">
              <a:rPr lang="fr-FR" smtClean="0"/>
              <a:t>19</a:t>
            </a:fld>
            <a:endParaRPr lang="fr-FR"/>
          </a:p>
        </p:txBody>
      </p:sp>
    </p:spTree>
    <p:extLst>
      <p:ext uri="{BB962C8B-B14F-4D97-AF65-F5344CB8AC3E}">
        <p14:creationId xmlns:p14="http://schemas.microsoft.com/office/powerpoint/2010/main" val="1407508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FF69E0-9DAC-111D-A3B4-4934FD1688D8}"/>
              </a:ext>
            </a:extLst>
          </p:cNvPr>
          <p:cNvSpPr>
            <a:spLocks noGrp="1"/>
          </p:cNvSpPr>
          <p:nvPr>
            <p:ph type="title"/>
          </p:nvPr>
        </p:nvSpPr>
        <p:spPr/>
        <p:txBody>
          <a:bodyPr/>
          <a:lstStyle/>
          <a:p>
            <a:r>
              <a:rPr lang="fr-FR" dirty="0"/>
              <a:t>Sommaire</a:t>
            </a:r>
          </a:p>
        </p:txBody>
      </p:sp>
      <p:graphicFrame>
        <p:nvGraphicFramePr>
          <p:cNvPr id="5" name="Tableau 11">
            <a:extLst>
              <a:ext uri="{FF2B5EF4-FFF2-40B4-BE49-F238E27FC236}">
                <a16:creationId xmlns:a16="http://schemas.microsoft.com/office/drawing/2014/main" id="{57186366-6D62-FA88-8ACC-707D83D91E4D}"/>
              </a:ext>
            </a:extLst>
          </p:cNvPr>
          <p:cNvGraphicFramePr>
            <a:graphicFrameLocks noGrp="1"/>
          </p:cNvGraphicFramePr>
          <p:nvPr>
            <p:extLst>
              <p:ext uri="{D42A27DB-BD31-4B8C-83A1-F6EECF244321}">
                <p14:modId xmlns:p14="http://schemas.microsoft.com/office/powerpoint/2010/main" val="2662571877"/>
              </p:ext>
            </p:extLst>
          </p:nvPr>
        </p:nvGraphicFramePr>
        <p:xfrm>
          <a:off x="440676" y="2191166"/>
          <a:ext cx="11589744" cy="3151639"/>
        </p:xfrm>
        <a:graphic>
          <a:graphicData uri="http://schemas.openxmlformats.org/drawingml/2006/table">
            <a:tbl>
              <a:tblPr firstRow="1" bandRow="1">
                <a:tableStyleId>{2D5ABB26-0587-4C30-8999-92F81FD0307C}</a:tableStyleId>
              </a:tblPr>
              <a:tblGrid>
                <a:gridCol w="8448978">
                  <a:extLst>
                    <a:ext uri="{9D8B030D-6E8A-4147-A177-3AD203B41FA5}">
                      <a16:colId xmlns:a16="http://schemas.microsoft.com/office/drawing/2014/main" val="2739033992"/>
                    </a:ext>
                  </a:extLst>
                </a:gridCol>
                <a:gridCol w="3140766">
                  <a:extLst>
                    <a:ext uri="{9D8B030D-6E8A-4147-A177-3AD203B41FA5}">
                      <a16:colId xmlns:a16="http://schemas.microsoft.com/office/drawing/2014/main" val="1807722915"/>
                    </a:ext>
                  </a:extLst>
                </a:gridCol>
              </a:tblGrid>
              <a:tr h="46888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latin typeface="Spectral" panose="02020502060000000000" pitchFamily="18" charset="0"/>
                          <a:ea typeface="+mn-ea"/>
                          <a:cs typeface="+mn-cs"/>
                        </a:rPr>
                        <a:t>1. Présentation d’Hérault Logement, producteur et gestionnaire de logements en accession sociale </a:t>
                      </a:r>
                    </a:p>
                  </a:txBody>
                  <a:tcPr anchor="ct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2000" b="0" u="none" strike="noStrike" kern="0" cap="none" spc="0" normalizeH="0" baseline="0" noProof="0" dirty="0">
                          <a:ln>
                            <a:noFill/>
                          </a:ln>
                          <a:solidFill>
                            <a:schemeClr val="tx1"/>
                          </a:solidFill>
                          <a:effectLst/>
                          <a:uLnTx/>
                          <a:uFillTx/>
                          <a:latin typeface="Spectral" panose="02020502060000000000" pitchFamily="18" charset="0"/>
                        </a:rPr>
                        <a:t>3</a:t>
                      </a:r>
                      <a:endParaRPr kumimoji="0" lang="fr-FR" sz="2000" b="0" i="0" u="none" strike="noStrike" kern="0" cap="none" spc="0" normalizeH="0" baseline="0" noProof="0" dirty="0">
                        <a:ln>
                          <a:noFill/>
                        </a:ln>
                        <a:solidFill>
                          <a:schemeClr val="tx1"/>
                        </a:solidFill>
                        <a:effectLst/>
                        <a:uLnTx/>
                        <a:uFillTx/>
                        <a:latin typeface="Spectral" panose="02020502060000000000" pitchFamily="18" charset="0"/>
                        <a:ea typeface="+mn-ea"/>
                        <a:cs typeface="+mn-cs"/>
                      </a:endParaRPr>
                    </a:p>
                  </a:txBody>
                  <a:tcPr anchor="ctr"/>
                </a:tc>
                <a:extLst>
                  <a:ext uri="{0D108BD9-81ED-4DB2-BD59-A6C34878D82A}">
                    <a16:rowId xmlns:a16="http://schemas.microsoft.com/office/drawing/2014/main" val="673217646"/>
                  </a:ext>
                </a:extLst>
              </a:tr>
              <a:tr h="52375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latin typeface="Spectral" panose="02020502060000000000" pitchFamily="18" charset="0"/>
                          <a:ea typeface="+mn-ea"/>
                          <a:cs typeface="+mn-cs"/>
                        </a:rPr>
                        <a:t>2.  Cadre juridique </a:t>
                      </a:r>
                    </a:p>
                  </a:txBody>
                  <a:tcPr anchor="ct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2000" b="0" u="none" strike="noStrike" kern="0" cap="none" spc="0" normalizeH="0" baseline="0" noProof="0" dirty="0">
                          <a:ln>
                            <a:noFill/>
                          </a:ln>
                          <a:solidFill>
                            <a:schemeClr val="tx1"/>
                          </a:solidFill>
                          <a:effectLst/>
                          <a:uLnTx/>
                          <a:uFillTx/>
                          <a:latin typeface="Spectral" panose="02020502060000000000" pitchFamily="18" charset="0"/>
                        </a:rPr>
                        <a:t>6</a:t>
                      </a:r>
                      <a:endParaRPr kumimoji="0" lang="fr-FR" sz="2000" b="0" i="0" u="none" strike="noStrike" kern="0" cap="none" spc="0" normalizeH="0" baseline="0" noProof="0" dirty="0">
                        <a:ln>
                          <a:noFill/>
                        </a:ln>
                        <a:solidFill>
                          <a:schemeClr val="tx1"/>
                        </a:solidFill>
                        <a:effectLst/>
                        <a:uLnTx/>
                        <a:uFillTx/>
                        <a:latin typeface="Spectral" panose="02020502060000000000" pitchFamily="18" charset="0"/>
                        <a:ea typeface="+mn-ea"/>
                        <a:cs typeface="+mn-cs"/>
                      </a:endParaRPr>
                    </a:p>
                  </a:txBody>
                  <a:tcPr anchor="ctr"/>
                </a:tc>
                <a:extLst>
                  <a:ext uri="{0D108BD9-81ED-4DB2-BD59-A6C34878D82A}">
                    <a16:rowId xmlns:a16="http://schemas.microsoft.com/office/drawing/2014/main" val="3007553411"/>
                  </a:ext>
                </a:extLst>
              </a:tr>
              <a:tr h="302297">
                <a:tc>
                  <a:txBody>
                    <a:bodyPr/>
                    <a:lstStyle/>
                    <a:p>
                      <a:pPr algn="just"/>
                      <a:r>
                        <a:rPr lang="fr-FR" sz="2000" b="1" dirty="0">
                          <a:solidFill>
                            <a:schemeClr val="tx1"/>
                          </a:solidFill>
                          <a:latin typeface="Spectral" panose="02020502060000000000" pitchFamily="18" charset="0"/>
                        </a:rPr>
                        <a:t>3. Synthèse de l’étude de marché réalisée pour concevoir le programme d’actions de l’OFS</a:t>
                      </a:r>
                    </a:p>
                  </a:txBody>
                  <a:tcPr anchor="ct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2000" b="0" u="none" strike="noStrike" kern="0" cap="none" spc="0" normalizeH="0" baseline="0" noProof="0" dirty="0">
                          <a:ln>
                            <a:noFill/>
                          </a:ln>
                          <a:solidFill>
                            <a:schemeClr val="tx1"/>
                          </a:solidFill>
                          <a:effectLst/>
                          <a:uLnTx/>
                          <a:uFillTx/>
                          <a:latin typeface="Spectral" panose="02020502060000000000" pitchFamily="18" charset="0"/>
                        </a:rPr>
                        <a:t>8</a:t>
                      </a:r>
                      <a:endParaRPr kumimoji="0" lang="fr-FR" sz="2000" b="0" i="0" u="none" strike="noStrike" kern="0" cap="none" spc="0" normalizeH="0" baseline="0" noProof="0" dirty="0">
                        <a:ln>
                          <a:noFill/>
                        </a:ln>
                        <a:solidFill>
                          <a:schemeClr val="tx1"/>
                        </a:solidFill>
                        <a:effectLst/>
                        <a:uLnTx/>
                        <a:uFillTx/>
                        <a:latin typeface="Spectral" panose="02020502060000000000" pitchFamily="18" charset="0"/>
                        <a:ea typeface="+mn-ea"/>
                        <a:cs typeface="+mn-cs"/>
                      </a:endParaRPr>
                    </a:p>
                  </a:txBody>
                  <a:tcPr anchor="ctr"/>
                </a:tc>
                <a:extLst>
                  <a:ext uri="{0D108BD9-81ED-4DB2-BD59-A6C34878D82A}">
                    <a16:rowId xmlns:a16="http://schemas.microsoft.com/office/drawing/2014/main" val="856146525"/>
                  </a:ext>
                </a:extLst>
              </a:tr>
              <a:tr h="351139">
                <a:tc>
                  <a:txBody>
                    <a:bodyPr/>
                    <a:lstStyle/>
                    <a:p>
                      <a:pPr marL="0" indent="0" algn="just" fontAlgn="ctr">
                        <a:spcBef>
                          <a:spcPts val="0"/>
                        </a:spcBef>
                        <a:spcAft>
                          <a:spcPts val="0"/>
                        </a:spcAft>
                        <a:buFont typeface="+mj-lt"/>
                        <a:buNone/>
                      </a:pPr>
                      <a:r>
                        <a:rPr lang="fr-FR" sz="2000" b="1" i="0" u="none" strike="noStrike" dirty="0">
                          <a:solidFill>
                            <a:schemeClr val="tx1"/>
                          </a:solidFill>
                          <a:effectLst/>
                          <a:latin typeface="Spectral" panose="02020502060000000000" pitchFamily="18" charset="0"/>
                        </a:rPr>
                        <a:t>4. Elaboration du modèle économique</a:t>
                      </a:r>
                      <a:endParaRPr lang="fr-FR" sz="2000" b="1" dirty="0">
                        <a:solidFill>
                          <a:schemeClr val="tx1"/>
                        </a:solidFill>
                        <a:latin typeface="Spectral" panose="02020502060000000000" pitchFamily="18" charset="0"/>
                      </a:endParaRPr>
                    </a:p>
                  </a:txBody>
                  <a:tcPr anchor="ct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2000" b="0" u="none" strike="noStrike" kern="0" cap="none" spc="0" normalizeH="0" baseline="0" noProof="0" dirty="0">
                          <a:ln>
                            <a:noFill/>
                          </a:ln>
                          <a:solidFill>
                            <a:schemeClr val="tx1"/>
                          </a:solidFill>
                          <a:effectLst/>
                          <a:uLnTx/>
                          <a:uFillTx/>
                          <a:latin typeface="Spectral" panose="02020502060000000000" pitchFamily="18" charset="0"/>
                        </a:rPr>
                        <a:t>15</a:t>
                      </a:r>
                      <a:endParaRPr kumimoji="0" lang="fr-FR" sz="2000" b="0" i="0" u="none" strike="noStrike" kern="0" cap="none" spc="0" normalizeH="0" baseline="0" noProof="0" dirty="0">
                        <a:ln>
                          <a:noFill/>
                        </a:ln>
                        <a:solidFill>
                          <a:schemeClr val="tx1"/>
                        </a:solidFill>
                        <a:effectLst/>
                        <a:uLnTx/>
                        <a:uFillTx/>
                        <a:latin typeface="Spectral" panose="02020502060000000000" pitchFamily="18" charset="0"/>
                        <a:ea typeface="+mn-ea"/>
                        <a:cs typeface="+mn-cs"/>
                      </a:endParaRPr>
                    </a:p>
                  </a:txBody>
                  <a:tcPr anchor="ctr"/>
                </a:tc>
                <a:extLst>
                  <a:ext uri="{0D108BD9-81ED-4DB2-BD59-A6C34878D82A}">
                    <a16:rowId xmlns:a16="http://schemas.microsoft.com/office/drawing/2014/main" val="860355933"/>
                  </a:ext>
                </a:extLst>
              </a:tr>
              <a:tr h="829562">
                <a:tc>
                  <a:txBody>
                    <a:bodyPr/>
                    <a:lstStyle/>
                    <a:p>
                      <a:pPr marL="0" indent="0" algn="just" fontAlgn="ctr">
                        <a:spcBef>
                          <a:spcPts val="0"/>
                        </a:spcBef>
                        <a:spcAft>
                          <a:spcPts val="0"/>
                        </a:spcAft>
                        <a:buFont typeface="+mj-lt"/>
                        <a:buNone/>
                      </a:pPr>
                      <a:r>
                        <a:rPr lang="fr-FR" sz="2000" b="1" i="0" u="none" strike="noStrike" dirty="0">
                          <a:solidFill>
                            <a:schemeClr val="tx1"/>
                          </a:solidFill>
                          <a:effectLst/>
                          <a:latin typeface="Spectral" panose="02020502060000000000" pitchFamily="18" charset="0"/>
                        </a:rPr>
                        <a:t>5. La procédure d’attribution des logements en BRS</a:t>
                      </a:r>
                    </a:p>
                  </a:txBody>
                  <a:tcPr anchor="ct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schemeClr val="tx1"/>
                          </a:solidFill>
                          <a:effectLst/>
                          <a:uLnTx/>
                          <a:uFillTx/>
                          <a:latin typeface="Spectral" panose="02020502060000000000" pitchFamily="18" charset="0"/>
                          <a:ea typeface="+mn-ea"/>
                          <a:cs typeface="+mn-cs"/>
                        </a:rPr>
                        <a:t>19</a:t>
                      </a:r>
                    </a:p>
                  </a:txBody>
                  <a:tcPr anchor="ctr"/>
                </a:tc>
                <a:extLst>
                  <a:ext uri="{0D108BD9-81ED-4DB2-BD59-A6C34878D82A}">
                    <a16:rowId xmlns:a16="http://schemas.microsoft.com/office/drawing/2014/main" val="2078156692"/>
                  </a:ext>
                </a:extLst>
              </a:tr>
            </a:tbl>
          </a:graphicData>
        </a:graphic>
      </p:graphicFrame>
      <p:sp>
        <p:nvSpPr>
          <p:cNvPr id="10" name="Espace réservé du numéro de diapositive 9">
            <a:extLst>
              <a:ext uri="{FF2B5EF4-FFF2-40B4-BE49-F238E27FC236}">
                <a16:creationId xmlns:a16="http://schemas.microsoft.com/office/drawing/2014/main" id="{FAA23EE9-3D37-90C9-694D-07C5A3102353}"/>
              </a:ext>
            </a:extLst>
          </p:cNvPr>
          <p:cNvSpPr>
            <a:spLocks noGrp="1"/>
          </p:cNvSpPr>
          <p:nvPr>
            <p:ph type="sldNum" sz="quarter" idx="12"/>
          </p:nvPr>
        </p:nvSpPr>
        <p:spPr/>
        <p:txBody>
          <a:bodyPr/>
          <a:lstStyle/>
          <a:p>
            <a:fld id="{F25930D6-FC7E-4FED-8ACF-3603F1F31BC7}" type="slidenum">
              <a:rPr lang="fr-FR" smtClean="0"/>
              <a:t>2</a:t>
            </a:fld>
            <a:endParaRPr lang="fr-FR"/>
          </a:p>
        </p:txBody>
      </p:sp>
    </p:spTree>
    <p:extLst>
      <p:ext uri="{BB962C8B-B14F-4D97-AF65-F5344CB8AC3E}">
        <p14:creationId xmlns:p14="http://schemas.microsoft.com/office/powerpoint/2010/main" val="3006785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8B79D3-B284-953C-ED8D-2A081BB9E0DD}"/>
              </a:ext>
            </a:extLst>
          </p:cNvPr>
          <p:cNvSpPr>
            <a:spLocks noGrp="1"/>
          </p:cNvSpPr>
          <p:nvPr>
            <p:ph type="title"/>
          </p:nvPr>
        </p:nvSpPr>
        <p:spPr/>
        <p:txBody>
          <a:bodyPr/>
          <a:lstStyle/>
          <a:p>
            <a:r>
              <a:rPr lang="fr-FR" dirty="0"/>
              <a:t>Une procédure inspirée du PSLA pour délivrer les agréments</a:t>
            </a:r>
          </a:p>
        </p:txBody>
      </p:sp>
      <p:sp>
        <p:nvSpPr>
          <p:cNvPr id="5" name="Espace réservé du contenu 4">
            <a:extLst>
              <a:ext uri="{FF2B5EF4-FFF2-40B4-BE49-F238E27FC236}">
                <a16:creationId xmlns:a16="http://schemas.microsoft.com/office/drawing/2014/main" id="{CE17F72C-0EFD-C97E-7904-DB6D58179D7A}"/>
              </a:ext>
            </a:extLst>
          </p:cNvPr>
          <p:cNvSpPr>
            <a:spLocks noGrp="1"/>
          </p:cNvSpPr>
          <p:nvPr>
            <p:ph idx="1"/>
          </p:nvPr>
        </p:nvSpPr>
        <p:spPr>
          <a:xfrm>
            <a:off x="838201" y="1807028"/>
            <a:ext cx="10515599" cy="4430485"/>
          </a:xfrm>
        </p:spPr>
        <p:txBody>
          <a:bodyPr>
            <a:normAutofit/>
          </a:bodyPr>
          <a:lstStyle/>
          <a:p>
            <a:pPr marL="0" indent="0">
              <a:buNone/>
            </a:pPr>
            <a:r>
              <a:rPr lang="fr-FR" sz="2400" dirty="0">
                <a:solidFill>
                  <a:srgbClr val="BC0067"/>
                </a:solidFill>
                <a:latin typeface="Spectral" panose="02020502060000000000" pitchFamily="18" charset="0"/>
              </a:rPr>
              <a:t>Les critères retenus pour le BRS : </a:t>
            </a:r>
          </a:p>
          <a:p>
            <a:pPr lvl="1"/>
            <a:r>
              <a:rPr lang="fr-FR" sz="2000" dirty="0">
                <a:latin typeface="Spectral" panose="02020502060000000000" pitchFamily="18" charset="0"/>
              </a:rPr>
              <a:t>Respect des plafonds de ressources PSLA, </a:t>
            </a:r>
          </a:p>
          <a:p>
            <a:pPr lvl="1"/>
            <a:r>
              <a:rPr lang="fr-FR" sz="2000" dirty="0">
                <a:latin typeface="Spectral" panose="02020502060000000000" pitchFamily="18" charset="0"/>
              </a:rPr>
              <a:t>Attestation sur l’honneur concernant la non-propriété et l’occupation en résidence principale</a:t>
            </a:r>
          </a:p>
          <a:p>
            <a:pPr lvl="1"/>
            <a:r>
              <a:rPr lang="fr-FR" sz="2000" dirty="0">
                <a:latin typeface="Spectral" panose="02020502060000000000" pitchFamily="18" charset="0"/>
              </a:rPr>
              <a:t>L’analyse financière du projet d’acquisition (simulation d’emprunt, analyse du taux d’effort)</a:t>
            </a:r>
          </a:p>
          <a:p>
            <a:pPr marL="0" indent="0">
              <a:buNone/>
            </a:pPr>
            <a:endParaRPr lang="fr-FR" sz="2000" dirty="0">
              <a:latin typeface="Spectral" panose="02020502060000000000" pitchFamily="18" charset="0"/>
            </a:endParaRPr>
          </a:p>
          <a:p>
            <a:pPr marL="0" indent="0">
              <a:buNone/>
            </a:pPr>
            <a:r>
              <a:rPr lang="fr-FR" sz="2000" dirty="0">
                <a:latin typeface="Spectral" panose="02020502060000000000" pitchFamily="18" charset="0"/>
              </a:rPr>
              <a:t>A chaque cession, l’OFS devra délivrer un agrément au ménage détenteur d’un BRS. </a:t>
            </a:r>
          </a:p>
          <a:p>
            <a:pPr marL="0" indent="0">
              <a:buNone/>
            </a:pPr>
            <a:r>
              <a:rPr lang="fr-FR" sz="2000" dirty="0">
                <a:latin typeface="Spectral" panose="02020502060000000000" pitchFamily="18" charset="0"/>
              </a:rPr>
              <a:t>Les étapes de commercialisation et le rôle de la commission sont détaillés ci-après, sur la base des règles prévues dans le règlement intérieur de la CALPSLA.</a:t>
            </a:r>
          </a:p>
          <a:p>
            <a:pPr marL="0" indent="0">
              <a:buNone/>
            </a:pPr>
            <a:endParaRPr lang="fr-FR" dirty="0">
              <a:latin typeface="Spectral" panose="02020502060000000000" pitchFamily="18" charset="0"/>
            </a:endParaRPr>
          </a:p>
        </p:txBody>
      </p:sp>
      <p:sp>
        <p:nvSpPr>
          <p:cNvPr id="8" name="Espace réservé du numéro de diapositive 7">
            <a:extLst>
              <a:ext uri="{FF2B5EF4-FFF2-40B4-BE49-F238E27FC236}">
                <a16:creationId xmlns:a16="http://schemas.microsoft.com/office/drawing/2014/main" id="{22F7C7DB-C355-6653-7A6D-021F64A0D0BF}"/>
              </a:ext>
            </a:extLst>
          </p:cNvPr>
          <p:cNvSpPr>
            <a:spLocks noGrp="1"/>
          </p:cNvSpPr>
          <p:nvPr>
            <p:ph type="sldNum" sz="quarter" idx="12"/>
          </p:nvPr>
        </p:nvSpPr>
        <p:spPr/>
        <p:txBody>
          <a:bodyPr/>
          <a:lstStyle/>
          <a:p>
            <a:fld id="{F25930D6-FC7E-4FED-8ACF-3603F1F31BC7}" type="slidenum">
              <a:rPr lang="fr-FR" smtClean="0"/>
              <a:t>20</a:t>
            </a:fld>
            <a:endParaRPr lang="fr-FR"/>
          </a:p>
        </p:txBody>
      </p:sp>
    </p:spTree>
    <p:extLst>
      <p:ext uri="{BB962C8B-B14F-4D97-AF65-F5344CB8AC3E}">
        <p14:creationId xmlns:p14="http://schemas.microsoft.com/office/powerpoint/2010/main" val="384438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8B79D3-B284-953C-ED8D-2A081BB9E0DD}"/>
              </a:ext>
            </a:extLst>
          </p:cNvPr>
          <p:cNvSpPr>
            <a:spLocks noGrp="1"/>
          </p:cNvSpPr>
          <p:nvPr>
            <p:ph type="title"/>
          </p:nvPr>
        </p:nvSpPr>
        <p:spPr/>
        <p:txBody>
          <a:bodyPr/>
          <a:lstStyle/>
          <a:p>
            <a:r>
              <a:rPr lang="fr-FR" dirty="0"/>
              <a:t>Les étapes de la commercialisation et de l’attribution</a:t>
            </a:r>
          </a:p>
        </p:txBody>
      </p:sp>
      <p:sp>
        <p:nvSpPr>
          <p:cNvPr id="5" name="Espace réservé du contenu 4">
            <a:extLst>
              <a:ext uri="{FF2B5EF4-FFF2-40B4-BE49-F238E27FC236}">
                <a16:creationId xmlns:a16="http://schemas.microsoft.com/office/drawing/2014/main" id="{CE17F72C-0EFD-C97E-7904-DB6D58179D7A}"/>
              </a:ext>
            </a:extLst>
          </p:cNvPr>
          <p:cNvSpPr>
            <a:spLocks noGrp="1"/>
          </p:cNvSpPr>
          <p:nvPr>
            <p:ph idx="1"/>
          </p:nvPr>
        </p:nvSpPr>
        <p:spPr>
          <a:xfrm>
            <a:off x="838202" y="1725547"/>
            <a:ext cx="7114308" cy="4430485"/>
          </a:xfrm>
        </p:spPr>
        <p:txBody>
          <a:bodyPr>
            <a:normAutofit/>
          </a:bodyPr>
          <a:lstStyle/>
          <a:p>
            <a:pPr marL="514350" indent="-514350">
              <a:buFont typeface="+mj-lt"/>
              <a:buAutoNum type="arabicPeriod"/>
            </a:pPr>
            <a:r>
              <a:rPr lang="fr-FR" sz="2200" dirty="0">
                <a:latin typeface="Spectral" panose="02020502060000000000" pitchFamily="18" charset="0"/>
              </a:rPr>
              <a:t>Une recherche de candidats est opérée par Hérault Logement, à l’appui d’une communication locale déployée avec la collectivité.</a:t>
            </a:r>
          </a:p>
          <a:p>
            <a:pPr marL="514350" indent="-514350">
              <a:buFont typeface="+mj-lt"/>
              <a:buAutoNum type="arabicPeriod"/>
            </a:pPr>
            <a:endParaRPr lang="fr-FR" sz="2200" dirty="0">
              <a:latin typeface="Spectral" panose="02020502060000000000" pitchFamily="18" charset="0"/>
            </a:endParaRPr>
          </a:p>
          <a:p>
            <a:pPr marL="514350" indent="-514350">
              <a:buFont typeface="+mj-lt"/>
              <a:buAutoNum type="arabicPeriod"/>
            </a:pPr>
            <a:r>
              <a:rPr lang="fr-FR" sz="2200" dirty="0">
                <a:latin typeface="Spectral" panose="02020502060000000000" pitchFamily="18" charset="0"/>
              </a:rPr>
              <a:t>Après réception du dossier de candidature complet, une vérification des dossiers est opérée afin de vérifier l’éligibilité et le respect des conditions.</a:t>
            </a:r>
          </a:p>
          <a:p>
            <a:pPr marL="514350" indent="-514350">
              <a:buFont typeface="+mj-lt"/>
              <a:buAutoNum type="arabicPeriod"/>
            </a:pPr>
            <a:endParaRPr lang="fr-FR" sz="2200" dirty="0">
              <a:latin typeface="Spectral" panose="02020502060000000000" pitchFamily="18" charset="0"/>
            </a:endParaRPr>
          </a:p>
          <a:p>
            <a:pPr marL="514350" indent="-514350">
              <a:buFont typeface="+mj-lt"/>
              <a:buAutoNum type="arabicPeriod"/>
            </a:pPr>
            <a:r>
              <a:rPr lang="fr-FR" sz="2200" dirty="0">
                <a:latin typeface="Spectral" panose="02020502060000000000" pitchFamily="18" charset="0"/>
              </a:rPr>
              <a:t>Le service commercial établit un tableau comparatif des candidatures et le transmet à la commission d’attribution. </a:t>
            </a:r>
          </a:p>
        </p:txBody>
      </p:sp>
      <p:sp>
        <p:nvSpPr>
          <p:cNvPr id="8" name="ZoneTexte 7">
            <a:extLst>
              <a:ext uri="{FF2B5EF4-FFF2-40B4-BE49-F238E27FC236}">
                <a16:creationId xmlns:a16="http://schemas.microsoft.com/office/drawing/2014/main" id="{E5021240-CD0A-F9F3-81A6-ADE84B908C8E}"/>
              </a:ext>
            </a:extLst>
          </p:cNvPr>
          <p:cNvSpPr txBox="1"/>
          <p:nvPr/>
        </p:nvSpPr>
        <p:spPr>
          <a:xfrm>
            <a:off x="8024937" y="1725547"/>
            <a:ext cx="4063999" cy="3877985"/>
          </a:xfrm>
          <a:prstGeom prst="rect">
            <a:avLst/>
          </a:prstGeom>
          <a:solidFill>
            <a:srgbClr val="BC0067"/>
          </a:solidFill>
        </p:spPr>
        <p:txBody>
          <a:bodyPr wrap="square" rtlCol="0">
            <a:spAutoFit/>
          </a:bodyPr>
          <a:lstStyle/>
          <a:p>
            <a:r>
              <a:rPr lang="fr-FR" b="1" dirty="0">
                <a:solidFill>
                  <a:schemeClr val="bg1"/>
                </a:solidFill>
                <a:latin typeface="Spectral" panose="02020502060000000000" pitchFamily="18" charset="0"/>
              </a:rPr>
              <a:t>Les mentions obligatoires visant à garantir la bonne information</a:t>
            </a:r>
          </a:p>
          <a:p>
            <a:endParaRPr lang="fr-FR" sz="1400" dirty="0">
              <a:solidFill>
                <a:schemeClr val="bg1"/>
              </a:solidFill>
              <a:latin typeface="Spectral" panose="02020502060000000000" pitchFamily="18" charset="0"/>
            </a:endParaRPr>
          </a:p>
          <a:p>
            <a:pPr marL="285750" indent="-285750">
              <a:buFont typeface="Arial" panose="020B0604020202020204" pitchFamily="34" charset="0"/>
              <a:buChar char="•"/>
            </a:pPr>
            <a:r>
              <a:rPr lang="fr-FR" sz="1400" dirty="0">
                <a:solidFill>
                  <a:schemeClr val="bg1"/>
                </a:solidFill>
                <a:latin typeface="Spectral" panose="02020502060000000000" pitchFamily="18" charset="0"/>
              </a:rPr>
              <a:t>Le caractère indissociable du contrat avec le bail réel solidaire signé avec l’organisme de foncier solidaire ;</a:t>
            </a:r>
          </a:p>
          <a:p>
            <a:pPr marL="285750" indent="-285750">
              <a:buFont typeface="Arial" panose="020B0604020202020204" pitchFamily="34" charset="0"/>
              <a:buChar char="•"/>
            </a:pPr>
            <a:r>
              <a:rPr lang="fr-FR" sz="1400" dirty="0">
                <a:solidFill>
                  <a:schemeClr val="bg1"/>
                </a:solidFill>
                <a:latin typeface="Spectral" panose="02020502060000000000" pitchFamily="18" charset="0"/>
              </a:rPr>
              <a:t>Le caractère temporaire du droit réel : </a:t>
            </a:r>
          </a:p>
          <a:p>
            <a:pPr marL="285750" indent="-285750">
              <a:buFont typeface="Arial" panose="020B0604020202020204" pitchFamily="34" charset="0"/>
              <a:buChar char="•"/>
            </a:pPr>
            <a:r>
              <a:rPr lang="fr-FR" sz="1400" dirty="0">
                <a:solidFill>
                  <a:schemeClr val="bg1"/>
                </a:solidFill>
                <a:latin typeface="Spectral" panose="02020502060000000000" pitchFamily="18" charset="0"/>
              </a:rPr>
              <a:t>La nouvelle durée du bail réel solidaire si l’organisme de foncier solidaire agrée la transmission des droits réels ; </a:t>
            </a:r>
          </a:p>
          <a:p>
            <a:pPr marL="285750" indent="-285750">
              <a:buFont typeface="Arial" panose="020B0604020202020204" pitchFamily="34" charset="0"/>
              <a:buChar char="•"/>
            </a:pPr>
            <a:r>
              <a:rPr lang="fr-FR" sz="1400" dirty="0">
                <a:solidFill>
                  <a:schemeClr val="bg1"/>
                </a:solidFill>
                <a:latin typeface="Spectral" panose="02020502060000000000" pitchFamily="18" charset="0"/>
              </a:rPr>
              <a:t>Les conditions de délivrance de cet agrément par l’organisme de foncier solidaire (conditions d‘éligibilité du preneur, interdiction de la location, …) ;</a:t>
            </a:r>
          </a:p>
          <a:p>
            <a:pPr marL="285750" indent="-285750">
              <a:buFont typeface="Arial" panose="020B0604020202020204" pitchFamily="34" charset="0"/>
              <a:buChar char="•"/>
            </a:pPr>
            <a:r>
              <a:rPr lang="fr-FR" sz="1400" dirty="0">
                <a:solidFill>
                  <a:schemeClr val="bg1"/>
                </a:solidFill>
                <a:latin typeface="Spectral" panose="02020502060000000000" pitchFamily="18" charset="0"/>
              </a:rPr>
              <a:t>Les modalités de calcul du prix de vente ou de la valeur donnée, telles que prévues au bail.</a:t>
            </a:r>
          </a:p>
        </p:txBody>
      </p:sp>
      <p:sp>
        <p:nvSpPr>
          <p:cNvPr id="11" name="Espace réservé du numéro de diapositive 10">
            <a:extLst>
              <a:ext uri="{FF2B5EF4-FFF2-40B4-BE49-F238E27FC236}">
                <a16:creationId xmlns:a16="http://schemas.microsoft.com/office/drawing/2014/main" id="{C8D85A55-1709-EFFA-0242-29556B183FA3}"/>
              </a:ext>
            </a:extLst>
          </p:cNvPr>
          <p:cNvSpPr>
            <a:spLocks noGrp="1"/>
          </p:cNvSpPr>
          <p:nvPr>
            <p:ph type="sldNum" sz="quarter" idx="12"/>
          </p:nvPr>
        </p:nvSpPr>
        <p:spPr/>
        <p:txBody>
          <a:bodyPr/>
          <a:lstStyle/>
          <a:p>
            <a:fld id="{F25930D6-FC7E-4FED-8ACF-3603F1F31BC7}" type="slidenum">
              <a:rPr lang="fr-FR" smtClean="0"/>
              <a:t>21</a:t>
            </a:fld>
            <a:endParaRPr lang="fr-FR"/>
          </a:p>
        </p:txBody>
      </p:sp>
    </p:spTree>
    <p:extLst>
      <p:ext uri="{BB962C8B-B14F-4D97-AF65-F5344CB8AC3E}">
        <p14:creationId xmlns:p14="http://schemas.microsoft.com/office/powerpoint/2010/main" val="2736286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188" y="500166"/>
            <a:ext cx="11006881" cy="5013661"/>
          </a:xfrm>
          <a:prstGeom prst="rect">
            <a:avLst/>
          </a:prstGeom>
        </p:spPr>
      </p:pic>
      <p:sp>
        <p:nvSpPr>
          <p:cNvPr id="8" name="Rectangle 7"/>
          <p:cNvSpPr/>
          <p:nvPr/>
        </p:nvSpPr>
        <p:spPr>
          <a:xfrm>
            <a:off x="2133601" y="205946"/>
            <a:ext cx="9580605" cy="140043"/>
          </a:xfrm>
          <a:prstGeom prst="rect">
            <a:avLst/>
          </a:prstGeom>
          <a:solidFill>
            <a:srgbClr val="A58A7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95417" y="205946"/>
            <a:ext cx="1738184" cy="140043"/>
          </a:xfrm>
          <a:prstGeom prst="rect">
            <a:avLst/>
          </a:prstGeom>
          <a:solidFill>
            <a:srgbClr val="BC00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à coins arrondis 5"/>
          <p:cNvSpPr/>
          <p:nvPr/>
        </p:nvSpPr>
        <p:spPr>
          <a:xfrm>
            <a:off x="8100291" y="6530109"/>
            <a:ext cx="4091709" cy="285578"/>
          </a:xfrm>
          <a:prstGeom prst="roundRect">
            <a:avLst>
              <a:gd name="adj" fmla="val 50000"/>
            </a:avLst>
          </a:prstGeom>
          <a:solidFill>
            <a:srgbClr val="BC00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1A6514C2-48F8-FD53-ACEF-761437615517}"/>
              </a:ext>
            </a:extLst>
          </p:cNvPr>
          <p:cNvPicPr>
            <a:picLocks noChangeAspect="1"/>
          </p:cNvPicPr>
          <p:nvPr/>
        </p:nvPicPr>
        <p:blipFill>
          <a:blip r:embed="rId4"/>
          <a:stretch>
            <a:fillRect/>
          </a:stretch>
        </p:blipFill>
        <p:spPr>
          <a:xfrm>
            <a:off x="0" y="5514109"/>
            <a:ext cx="12192000" cy="1238814"/>
          </a:xfrm>
          <a:prstGeom prst="rect">
            <a:avLst/>
          </a:prstGeom>
        </p:spPr>
      </p:pic>
      <p:sp>
        <p:nvSpPr>
          <p:cNvPr id="9" name="Espace réservé du numéro de diapositive 8">
            <a:extLst>
              <a:ext uri="{FF2B5EF4-FFF2-40B4-BE49-F238E27FC236}">
                <a16:creationId xmlns:a16="http://schemas.microsoft.com/office/drawing/2014/main" id="{DD0F8C2C-EAAA-358E-037A-AD93CCB94323}"/>
              </a:ext>
            </a:extLst>
          </p:cNvPr>
          <p:cNvSpPr>
            <a:spLocks noGrp="1"/>
          </p:cNvSpPr>
          <p:nvPr>
            <p:ph type="sldNum" sz="quarter" idx="12"/>
          </p:nvPr>
        </p:nvSpPr>
        <p:spPr/>
        <p:txBody>
          <a:bodyPr/>
          <a:lstStyle/>
          <a:p>
            <a:fld id="{F25930D6-FC7E-4FED-8ACF-3603F1F31BC7}" type="slidenum">
              <a:rPr lang="fr-FR" smtClean="0">
                <a:solidFill>
                  <a:schemeClr val="bg1"/>
                </a:solidFill>
              </a:rPr>
              <a:t>22</a:t>
            </a:fld>
            <a:endParaRPr lang="fr-FR" dirty="0">
              <a:solidFill>
                <a:schemeClr val="bg1"/>
              </a:solidFill>
            </a:endParaRPr>
          </a:p>
        </p:txBody>
      </p:sp>
    </p:spTree>
    <p:extLst>
      <p:ext uri="{BB962C8B-B14F-4D97-AF65-F5344CB8AC3E}">
        <p14:creationId xmlns:p14="http://schemas.microsoft.com/office/powerpoint/2010/main" val="1043684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45990"/>
            <a:ext cx="2323070" cy="1058164"/>
          </a:xfrm>
          <a:prstGeom prst="rect">
            <a:avLst/>
          </a:prstGeom>
        </p:spPr>
      </p:pic>
      <p:sp>
        <p:nvSpPr>
          <p:cNvPr id="8" name="Rectangle 7"/>
          <p:cNvSpPr/>
          <p:nvPr/>
        </p:nvSpPr>
        <p:spPr>
          <a:xfrm>
            <a:off x="2133601" y="205946"/>
            <a:ext cx="9580605" cy="140043"/>
          </a:xfrm>
          <a:prstGeom prst="rect">
            <a:avLst/>
          </a:prstGeom>
          <a:solidFill>
            <a:srgbClr val="A58A7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95417" y="205946"/>
            <a:ext cx="1738184" cy="140043"/>
          </a:xfrm>
          <a:prstGeom prst="rect">
            <a:avLst/>
          </a:prstGeom>
          <a:solidFill>
            <a:srgbClr val="BC00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à coins arrondis 5"/>
          <p:cNvSpPr/>
          <p:nvPr/>
        </p:nvSpPr>
        <p:spPr>
          <a:xfrm>
            <a:off x="8100291" y="6530109"/>
            <a:ext cx="4091709" cy="285578"/>
          </a:xfrm>
          <a:prstGeom prst="roundRect">
            <a:avLst>
              <a:gd name="adj" fmla="val 50000"/>
            </a:avLst>
          </a:prstGeom>
          <a:solidFill>
            <a:srgbClr val="BC00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1A6514C2-48F8-FD53-ACEF-761437615517}"/>
              </a:ext>
            </a:extLst>
          </p:cNvPr>
          <p:cNvPicPr>
            <a:picLocks noChangeAspect="1"/>
          </p:cNvPicPr>
          <p:nvPr/>
        </p:nvPicPr>
        <p:blipFill>
          <a:blip r:embed="rId4"/>
          <a:stretch>
            <a:fillRect/>
          </a:stretch>
        </p:blipFill>
        <p:spPr>
          <a:xfrm>
            <a:off x="0" y="5514109"/>
            <a:ext cx="12192000" cy="1238814"/>
          </a:xfrm>
          <a:prstGeom prst="rect">
            <a:avLst/>
          </a:prstGeom>
        </p:spPr>
      </p:pic>
      <p:sp>
        <p:nvSpPr>
          <p:cNvPr id="14" name="Titre 4">
            <a:extLst>
              <a:ext uri="{FF2B5EF4-FFF2-40B4-BE49-F238E27FC236}">
                <a16:creationId xmlns:a16="http://schemas.microsoft.com/office/drawing/2014/main" id="{1084EDF8-B0DE-F52C-E21E-79748E1B6C15}"/>
              </a:ext>
            </a:extLst>
          </p:cNvPr>
          <p:cNvSpPr txBox="1">
            <a:spLocks/>
          </p:cNvSpPr>
          <p:nvPr/>
        </p:nvSpPr>
        <p:spPr>
          <a:xfrm>
            <a:off x="762000" y="2828158"/>
            <a:ext cx="10818600" cy="22748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4400" b="1" dirty="0">
                <a:solidFill>
                  <a:srgbClr val="BC0067"/>
                </a:solidFill>
                <a:latin typeface="Fivo Sans Modern" pitchFamily="50" charset="0"/>
                <a:ea typeface="+mn-ea"/>
                <a:cs typeface="+mn-cs"/>
              </a:rPr>
              <a:t>Annexes</a:t>
            </a:r>
          </a:p>
        </p:txBody>
      </p:sp>
      <p:sp>
        <p:nvSpPr>
          <p:cNvPr id="9" name="Espace réservé du numéro de diapositive 8">
            <a:extLst>
              <a:ext uri="{FF2B5EF4-FFF2-40B4-BE49-F238E27FC236}">
                <a16:creationId xmlns:a16="http://schemas.microsoft.com/office/drawing/2014/main" id="{0720B352-F583-3F0B-CCE3-79A89CBEBB35}"/>
              </a:ext>
            </a:extLst>
          </p:cNvPr>
          <p:cNvSpPr>
            <a:spLocks noGrp="1"/>
          </p:cNvSpPr>
          <p:nvPr>
            <p:ph type="sldNum" sz="quarter" idx="12"/>
          </p:nvPr>
        </p:nvSpPr>
        <p:spPr/>
        <p:txBody>
          <a:bodyPr/>
          <a:lstStyle/>
          <a:p>
            <a:fld id="{F25930D6-FC7E-4FED-8ACF-3603F1F31BC7}" type="slidenum">
              <a:rPr lang="fr-FR" smtClean="0"/>
              <a:t>23</a:t>
            </a:fld>
            <a:endParaRPr lang="fr-FR"/>
          </a:p>
        </p:txBody>
      </p:sp>
    </p:spTree>
    <p:extLst>
      <p:ext uri="{BB962C8B-B14F-4D97-AF65-F5344CB8AC3E}">
        <p14:creationId xmlns:p14="http://schemas.microsoft.com/office/powerpoint/2010/main" val="2595331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8B79D3-B284-953C-ED8D-2A081BB9E0DD}"/>
              </a:ext>
            </a:extLst>
          </p:cNvPr>
          <p:cNvSpPr>
            <a:spLocks noGrp="1"/>
          </p:cNvSpPr>
          <p:nvPr>
            <p:ph type="title"/>
          </p:nvPr>
        </p:nvSpPr>
        <p:spPr/>
        <p:txBody>
          <a:bodyPr/>
          <a:lstStyle/>
          <a:p>
            <a:r>
              <a:rPr lang="fr-FR" dirty="0"/>
              <a:t>Le BRS un outil pour les territoires en tension sur le littoral et autour de Montpellier</a:t>
            </a:r>
          </a:p>
        </p:txBody>
      </p:sp>
      <p:sp>
        <p:nvSpPr>
          <p:cNvPr id="5" name="Espace réservé du contenu 4">
            <a:extLst>
              <a:ext uri="{FF2B5EF4-FFF2-40B4-BE49-F238E27FC236}">
                <a16:creationId xmlns:a16="http://schemas.microsoft.com/office/drawing/2014/main" id="{CE17F72C-0EFD-C97E-7904-DB6D58179D7A}"/>
              </a:ext>
            </a:extLst>
          </p:cNvPr>
          <p:cNvSpPr>
            <a:spLocks noGrp="1"/>
          </p:cNvSpPr>
          <p:nvPr>
            <p:ph idx="1"/>
          </p:nvPr>
        </p:nvSpPr>
        <p:spPr>
          <a:xfrm>
            <a:off x="838200" y="1807028"/>
            <a:ext cx="4888345" cy="4430485"/>
          </a:xfrm>
        </p:spPr>
        <p:txBody>
          <a:bodyPr>
            <a:normAutofit/>
          </a:bodyPr>
          <a:lstStyle/>
          <a:p>
            <a:pPr marL="0" indent="0">
              <a:buNone/>
            </a:pPr>
            <a:r>
              <a:rPr lang="fr-FR" sz="2000" dirty="0">
                <a:latin typeface="Spectral" panose="02020502060000000000" pitchFamily="18" charset="0"/>
              </a:rPr>
              <a:t>Deux grandes franges de tensions peuvent être identifiés : </a:t>
            </a:r>
          </a:p>
          <a:p>
            <a:r>
              <a:rPr lang="fr-FR" sz="2000" dirty="0">
                <a:latin typeface="Spectral" panose="02020502060000000000" pitchFamily="18" charset="0"/>
              </a:rPr>
              <a:t>La majorité de l’agglomération de Montpellier et du Pays de l’Or en zone A ;</a:t>
            </a:r>
          </a:p>
          <a:p>
            <a:r>
              <a:rPr lang="fr-FR" sz="2000" dirty="0">
                <a:latin typeface="Spectral" panose="02020502060000000000" pitchFamily="18" charset="0"/>
              </a:rPr>
              <a:t>L’ensemble du littoral, et quelques communes éparses (Clermont-l’Hérault et Pézenas) en B1-B2 ;</a:t>
            </a:r>
          </a:p>
          <a:p>
            <a:endParaRPr lang="fr-FR" sz="2000" dirty="0">
              <a:latin typeface="Spectral" panose="02020502060000000000" pitchFamily="18" charset="0"/>
            </a:endParaRPr>
          </a:p>
          <a:p>
            <a:pPr marL="0" indent="0">
              <a:buNone/>
            </a:pPr>
            <a:r>
              <a:rPr lang="fr-FR" sz="2000" dirty="0">
                <a:latin typeface="Spectral" panose="02020502060000000000" pitchFamily="18" charset="0"/>
              </a:rPr>
              <a:t>Le BRS s’avère moins pertinent en zone C.</a:t>
            </a:r>
          </a:p>
          <a:p>
            <a:pPr marL="0" indent="0">
              <a:buNone/>
            </a:pPr>
            <a:endParaRPr lang="fr-FR" sz="2000" dirty="0">
              <a:latin typeface="Spectral" panose="02020502060000000000" pitchFamily="18" charset="0"/>
            </a:endParaRPr>
          </a:p>
        </p:txBody>
      </p:sp>
      <p:sp>
        <p:nvSpPr>
          <p:cNvPr id="10" name="Espace réservé du numéro de diapositive 9">
            <a:extLst>
              <a:ext uri="{FF2B5EF4-FFF2-40B4-BE49-F238E27FC236}">
                <a16:creationId xmlns:a16="http://schemas.microsoft.com/office/drawing/2014/main" id="{8DB35AB2-C326-3D1C-5AB2-C9C2B6938A2D}"/>
              </a:ext>
            </a:extLst>
          </p:cNvPr>
          <p:cNvSpPr>
            <a:spLocks noGrp="1"/>
          </p:cNvSpPr>
          <p:nvPr>
            <p:ph type="sldNum" sz="quarter" idx="12"/>
          </p:nvPr>
        </p:nvSpPr>
        <p:spPr/>
        <p:txBody>
          <a:bodyPr/>
          <a:lstStyle/>
          <a:p>
            <a:fld id="{F25930D6-FC7E-4FED-8ACF-3603F1F31BC7}" type="slidenum">
              <a:rPr lang="fr-FR" smtClean="0"/>
              <a:t>24</a:t>
            </a:fld>
            <a:endParaRPr lang="fr-FR"/>
          </a:p>
        </p:txBody>
      </p:sp>
      <p:pic>
        <p:nvPicPr>
          <p:cNvPr id="11" name="Espace réservé pour une image  8" descr="Une image contenant carte, texte, atlas, diagramme&#10;&#10;Description générée automatiquement">
            <a:extLst>
              <a:ext uri="{FF2B5EF4-FFF2-40B4-BE49-F238E27FC236}">
                <a16:creationId xmlns:a16="http://schemas.microsoft.com/office/drawing/2014/main" id="{AF339E01-1850-4BE6-0CF7-965E0B0B0D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73"/>
          <a:stretch/>
        </p:blipFill>
        <p:spPr>
          <a:xfrm>
            <a:off x="5943600" y="1691705"/>
            <a:ext cx="6229350" cy="4349767"/>
          </a:xfrm>
          <a:prstGeom prst="rect">
            <a:avLst/>
          </a:prstGeom>
        </p:spPr>
      </p:pic>
    </p:spTree>
    <p:extLst>
      <p:ext uri="{BB962C8B-B14F-4D97-AF65-F5344CB8AC3E}">
        <p14:creationId xmlns:p14="http://schemas.microsoft.com/office/powerpoint/2010/main" val="1078371754"/>
      </p:ext>
    </p:extLst>
  </p:cSld>
  <p:clrMapOvr>
    <a:masterClrMapping/>
  </p:clrMapOvr>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8B79D3-B284-953C-ED8D-2A081BB9E0DD}"/>
              </a:ext>
            </a:extLst>
          </p:cNvPr>
          <p:cNvSpPr>
            <a:spLocks noGrp="1"/>
          </p:cNvSpPr>
          <p:nvPr>
            <p:ph type="title"/>
          </p:nvPr>
        </p:nvSpPr>
        <p:spPr/>
        <p:txBody>
          <a:bodyPr/>
          <a:lstStyle/>
          <a:p>
            <a:r>
              <a:rPr lang="fr-FR" dirty="0"/>
              <a:t>Une déconnexion entre les prix du marchés et les revenus des ménages</a:t>
            </a:r>
          </a:p>
        </p:txBody>
      </p:sp>
      <p:sp>
        <p:nvSpPr>
          <p:cNvPr id="5" name="Espace réservé du contenu 4">
            <a:extLst>
              <a:ext uri="{FF2B5EF4-FFF2-40B4-BE49-F238E27FC236}">
                <a16:creationId xmlns:a16="http://schemas.microsoft.com/office/drawing/2014/main" id="{CE17F72C-0EFD-C97E-7904-DB6D58179D7A}"/>
              </a:ext>
            </a:extLst>
          </p:cNvPr>
          <p:cNvSpPr>
            <a:spLocks noGrp="1"/>
          </p:cNvSpPr>
          <p:nvPr>
            <p:ph idx="1"/>
          </p:nvPr>
        </p:nvSpPr>
        <p:spPr>
          <a:xfrm>
            <a:off x="838200" y="1807028"/>
            <a:ext cx="5589760" cy="4430485"/>
          </a:xfrm>
        </p:spPr>
        <p:txBody>
          <a:bodyPr>
            <a:normAutofit/>
          </a:bodyPr>
          <a:lstStyle/>
          <a:p>
            <a:r>
              <a:rPr lang="fr-FR" sz="2000" dirty="0">
                <a:latin typeface="Spectral" panose="02020502060000000000" pitchFamily="18" charset="0"/>
              </a:rPr>
              <a:t>En 2021, l’Hérault compte 1,2 M d’habitants et 760 000 logements, dont 75 % de résidences principales et 18 % de résidences secondaires.</a:t>
            </a:r>
          </a:p>
          <a:p>
            <a:r>
              <a:rPr lang="fr-FR" sz="2000" dirty="0">
                <a:latin typeface="Spectral" panose="02020502060000000000" pitchFamily="18" charset="0"/>
              </a:rPr>
              <a:t>Seuls 53 % des ménages sont propriétaires, un taux inférieur à la moyenne régionale (59 %), avec des disparités : 42 % dans métropole montpelliéraine, davantage dans l’arrière-pays.</a:t>
            </a:r>
          </a:p>
          <a:p>
            <a:r>
              <a:rPr lang="fr-FR" sz="2000" dirty="0">
                <a:latin typeface="Spectral" panose="02020502060000000000" pitchFamily="18" charset="0"/>
              </a:rPr>
              <a:t>Les prix de l’immobilier sont les plus élevés dans les EPCI du Pays de l’Or, du Grand Pic Saint-Loup et sur le littoral.</a:t>
            </a:r>
          </a:p>
          <a:p>
            <a:r>
              <a:rPr lang="fr-FR" sz="2000" dirty="0">
                <a:latin typeface="Spectral" panose="02020502060000000000" pitchFamily="18" charset="0"/>
              </a:rPr>
              <a:t>Le rapport prix/revenus rend l’accession difficile, en particulier pour les locataires sur le littoral et dans le Grand Pic Saint-Loup.</a:t>
            </a:r>
          </a:p>
        </p:txBody>
      </p:sp>
      <p:sp>
        <p:nvSpPr>
          <p:cNvPr id="10" name="Espace réservé du numéro de diapositive 9">
            <a:extLst>
              <a:ext uri="{FF2B5EF4-FFF2-40B4-BE49-F238E27FC236}">
                <a16:creationId xmlns:a16="http://schemas.microsoft.com/office/drawing/2014/main" id="{8DB35AB2-C326-3D1C-5AB2-C9C2B6938A2D}"/>
              </a:ext>
            </a:extLst>
          </p:cNvPr>
          <p:cNvSpPr>
            <a:spLocks noGrp="1"/>
          </p:cNvSpPr>
          <p:nvPr>
            <p:ph type="sldNum" sz="quarter" idx="12"/>
          </p:nvPr>
        </p:nvSpPr>
        <p:spPr/>
        <p:txBody>
          <a:bodyPr/>
          <a:lstStyle/>
          <a:p>
            <a:fld id="{F25930D6-FC7E-4FED-8ACF-3603F1F31BC7}" type="slidenum">
              <a:rPr lang="fr-FR" smtClean="0"/>
              <a:t>25</a:t>
            </a:fld>
            <a:endParaRPr lang="fr-FR"/>
          </a:p>
        </p:txBody>
      </p:sp>
      <p:pic>
        <p:nvPicPr>
          <p:cNvPr id="7" name="Image 6" descr="Une image contenant texte, carte, diagramme, atlas&#10;&#10;Description générée automatiquement">
            <a:extLst>
              <a:ext uri="{FF2B5EF4-FFF2-40B4-BE49-F238E27FC236}">
                <a16:creationId xmlns:a16="http://schemas.microsoft.com/office/drawing/2014/main" id="{9D492B3C-EF90-D747-4BB5-7717F3E8EBA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935"/>
          <a:stretch/>
        </p:blipFill>
        <p:spPr>
          <a:xfrm>
            <a:off x="6481218" y="1406235"/>
            <a:ext cx="5710781" cy="4339331"/>
          </a:xfrm>
          <a:prstGeom prst="rect">
            <a:avLst/>
          </a:prstGeom>
        </p:spPr>
      </p:pic>
      <p:sp>
        <p:nvSpPr>
          <p:cNvPr id="8" name="ZoneTexte 7">
            <a:extLst>
              <a:ext uri="{FF2B5EF4-FFF2-40B4-BE49-F238E27FC236}">
                <a16:creationId xmlns:a16="http://schemas.microsoft.com/office/drawing/2014/main" id="{5A33B5D6-FCE5-3461-D763-EAFE36BBCAED}"/>
              </a:ext>
            </a:extLst>
          </p:cNvPr>
          <p:cNvSpPr txBox="1"/>
          <p:nvPr/>
        </p:nvSpPr>
        <p:spPr>
          <a:xfrm>
            <a:off x="6673926" y="5657440"/>
            <a:ext cx="3873347" cy="438582"/>
          </a:xfrm>
          <a:prstGeom prst="rect">
            <a:avLst/>
          </a:prstGeom>
          <a:noFill/>
        </p:spPr>
        <p:txBody>
          <a:bodyPr wrap="square" rtlCol="0">
            <a:spAutoFit/>
          </a:bodyPr>
          <a:lstStyle/>
          <a:p>
            <a:r>
              <a:rPr lang="fr-FR" sz="1200" i="1" dirty="0">
                <a:latin typeface="Spectral" panose="02020502060000000000" pitchFamily="18" charset="0"/>
              </a:rPr>
              <a:t>Sources : FILOCOM, DV3F</a:t>
            </a:r>
          </a:p>
          <a:p>
            <a:r>
              <a:rPr lang="fr-FR" sz="1000" i="1" dirty="0">
                <a:latin typeface="Spectral" panose="02020502060000000000" pitchFamily="18" charset="0"/>
              </a:rPr>
              <a:t>Hypothèses d’un taux d’effort de 33% pour un prêt sur 25 ans à 3%  </a:t>
            </a:r>
          </a:p>
        </p:txBody>
      </p:sp>
    </p:spTree>
    <p:extLst>
      <p:ext uri="{BB962C8B-B14F-4D97-AF65-F5344CB8AC3E}">
        <p14:creationId xmlns:p14="http://schemas.microsoft.com/office/powerpoint/2010/main" val="673381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8B79D3-B284-953C-ED8D-2A081BB9E0DD}"/>
              </a:ext>
            </a:extLst>
          </p:cNvPr>
          <p:cNvSpPr>
            <a:spLocks noGrp="1"/>
          </p:cNvSpPr>
          <p:nvPr>
            <p:ph type="title"/>
          </p:nvPr>
        </p:nvSpPr>
        <p:spPr/>
        <p:txBody>
          <a:bodyPr/>
          <a:lstStyle/>
          <a:p>
            <a:r>
              <a:rPr lang="fr-FR" dirty="0"/>
              <a:t>Les BRS, une offre complémentaire à l’activité d’Hérault Logement </a:t>
            </a:r>
          </a:p>
        </p:txBody>
      </p:sp>
      <p:sp>
        <p:nvSpPr>
          <p:cNvPr id="5" name="Espace réservé du contenu 4">
            <a:extLst>
              <a:ext uri="{FF2B5EF4-FFF2-40B4-BE49-F238E27FC236}">
                <a16:creationId xmlns:a16="http://schemas.microsoft.com/office/drawing/2014/main" id="{CE17F72C-0EFD-C97E-7904-DB6D58179D7A}"/>
              </a:ext>
            </a:extLst>
          </p:cNvPr>
          <p:cNvSpPr>
            <a:spLocks noGrp="1"/>
          </p:cNvSpPr>
          <p:nvPr>
            <p:ph idx="1"/>
          </p:nvPr>
        </p:nvSpPr>
        <p:spPr>
          <a:xfrm>
            <a:off x="838200" y="1807028"/>
            <a:ext cx="5589760" cy="4430485"/>
          </a:xfrm>
        </p:spPr>
        <p:txBody>
          <a:bodyPr>
            <a:normAutofit lnSpcReduction="10000"/>
          </a:bodyPr>
          <a:lstStyle/>
          <a:p>
            <a:pPr marL="0" indent="0">
              <a:buNone/>
            </a:pPr>
            <a:r>
              <a:rPr lang="fr-FR" sz="2400" dirty="0">
                <a:solidFill>
                  <a:srgbClr val="A58A7B"/>
                </a:solidFill>
                <a:latin typeface="Spectral" panose="02020502060000000000" pitchFamily="18" charset="0"/>
              </a:rPr>
              <a:t>Une tension sur la demande en logements sociaux particulièrement haute dans 6 EPCI (plus de 10 demandes par attribution) : </a:t>
            </a:r>
          </a:p>
          <a:p>
            <a:pPr lvl="2"/>
            <a:endParaRPr lang="fr-FR" dirty="0">
              <a:latin typeface="Spectral" panose="02020502060000000000" pitchFamily="18" charset="0"/>
            </a:endParaRPr>
          </a:p>
          <a:p>
            <a:r>
              <a:rPr lang="fr-FR" sz="2000" dirty="0">
                <a:latin typeface="Spectral" panose="02020502060000000000" pitchFamily="18" charset="0"/>
              </a:rPr>
              <a:t>Montpellier Méditerranée Métropole ;</a:t>
            </a:r>
          </a:p>
          <a:p>
            <a:r>
              <a:rPr lang="fr-FR" sz="2000" dirty="0">
                <a:latin typeface="Spectral" panose="02020502060000000000" pitchFamily="18" charset="0"/>
              </a:rPr>
              <a:t>CA Sète </a:t>
            </a:r>
            <a:r>
              <a:rPr lang="fr-FR" sz="2000" dirty="0" err="1">
                <a:latin typeface="Spectral" panose="02020502060000000000" pitchFamily="18" charset="0"/>
              </a:rPr>
              <a:t>Agglopôle</a:t>
            </a:r>
            <a:r>
              <a:rPr lang="fr-FR" sz="2000" dirty="0">
                <a:latin typeface="Spectral" panose="02020502060000000000" pitchFamily="18" charset="0"/>
              </a:rPr>
              <a:t> Méditerranée ;</a:t>
            </a:r>
          </a:p>
          <a:p>
            <a:r>
              <a:rPr lang="fr-FR" sz="2000" dirty="0">
                <a:latin typeface="Spectral" panose="02020502060000000000" pitchFamily="18" charset="0"/>
              </a:rPr>
              <a:t>CC Vallée de l’Hérault ; </a:t>
            </a:r>
          </a:p>
          <a:p>
            <a:r>
              <a:rPr lang="fr-FR" sz="2000" dirty="0">
                <a:latin typeface="Spectral" panose="02020502060000000000" pitchFamily="18" charset="0"/>
              </a:rPr>
              <a:t>CC Sud-Hérault ;</a:t>
            </a:r>
          </a:p>
          <a:p>
            <a:r>
              <a:rPr lang="fr-FR" sz="2000" dirty="0">
                <a:latin typeface="Spectral" panose="02020502060000000000" pitchFamily="18" charset="0"/>
              </a:rPr>
              <a:t>CC du Grand Pic Saint Loup avec faible part de LLS ;</a:t>
            </a:r>
          </a:p>
          <a:p>
            <a:r>
              <a:rPr lang="fr-FR" sz="2000" dirty="0">
                <a:latin typeface="Spectral" panose="02020502060000000000" pitchFamily="18" charset="0"/>
              </a:rPr>
              <a:t>CC du Pays de Lunel</a:t>
            </a:r>
          </a:p>
        </p:txBody>
      </p:sp>
      <p:sp>
        <p:nvSpPr>
          <p:cNvPr id="10" name="Espace réservé du numéro de diapositive 9">
            <a:extLst>
              <a:ext uri="{FF2B5EF4-FFF2-40B4-BE49-F238E27FC236}">
                <a16:creationId xmlns:a16="http://schemas.microsoft.com/office/drawing/2014/main" id="{8DB35AB2-C326-3D1C-5AB2-C9C2B6938A2D}"/>
              </a:ext>
            </a:extLst>
          </p:cNvPr>
          <p:cNvSpPr>
            <a:spLocks noGrp="1"/>
          </p:cNvSpPr>
          <p:nvPr>
            <p:ph type="sldNum" sz="quarter" idx="12"/>
          </p:nvPr>
        </p:nvSpPr>
        <p:spPr/>
        <p:txBody>
          <a:bodyPr/>
          <a:lstStyle/>
          <a:p>
            <a:fld id="{F25930D6-FC7E-4FED-8ACF-3603F1F31BC7}" type="slidenum">
              <a:rPr lang="fr-FR" smtClean="0"/>
              <a:t>26</a:t>
            </a:fld>
            <a:endParaRPr lang="fr-FR"/>
          </a:p>
        </p:txBody>
      </p:sp>
      <p:sp>
        <p:nvSpPr>
          <p:cNvPr id="8" name="ZoneTexte 7">
            <a:extLst>
              <a:ext uri="{FF2B5EF4-FFF2-40B4-BE49-F238E27FC236}">
                <a16:creationId xmlns:a16="http://schemas.microsoft.com/office/drawing/2014/main" id="{5A33B5D6-FCE5-3461-D763-EAFE36BBCAED}"/>
              </a:ext>
            </a:extLst>
          </p:cNvPr>
          <p:cNvSpPr txBox="1"/>
          <p:nvPr/>
        </p:nvSpPr>
        <p:spPr>
          <a:xfrm>
            <a:off x="7380096" y="5489662"/>
            <a:ext cx="5765535" cy="276999"/>
          </a:xfrm>
          <a:prstGeom prst="rect">
            <a:avLst/>
          </a:prstGeom>
          <a:noFill/>
        </p:spPr>
        <p:txBody>
          <a:bodyPr wrap="square" rtlCol="0">
            <a:spAutoFit/>
          </a:bodyPr>
          <a:lstStyle/>
          <a:p>
            <a:r>
              <a:rPr lang="fr-FR" sz="1200" i="1" dirty="0">
                <a:latin typeface="Spectral" panose="02020502060000000000" pitchFamily="18" charset="0"/>
              </a:rPr>
              <a:t>Sources : Infocentre NUNIQUE, traitement DREAL Occitanie</a:t>
            </a:r>
          </a:p>
        </p:txBody>
      </p:sp>
      <p:pic>
        <p:nvPicPr>
          <p:cNvPr id="3" name="Image 2">
            <a:extLst>
              <a:ext uri="{FF2B5EF4-FFF2-40B4-BE49-F238E27FC236}">
                <a16:creationId xmlns:a16="http://schemas.microsoft.com/office/drawing/2014/main" id="{FB04782D-B84D-225E-203B-F7476D45878A}"/>
              </a:ext>
            </a:extLst>
          </p:cNvPr>
          <p:cNvPicPr>
            <a:picLocks noChangeAspect="1"/>
          </p:cNvPicPr>
          <p:nvPr/>
        </p:nvPicPr>
        <p:blipFill>
          <a:blip r:embed="rId2"/>
          <a:stretch>
            <a:fillRect/>
          </a:stretch>
        </p:blipFill>
        <p:spPr>
          <a:xfrm>
            <a:off x="7467600" y="1986742"/>
            <a:ext cx="4724400" cy="3502920"/>
          </a:xfrm>
          <a:prstGeom prst="rect">
            <a:avLst/>
          </a:prstGeom>
        </p:spPr>
      </p:pic>
      <p:sp>
        <p:nvSpPr>
          <p:cNvPr id="4" name="Espace réservé du texte 5">
            <a:extLst>
              <a:ext uri="{FF2B5EF4-FFF2-40B4-BE49-F238E27FC236}">
                <a16:creationId xmlns:a16="http://schemas.microsoft.com/office/drawing/2014/main" id="{DD94BD12-6847-1AB0-A1CC-E41F869A3496}"/>
              </a:ext>
            </a:extLst>
          </p:cNvPr>
          <p:cNvSpPr txBox="1">
            <a:spLocks/>
          </p:cNvSpPr>
          <p:nvPr/>
        </p:nvSpPr>
        <p:spPr>
          <a:xfrm>
            <a:off x="7463672" y="1746957"/>
            <a:ext cx="4724400" cy="169277"/>
          </a:xfrm>
          <a:prstGeom prst="rect">
            <a:avLst/>
          </a:prstGeom>
        </p:spPr>
        <p:txBody>
          <a:bodyPr wrap="square" lIns="0" tIns="0" rIns="0" bIns="0">
            <a:spAutoFit/>
          </a:bodyPr>
          <a:lstStyle>
            <a:lvl1pPr marL="0">
              <a:lnSpc>
                <a:spcPct val="100000"/>
              </a:lnSpc>
              <a:spcBef>
                <a:spcPts val="1200"/>
              </a:spcBef>
              <a:defRPr sz="1200" b="0" i="0">
                <a:solidFill>
                  <a:schemeClr val="bg1"/>
                </a:solidFill>
                <a:latin typeface="+mn-lt"/>
                <a:ea typeface="+mn-ea"/>
                <a:cs typeface="+mn-cs"/>
              </a:defRPr>
            </a:lvl1pPr>
            <a:lvl2pPr marL="0">
              <a:lnSpc>
                <a:spcPct val="100000"/>
              </a:lnSpc>
              <a:spcBef>
                <a:spcPts val="1200"/>
              </a:spcBef>
              <a:defRPr sz="2000" b="0" i="0">
                <a:solidFill>
                  <a:schemeClr val="bg1"/>
                </a:solidFill>
                <a:latin typeface="+mn-lt"/>
                <a:ea typeface="+mn-ea"/>
                <a:cs typeface="+mn-cs"/>
              </a:defRPr>
            </a:lvl2pPr>
            <a:lvl3pPr marL="144000" indent="-144000">
              <a:lnSpc>
                <a:spcPct val="100000"/>
              </a:lnSpc>
              <a:spcBef>
                <a:spcPts val="200"/>
              </a:spcBef>
              <a:buClr>
                <a:schemeClr val="bg1"/>
              </a:buClr>
              <a:buSzPct val="80000"/>
              <a:buFont typeface="+mj-lt"/>
              <a:buAutoNum type="arabicPeriod"/>
              <a:defRPr sz="2000" b="0" i="0">
                <a:solidFill>
                  <a:schemeClr val="bg1"/>
                </a:solidFill>
                <a:latin typeface="+mn-lt"/>
                <a:ea typeface="+mn-ea"/>
                <a:cs typeface="+mn-cs"/>
              </a:defRPr>
            </a:lvl3pPr>
            <a:lvl4pPr marL="288000" indent="-144000">
              <a:lnSpc>
                <a:spcPct val="100000"/>
              </a:lnSpc>
              <a:spcBef>
                <a:spcPts val="200"/>
              </a:spcBef>
              <a:buClr>
                <a:schemeClr val="bg1"/>
              </a:buClr>
              <a:buSzPct val="80000"/>
              <a:buFont typeface="Police système"/>
              <a:buChar char="●"/>
              <a:defRPr sz="1800" b="0" i="0">
                <a:solidFill>
                  <a:schemeClr val="bg1"/>
                </a:solidFill>
                <a:latin typeface="Spectral Light" panose="02020302060000000000" pitchFamily="18" charset="77"/>
                <a:ea typeface="+mn-ea"/>
                <a:cs typeface="+mn-cs"/>
              </a:defRPr>
            </a:lvl4pPr>
            <a:lvl5pPr marL="288000" indent="-144000">
              <a:lnSpc>
                <a:spcPct val="100000"/>
              </a:lnSpc>
              <a:spcBef>
                <a:spcPts val="200"/>
              </a:spcBef>
              <a:buClr>
                <a:schemeClr val="tx2"/>
              </a:buClr>
              <a:buSzPct val="80000"/>
              <a:buFont typeface="Police système"/>
              <a:buChar char="●"/>
              <a:defRPr sz="1800" b="0" i="0">
                <a:solidFill>
                  <a:schemeClr val="bg1"/>
                </a:solidFill>
                <a:latin typeface="Spectral Light" panose="02020302060000000000" pitchFamily="18" charset="77"/>
                <a:ea typeface="+mn-ea"/>
                <a:cs typeface="+mn-cs"/>
              </a:defRPr>
            </a:lvl5pPr>
            <a:lvl6pPr marL="1386196">
              <a:defRPr>
                <a:latin typeface="+mn-lt"/>
                <a:ea typeface="+mn-ea"/>
                <a:cs typeface="+mn-cs"/>
              </a:defRPr>
            </a:lvl6pPr>
            <a:lvl7pPr marL="1663434">
              <a:defRPr>
                <a:latin typeface="+mn-lt"/>
                <a:ea typeface="+mn-ea"/>
                <a:cs typeface="+mn-cs"/>
              </a:defRPr>
            </a:lvl7pPr>
            <a:lvl8pPr marL="1940674">
              <a:defRPr>
                <a:latin typeface="+mn-lt"/>
                <a:ea typeface="+mn-ea"/>
                <a:cs typeface="+mn-cs"/>
              </a:defRPr>
            </a:lvl8pPr>
            <a:lvl9pPr marL="2217913">
              <a:defRPr>
                <a:latin typeface="+mn-lt"/>
                <a:ea typeface="+mn-ea"/>
                <a:cs typeface="+mn-cs"/>
              </a:defRPr>
            </a:lvl9pPr>
          </a:lstStyle>
          <a:p>
            <a:pPr algn="ctr" defTabSz="914400"/>
            <a:r>
              <a:rPr lang="fr-FR" sz="1100" b="1" kern="0" dirty="0">
                <a:solidFill>
                  <a:schemeClr val="tx1"/>
                </a:solidFill>
                <a:latin typeface="Spectral" panose="02020502060000000000" pitchFamily="18" charset="0"/>
              </a:rPr>
              <a:t>Pression sur la demande en logements sociaux (2023)</a:t>
            </a:r>
          </a:p>
        </p:txBody>
      </p:sp>
    </p:spTree>
    <p:extLst>
      <p:ext uri="{BB962C8B-B14F-4D97-AF65-F5344CB8AC3E}">
        <p14:creationId xmlns:p14="http://schemas.microsoft.com/office/powerpoint/2010/main" val="3869693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8B79D3-B284-953C-ED8D-2A081BB9E0DD}"/>
              </a:ext>
            </a:extLst>
          </p:cNvPr>
          <p:cNvSpPr>
            <a:spLocks noGrp="1"/>
          </p:cNvSpPr>
          <p:nvPr>
            <p:ph type="title"/>
          </p:nvPr>
        </p:nvSpPr>
        <p:spPr/>
        <p:txBody>
          <a:bodyPr/>
          <a:lstStyle/>
          <a:p>
            <a:r>
              <a:rPr lang="fr-FR" sz="2800" dirty="0"/>
              <a:t>Un outil pour répondre aux objectifs formulés par les EPCI</a:t>
            </a:r>
            <a:endParaRPr lang="fr-FR" dirty="0"/>
          </a:p>
        </p:txBody>
      </p:sp>
      <p:sp>
        <p:nvSpPr>
          <p:cNvPr id="10" name="Espace réservé du numéro de diapositive 9">
            <a:extLst>
              <a:ext uri="{FF2B5EF4-FFF2-40B4-BE49-F238E27FC236}">
                <a16:creationId xmlns:a16="http://schemas.microsoft.com/office/drawing/2014/main" id="{8DB35AB2-C326-3D1C-5AB2-C9C2B6938A2D}"/>
              </a:ext>
            </a:extLst>
          </p:cNvPr>
          <p:cNvSpPr>
            <a:spLocks noGrp="1"/>
          </p:cNvSpPr>
          <p:nvPr>
            <p:ph type="sldNum" sz="quarter" idx="12"/>
          </p:nvPr>
        </p:nvSpPr>
        <p:spPr/>
        <p:txBody>
          <a:bodyPr/>
          <a:lstStyle/>
          <a:p>
            <a:fld id="{F25930D6-FC7E-4FED-8ACF-3603F1F31BC7}" type="slidenum">
              <a:rPr lang="fr-FR" smtClean="0"/>
              <a:t>27</a:t>
            </a:fld>
            <a:endParaRPr lang="fr-FR"/>
          </a:p>
        </p:txBody>
      </p:sp>
      <p:sp>
        <p:nvSpPr>
          <p:cNvPr id="8" name="ZoneTexte 7">
            <a:extLst>
              <a:ext uri="{FF2B5EF4-FFF2-40B4-BE49-F238E27FC236}">
                <a16:creationId xmlns:a16="http://schemas.microsoft.com/office/drawing/2014/main" id="{5A33B5D6-FCE5-3461-D763-EAFE36BBCAED}"/>
              </a:ext>
            </a:extLst>
          </p:cNvPr>
          <p:cNvSpPr txBox="1"/>
          <p:nvPr/>
        </p:nvSpPr>
        <p:spPr>
          <a:xfrm>
            <a:off x="7842115" y="5453007"/>
            <a:ext cx="4045377" cy="276999"/>
          </a:xfrm>
          <a:prstGeom prst="rect">
            <a:avLst/>
          </a:prstGeom>
          <a:noFill/>
        </p:spPr>
        <p:txBody>
          <a:bodyPr wrap="square" rtlCol="0">
            <a:spAutoFit/>
          </a:bodyPr>
          <a:lstStyle/>
          <a:p>
            <a:r>
              <a:rPr lang="fr-FR" sz="1200" i="1" dirty="0">
                <a:latin typeface="Spectral" panose="02020502060000000000" pitchFamily="18" charset="0"/>
              </a:rPr>
              <a:t>Sources : PLH des différents EPCI</a:t>
            </a:r>
          </a:p>
        </p:txBody>
      </p:sp>
      <p:graphicFrame>
        <p:nvGraphicFramePr>
          <p:cNvPr id="12" name="Espace réservé du contenu 11">
            <a:extLst>
              <a:ext uri="{FF2B5EF4-FFF2-40B4-BE49-F238E27FC236}">
                <a16:creationId xmlns:a16="http://schemas.microsoft.com/office/drawing/2014/main" id="{AA51F53D-E51C-7868-2843-878D0E329EC8}"/>
              </a:ext>
            </a:extLst>
          </p:cNvPr>
          <p:cNvGraphicFramePr>
            <a:graphicFrameLocks noGrp="1"/>
          </p:cNvGraphicFramePr>
          <p:nvPr>
            <p:ph idx="1"/>
          </p:nvPr>
        </p:nvGraphicFramePr>
        <p:xfrm>
          <a:off x="937895" y="3061183"/>
          <a:ext cx="6277717" cy="3073402"/>
        </p:xfrm>
        <a:graphic>
          <a:graphicData uri="http://schemas.openxmlformats.org/drawingml/2006/table">
            <a:tbl>
              <a:tblPr firstRow="1" firstCol="1" bandRow="1">
                <a:tableStyleId>{5C22544A-7EE6-4342-B048-85BDC9FD1C3A}</a:tableStyleId>
              </a:tblPr>
              <a:tblGrid>
                <a:gridCol w="1543679">
                  <a:extLst>
                    <a:ext uri="{9D8B030D-6E8A-4147-A177-3AD203B41FA5}">
                      <a16:colId xmlns:a16="http://schemas.microsoft.com/office/drawing/2014/main" val="3064748784"/>
                    </a:ext>
                  </a:extLst>
                </a:gridCol>
                <a:gridCol w="4734038">
                  <a:extLst>
                    <a:ext uri="{9D8B030D-6E8A-4147-A177-3AD203B41FA5}">
                      <a16:colId xmlns:a16="http://schemas.microsoft.com/office/drawing/2014/main" val="1813455764"/>
                    </a:ext>
                  </a:extLst>
                </a:gridCol>
              </a:tblGrid>
              <a:tr h="91205">
                <a:tc>
                  <a:txBody>
                    <a:bodyPr/>
                    <a:lstStyle/>
                    <a:p>
                      <a:pPr algn="just">
                        <a:lnSpc>
                          <a:spcPct val="107000"/>
                        </a:lnSpc>
                        <a:spcAft>
                          <a:spcPts val="800"/>
                        </a:spcAft>
                      </a:pPr>
                      <a:r>
                        <a:rPr lang="fr-FR" sz="1100" dirty="0">
                          <a:effectLst/>
                          <a:latin typeface="Spectral" panose="02020502060000000000" pitchFamily="18" charset="0"/>
                        </a:rPr>
                        <a:t>EPCI</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0" marB="0">
                    <a:solidFill>
                      <a:srgbClr val="BC0067"/>
                    </a:solidFill>
                  </a:tcPr>
                </a:tc>
                <a:tc>
                  <a:txBody>
                    <a:bodyPr/>
                    <a:lstStyle/>
                    <a:p>
                      <a:pPr algn="just">
                        <a:lnSpc>
                          <a:spcPct val="107000"/>
                        </a:lnSpc>
                        <a:spcAft>
                          <a:spcPts val="800"/>
                        </a:spcAft>
                      </a:pPr>
                      <a:r>
                        <a:rPr lang="fr-FR" sz="1100" dirty="0">
                          <a:effectLst/>
                          <a:latin typeface="Spectral" panose="02020502060000000000" pitchFamily="18" charset="0"/>
                        </a:rPr>
                        <a:t>Extraits d’actions liées au BRS inscrites au PLH</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0" marB="0">
                    <a:solidFill>
                      <a:srgbClr val="BC0067"/>
                    </a:solidFill>
                  </a:tcPr>
                </a:tc>
                <a:extLst>
                  <a:ext uri="{0D108BD9-81ED-4DB2-BD59-A6C34878D82A}">
                    <a16:rowId xmlns:a16="http://schemas.microsoft.com/office/drawing/2014/main" val="870443205"/>
                  </a:ext>
                </a:extLst>
              </a:tr>
              <a:tr h="507678">
                <a:tc>
                  <a:txBody>
                    <a:bodyPr/>
                    <a:lstStyle/>
                    <a:p>
                      <a:pPr algn="just">
                        <a:lnSpc>
                          <a:spcPct val="107000"/>
                        </a:lnSpc>
                        <a:spcAft>
                          <a:spcPts val="800"/>
                        </a:spcAft>
                      </a:pPr>
                      <a:r>
                        <a:rPr lang="fr-FR" sz="1100" dirty="0">
                          <a:effectLst/>
                          <a:latin typeface="Spectral" panose="02020502060000000000" pitchFamily="18" charset="0"/>
                        </a:rPr>
                        <a:t>Montpellier </a:t>
                      </a:r>
                      <a:r>
                        <a:rPr lang="fr-FR" sz="1100" dirty="0" err="1">
                          <a:effectLst/>
                          <a:latin typeface="Spectral" panose="02020502060000000000" pitchFamily="18" charset="0"/>
                        </a:rPr>
                        <a:t>Méditérrannée</a:t>
                      </a:r>
                      <a:r>
                        <a:rPr lang="fr-FR" sz="1100" dirty="0">
                          <a:effectLst/>
                          <a:latin typeface="Spectral" panose="02020502060000000000" pitchFamily="18" charset="0"/>
                        </a:rPr>
                        <a:t> Métropole </a:t>
                      </a:r>
                    </a:p>
                    <a:p>
                      <a:pPr algn="just">
                        <a:lnSpc>
                          <a:spcPct val="107000"/>
                        </a:lnSpc>
                        <a:spcAft>
                          <a:spcPts val="800"/>
                        </a:spcAft>
                      </a:pPr>
                      <a:r>
                        <a:rPr lang="fr-FR" sz="1100" dirty="0">
                          <a:effectLst/>
                          <a:latin typeface="Spectral" panose="02020502060000000000" pitchFamily="18" charset="0"/>
                        </a:rPr>
                        <a:t> </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0" marB="0">
                    <a:solidFill>
                      <a:srgbClr val="BC0067"/>
                    </a:solidFill>
                  </a:tcPr>
                </a:tc>
                <a:tc>
                  <a:txBody>
                    <a:bodyPr/>
                    <a:lstStyle/>
                    <a:p>
                      <a:pPr marL="342900" lvl="0" indent="-342900" algn="just">
                        <a:lnSpc>
                          <a:spcPct val="107000"/>
                        </a:lnSpc>
                        <a:spcAft>
                          <a:spcPts val="800"/>
                        </a:spcAft>
                        <a:buFont typeface="Arial" panose="020B0604020202020204" pitchFamily="34" charset="0"/>
                        <a:buChar char="•"/>
                        <a:tabLst>
                          <a:tab pos="228600" algn="l"/>
                        </a:tabLst>
                      </a:pPr>
                      <a:r>
                        <a:rPr lang="fr-FR" sz="1100" dirty="0">
                          <a:effectLst/>
                          <a:latin typeface="Spectral" panose="02020502060000000000" pitchFamily="18" charset="0"/>
                        </a:rPr>
                        <a:t>Produire chaque année 17% de logements abordables parmi l’ensemble des logements produits en cœur de Métropole ;</a:t>
                      </a:r>
                    </a:p>
                    <a:p>
                      <a:pPr marL="342900" lvl="0" indent="-342900" algn="just">
                        <a:lnSpc>
                          <a:spcPct val="107000"/>
                        </a:lnSpc>
                        <a:spcAft>
                          <a:spcPts val="800"/>
                        </a:spcAft>
                        <a:buFont typeface="Arial" panose="020B0604020202020204" pitchFamily="34" charset="0"/>
                        <a:buChar char="•"/>
                      </a:pPr>
                      <a:r>
                        <a:rPr lang="fr-FR" sz="1100" dirty="0">
                          <a:effectLst/>
                          <a:latin typeface="Spectral" panose="02020502060000000000" pitchFamily="18" charset="0"/>
                        </a:rPr>
                        <a:t>Pérenniser l’accession à prix abordable à travers la mise en place d’un Organisme foncier Solidaire (OFS) et l’utilisation du Bail Réel Solidaire (BRS).</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0" marB="0">
                    <a:solidFill>
                      <a:srgbClr val="BC0067">
                        <a:alpha val="50196"/>
                      </a:srgbClr>
                    </a:solidFill>
                  </a:tcPr>
                </a:tc>
                <a:extLst>
                  <a:ext uri="{0D108BD9-81ED-4DB2-BD59-A6C34878D82A}">
                    <a16:rowId xmlns:a16="http://schemas.microsoft.com/office/drawing/2014/main" val="1983556652"/>
                  </a:ext>
                </a:extLst>
              </a:tr>
              <a:tr h="234065">
                <a:tc>
                  <a:txBody>
                    <a:bodyPr/>
                    <a:lstStyle/>
                    <a:p>
                      <a:pPr algn="just">
                        <a:lnSpc>
                          <a:spcPct val="107000"/>
                        </a:lnSpc>
                        <a:spcAft>
                          <a:spcPts val="800"/>
                        </a:spcAft>
                      </a:pPr>
                      <a:r>
                        <a:rPr lang="fr-FR" sz="1100" dirty="0">
                          <a:effectLst/>
                          <a:latin typeface="Spectral" panose="02020502060000000000" pitchFamily="18" charset="0"/>
                        </a:rPr>
                        <a:t>CA du Pays de l’Or </a:t>
                      </a:r>
                    </a:p>
                    <a:p>
                      <a:pPr algn="just">
                        <a:lnSpc>
                          <a:spcPct val="107000"/>
                        </a:lnSpc>
                        <a:spcAft>
                          <a:spcPts val="800"/>
                        </a:spcAft>
                      </a:pPr>
                      <a:r>
                        <a:rPr lang="fr-FR" sz="1100" dirty="0">
                          <a:effectLst/>
                          <a:latin typeface="Spectral" panose="02020502060000000000" pitchFamily="18" charset="0"/>
                        </a:rPr>
                        <a:t> </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0" marB="0">
                    <a:solidFill>
                      <a:srgbClr val="BC0067"/>
                    </a:solidFill>
                  </a:tcPr>
                </a:tc>
                <a:tc>
                  <a:txBody>
                    <a:bodyPr/>
                    <a:lstStyle/>
                    <a:p>
                      <a:pPr marL="342900" lvl="0" indent="-342900" algn="just">
                        <a:lnSpc>
                          <a:spcPct val="107000"/>
                        </a:lnSpc>
                        <a:spcAft>
                          <a:spcPts val="800"/>
                        </a:spcAft>
                        <a:buFont typeface="Arial" panose="020B0604020202020204" pitchFamily="34" charset="0"/>
                        <a:buChar char="•"/>
                        <a:tabLst>
                          <a:tab pos="228600" algn="l"/>
                        </a:tabLst>
                      </a:pPr>
                      <a:r>
                        <a:rPr lang="fr-FR" sz="1100" dirty="0">
                          <a:effectLst/>
                          <a:latin typeface="Spectral" panose="02020502060000000000" pitchFamily="18" charset="0"/>
                        </a:rPr>
                        <a:t>Développer une offre abordable intermédiaire dont 256 logements en PLSA BRS SUR 6 ans (12% de l’objectif) pour les jeunes ménages.</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163289"/>
                  </a:ext>
                </a:extLst>
              </a:tr>
              <a:tr h="182409">
                <a:tc>
                  <a:txBody>
                    <a:bodyPr/>
                    <a:lstStyle/>
                    <a:p>
                      <a:pPr algn="just">
                        <a:lnSpc>
                          <a:spcPct val="107000"/>
                        </a:lnSpc>
                        <a:spcAft>
                          <a:spcPts val="800"/>
                        </a:spcAft>
                      </a:pPr>
                      <a:r>
                        <a:rPr lang="fr-FR" sz="1100" dirty="0">
                          <a:effectLst/>
                          <a:latin typeface="Spectral" panose="02020502060000000000" pitchFamily="18" charset="0"/>
                        </a:rPr>
                        <a:t>CA Sète </a:t>
                      </a:r>
                      <a:r>
                        <a:rPr lang="fr-FR" sz="1100" dirty="0" err="1">
                          <a:effectLst/>
                          <a:latin typeface="Spectral" panose="02020502060000000000" pitchFamily="18" charset="0"/>
                        </a:rPr>
                        <a:t>Agglopôle</a:t>
                      </a:r>
                      <a:r>
                        <a:rPr lang="fr-FR" sz="1100" dirty="0">
                          <a:effectLst/>
                          <a:latin typeface="Spectral" panose="02020502060000000000" pitchFamily="18" charset="0"/>
                        </a:rPr>
                        <a:t> Méditerranée </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0" marB="0">
                    <a:solidFill>
                      <a:srgbClr val="BC0067"/>
                    </a:solidFill>
                  </a:tcPr>
                </a:tc>
                <a:tc>
                  <a:txBody>
                    <a:bodyPr/>
                    <a:lstStyle/>
                    <a:p>
                      <a:pPr marL="342900" lvl="0" indent="-342900" algn="just">
                        <a:lnSpc>
                          <a:spcPct val="107000"/>
                        </a:lnSpc>
                        <a:spcAft>
                          <a:spcPts val="800"/>
                        </a:spcAft>
                        <a:buFont typeface="Arial" panose="020B0604020202020204" pitchFamily="34" charset="0"/>
                        <a:buChar char="•"/>
                        <a:tabLst>
                          <a:tab pos="228600" algn="l"/>
                        </a:tabLst>
                      </a:pPr>
                      <a:r>
                        <a:rPr lang="fr-FR" sz="1100" dirty="0">
                          <a:effectLst/>
                          <a:latin typeface="Spectral" panose="02020502060000000000" pitchFamily="18" charset="0"/>
                        </a:rPr>
                        <a:t>Programmation de 120 logements en PSLA et BRS (10% de l’objectif). </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0" marB="0">
                    <a:solidFill>
                      <a:srgbClr val="BC0067">
                        <a:alpha val="50196"/>
                      </a:srgbClr>
                    </a:solidFill>
                  </a:tcPr>
                </a:tc>
                <a:extLst>
                  <a:ext uri="{0D108BD9-81ED-4DB2-BD59-A6C34878D82A}">
                    <a16:rowId xmlns:a16="http://schemas.microsoft.com/office/drawing/2014/main" val="3713731954"/>
                  </a:ext>
                </a:extLst>
              </a:tr>
              <a:tr h="273614">
                <a:tc>
                  <a:txBody>
                    <a:bodyPr/>
                    <a:lstStyle/>
                    <a:p>
                      <a:pPr algn="just">
                        <a:lnSpc>
                          <a:spcPct val="107000"/>
                        </a:lnSpc>
                        <a:spcAft>
                          <a:spcPts val="800"/>
                        </a:spcAft>
                      </a:pPr>
                      <a:r>
                        <a:rPr lang="fr-FR" sz="1100" dirty="0">
                          <a:effectLst/>
                          <a:latin typeface="Spectral" panose="02020502060000000000" pitchFamily="18" charset="0"/>
                        </a:rPr>
                        <a:t>CA Hérault-</a:t>
                      </a:r>
                      <a:r>
                        <a:rPr lang="fr-FR" sz="1100" dirty="0" err="1">
                          <a:effectLst/>
                          <a:latin typeface="Spectral" panose="02020502060000000000" pitchFamily="18" charset="0"/>
                        </a:rPr>
                        <a:t>Méditérrannée</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0" marB="0">
                    <a:solidFill>
                      <a:srgbClr val="BC0067"/>
                    </a:solidFill>
                  </a:tcPr>
                </a:tc>
                <a:tc>
                  <a:txBody>
                    <a:bodyPr/>
                    <a:lstStyle/>
                    <a:p>
                      <a:pPr marL="342900" lvl="0" indent="-342900" algn="just">
                        <a:lnSpc>
                          <a:spcPct val="107000"/>
                        </a:lnSpc>
                        <a:spcAft>
                          <a:spcPts val="800"/>
                        </a:spcAft>
                        <a:buFont typeface="Arial" panose="020B0604020202020204" pitchFamily="34" charset="0"/>
                        <a:buChar char="•"/>
                        <a:tabLst>
                          <a:tab pos="228600" algn="l"/>
                        </a:tabLst>
                      </a:pPr>
                      <a:r>
                        <a:rPr lang="fr-FR" sz="1100" dirty="0">
                          <a:effectLst/>
                          <a:latin typeface="Spectral" panose="02020502060000000000" pitchFamily="18" charset="0"/>
                        </a:rPr>
                        <a:t>Favoriser l’accession sociale et abordable principalement à travers le PSLA (200 logements sur la période) avec BRS comme expérimentation pour les secteurs attractifs. </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74218737"/>
                  </a:ext>
                </a:extLst>
              </a:tr>
              <a:tr h="182409">
                <a:tc>
                  <a:txBody>
                    <a:bodyPr/>
                    <a:lstStyle/>
                    <a:p>
                      <a:pPr algn="just">
                        <a:lnSpc>
                          <a:spcPct val="107000"/>
                        </a:lnSpc>
                        <a:spcAft>
                          <a:spcPts val="800"/>
                        </a:spcAft>
                      </a:pPr>
                      <a:r>
                        <a:rPr lang="fr-FR" sz="1100" dirty="0">
                          <a:effectLst/>
                          <a:latin typeface="Spectral" panose="02020502060000000000" pitchFamily="18" charset="0"/>
                        </a:rPr>
                        <a:t>CC Grand Pic Saint Loup</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0" marB="0">
                    <a:solidFill>
                      <a:srgbClr val="BC0067"/>
                    </a:solidFill>
                  </a:tcPr>
                </a:tc>
                <a:tc>
                  <a:txBody>
                    <a:bodyPr/>
                    <a:lstStyle/>
                    <a:p>
                      <a:pPr marL="342900" lvl="0" indent="-342900" algn="just">
                        <a:lnSpc>
                          <a:spcPct val="107000"/>
                        </a:lnSpc>
                        <a:spcAft>
                          <a:spcPts val="800"/>
                        </a:spcAft>
                        <a:buFont typeface="Arial" panose="020B0604020202020204" pitchFamily="34" charset="0"/>
                        <a:buChar char="•"/>
                        <a:tabLst>
                          <a:tab pos="228600" algn="l"/>
                        </a:tabLst>
                      </a:pPr>
                      <a:r>
                        <a:rPr lang="fr-FR" sz="1100" dirty="0">
                          <a:effectLst/>
                          <a:latin typeface="Spectral" panose="02020502060000000000" pitchFamily="18" charset="0"/>
                        </a:rPr>
                        <a:t>180 logements en accession abordable PSLA, PLS et BRS prévus sur la période.</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0" marB="0">
                    <a:solidFill>
                      <a:srgbClr val="BC0067">
                        <a:alpha val="50196"/>
                      </a:srgbClr>
                    </a:solidFill>
                  </a:tcPr>
                </a:tc>
                <a:extLst>
                  <a:ext uri="{0D108BD9-81ED-4DB2-BD59-A6C34878D82A}">
                    <a16:rowId xmlns:a16="http://schemas.microsoft.com/office/drawing/2014/main" val="2001735183"/>
                  </a:ext>
                </a:extLst>
              </a:tr>
              <a:tr h="91205">
                <a:tc>
                  <a:txBody>
                    <a:bodyPr/>
                    <a:lstStyle/>
                    <a:p>
                      <a:pPr algn="just">
                        <a:lnSpc>
                          <a:spcPct val="107000"/>
                        </a:lnSpc>
                        <a:spcAft>
                          <a:spcPts val="800"/>
                        </a:spcAft>
                      </a:pPr>
                      <a:r>
                        <a:rPr lang="fr-FR" sz="1100" dirty="0">
                          <a:effectLst/>
                          <a:latin typeface="Spectral" panose="02020502060000000000" pitchFamily="18" charset="0"/>
                        </a:rPr>
                        <a:t>CC du Pays de Lunel</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0" marB="0">
                    <a:solidFill>
                      <a:srgbClr val="BC0067"/>
                    </a:solidFill>
                  </a:tcPr>
                </a:tc>
                <a:tc>
                  <a:txBody>
                    <a:bodyPr/>
                    <a:lstStyle/>
                    <a:p>
                      <a:pPr marL="342900" lvl="0" indent="-342900" algn="just">
                        <a:lnSpc>
                          <a:spcPct val="107000"/>
                        </a:lnSpc>
                        <a:spcAft>
                          <a:spcPts val="800"/>
                        </a:spcAft>
                        <a:buFont typeface="Arial" panose="020B0604020202020204" pitchFamily="34" charset="0"/>
                        <a:buChar char="•"/>
                        <a:tabLst>
                          <a:tab pos="228600" algn="l"/>
                        </a:tabLst>
                      </a:pPr>
                      <a:r>
                        <a:rPr lang="fr-FR" sz="1100" dirty="0">
                          <a:effectLst/>
                          <a:latin typeface="Spectral" panose="02020502060000000000" pitchFamily="18" charset="0"/>
                        </a:rPr>
                        <a:t>44 logements en BRS voire PSLA (16% objectifs neufs) par an. </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0905144"/>
                  </a:ext>
                </a:extLst>
              </a:tr>
            </a:tbl>
          </a:graphicData>
        </a:graphic>
      </p:graphicFrame>
      <p:sp>
        <p:nvSpPr>
          <p:cNvPr id="13" name="Espace réservé du contenu 4">
            <a:extLst>
              <a:ext uri="{FF2B5EF4-FFF2-40B4-BE49-F238E27FC236}">
                <a16:creationId xmlns:a16="http://schemas.microsoft.com/office/drawing/2014/main" id="{51DC92F7-FA7F-4B88-A289-473A1674DE0C}"/>
              </a:ext>
            </a:extLst>
          </p:cNvPr>
          <p:cNvSpPr txBox="1">
            <a:spLocks/>
          </p:cNvSpPr>
          <p:nvPr/>
        </p:nvSpPr>
        <p:spPr>
          <a:xfrm>
            <a:off x="838199" y="1807028"/>
            <a:ext cx="6377413" cy="4430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a:latin typeface="Spectral" panose="02020502060000000000" pitchFamily="18" charset="0"/>
              </a:rPr>
              <a:t>Les PLH des EPCI littoraux et du Grand Pic Saint-Loup visent à développer une accession abordable pour soutenir les parcours résidentiels des ménages locaux et ont inscrit des objectifs à leurs PLH.</a:t>
            </a:r>
          </a:p>
        </p:txBody>
      </p:sp>
      <p:pic>
        <p:nvPicPr>
          <p:cNvPr id="16" name="Image 15" descr="Une image contenant texte, carte, diagramme, atlas&#10;&#10;Description générée automatiquement">
            <a:extLst>
              <a:ext uri="{FF2B5EF4-FFF2-40B4-BE49-F238E27FC236}">
                <a16:creationId xmlns:a16="http://schemas.microsoft.com/office/drawing/2014/main" id="{00759F02-F5CF-9FD5-A358-25842D6A55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86" t="6984" r="7088" b="1518"/>
          <a:stretch/>
        </p:blipFill>
        <p:spPr>
          <a:xfrm>
            <a:off x="7740712" y="2050790"/>
            <a:ext cx="4447359" cy="3372476"/>
          </a:xfrm>
          <a:prstGeom prst="rect">
            <a:avLst/>
          </a:prstGeom>
        </p:spPr>
      </p:pic>
    </p:spTree>
    <p:extLst>
      <p:ext uri="{BB962C8B-B14F-4D97-AF65-F5344CB8AC3E}">
        <p14:creationId xmlns:p14="http://schemas.microsoft.com/office/powerpoint/2010/main" val="4070846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8B79D3-B284-953C-ED8D-2A081BB9E0DD}"/>
              </a:ext>
            </a:extLst>
          </p:cNvPr>
          <p:cNvSpPr>
            <a:spLocks noGrp="1"/>
          </p:cNvSpPr>
          <p:nvPr>
            <p:ph type="title"/>
          </p:nvPr>
        </p:nvSpPr>
        <p:spPr/>
        <p:txBody>
          <a:bodyPr/>
          <a:lstStyle/>
          <a:p>
            <a:r>
              <a:rPr lang="fr-FR" sz="2800" dirty="0"/>
              <a:t>Une simulatio</a:t>
            </a:r>
            <a:r>
              <a:rPr lang="fr-FR" dirty="0"/>
              <a:t>n dans le neuf à Montpellier</a:t>
            </a:r>
          </a:p>
        </p:txBody>
      </p:sp>
      <p:sp>
        <p:nvSpPr>
          <p:cNvPr id="10" name="Espace réservé du numéro de diapositive 9">
            <a:extLst>
              <a:ext uri="{FF2B5EF4-FFF2-40B4-BE49-F238E27FC236}">
                <a16:creationId xmlns:a16="http://schemas.microsoft.com/office/drawing/2014/main" id="{8DB35AB2-C326-3D1C-5AB2-C9C2B6938A2D}"/>
              </a:ext>
            </a:extLst>
          </p:cNvPr>
          <p:cNvSpPr>
            <a:spLocks noGrp="1"/>
          </p:cNvSpPr>
          <p:nvPr>
            <p:ph type="sldNum" sz="quarter" idx="12"/>
          </p:nvPr>
        </p:nvSpPr>
        <p:spPr/>
        <p:txBody>
          <a:bodyPr/>
          <a:lstStyle/>
          <a:p>
            <a:fld id="{F25930D6-FC7E-4FED-8ACF-3603F1F31BC7}" type="slidenum">
              <a:rPr lang="fr-FR" smtClean="0"/>
              <a:t>28</a:t>
            </a:fld>
            <a:endParaRPr lang="fr-FR"/>
          </a:p>
        </p:txBody>
      </p:sp>
      <p:sp>
        <p:nvSpPr>
          <p:cNvPr id="13" name="Espace réservé du contenu 4">
            <a:extLst>
              <a:ext uri="{FF2B5EF4-FFF2-40B4-BE49-F238E27FC236}">
                <a16:creationId xmlns:a16="http://schemas.microsoft.com/office/drawing/2014/main" id="{51DC92F7-FA7F-4B88-A289-473A1674DE0C}"/>
              </a:ext>
            </a:extLst>
          </p:cNvPr>
          <p:cNvSpPr txBox="1">
            <a:spLocks/>
          </p:cNvSpPr>
          <p:nvPr/>
        </p:nvSpPr>
        <p:spPr>
          <a:xfrm>
            <a:off x="675237" y="1834189"/>
            <a:ext cx="6377413" cy="4430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0">
              <a:buNone/>
            </a:pPr>
            <a:r>
              <a:rPr lang="fr-FR" sz="1600" b="0" i="0" u="none" strike="noStrike" baseline="0" dirty="0">
                <a:solidFill>
                  <a:srgbClr val="000000"/>
                </a:solidFill>
                <a:latin typeface="Spectral" panose="02020502060000000000" pitchFamily="18" charset="0"/>
              </a:rPr>
              <a:t>Une simulation d’une opération de 55 logements collectifs neufs à Montpellier, quartier Croix d’Argent (zone A) en BRS a été réalisée, à partir d’un bilan d’opération.</a:t>
            </a:r>
          </a:p>
          <a:p>
            <a:pPr marL="0" indent="0" algn="just" rtl="0">
              <a:buNone/>
            </a:pPr>
            <a:r>
              <a:rPr lang="fr-FR" sz="1600" b="1" i="0" u="none" strike="noStrike" baseline="0" dirty="0">
                <a:solidFill>
                  <a:srgbClr val="000000"/>
                </a:solidFill>
                <a:latin typeface="Spectral" panose="02020502060000000000" pitchFamily="18" charset="0"/>
              </a:rPr>
              <a:t>2 scenarios étudiés : </a:t>
            </a:r>
          </a:p>
          <a:p>
            <a:pPr algn="just" rtl="0">
              <a:buSzPts val="1400"/>
              <a:buFont typeface="Arial" panose="020B0604020202020204" pitchFamily="34" charset="0"/>
              <a:buChar char="•"/>
            </a:pPr>
            <a:r>
              <a:rPr lang="fr-FR" sz="1600" b="0" i="0" u="none" strike="noStrike" baseline="0" dirty="0">
                <a:solidFill>
                  <a:srgbClr val="000000"/>
                </a:solidFill>
                <a:latin typeface="Spectral" panose="02020502060000000000" pitchFamily="18" charset="0"/>
              </a:rPr>
              <a:t>Une simulation de la même opération montée en BRS, soit sans la charge foncière, qui permet d’atteindre une redevance ménages de 2 € ;</a:t>
            </a:r>
            <a:endParaRPr lang="fr-FR" sz="1600" b="1" i="0" u="none" strike="noStrike" baseline="0" dirty="0">
              <a:solidFill>
                <a:srgbClr val="000000"/>
              </a:solidFill>
              <a:latin typeface="Spectral" panose="02020502060000000000" pitchFamily="18" charset="0"/>
            </a:endParaRPr>
          </a:p>
          <a:p>
            <a:pPr algn="just" rtl="0">
              <a:buSzPts val="1400"/>
              <a:buFont typeface="Arial" panose="020B0604020202020204" pitchFamily="34" charset="0"/>
              <a:buChar char="•"/>
            </a:pPr>
            <a:r>
              <a:rPr lang="fr-FR" sz="1600" b="0" i="0" u="none" strike="noStrike" baseline="0" dirty="0">
                <a:solidFill>
                  <a:srgbClr val="000000"/>
                </a:solidFill>
                <a:latin typeface="Spectral" panose="02020502060000000000" pitchFamily="18" charset="0"/>
              </a:rPr>
              <a:t>Une « maximisation » de la redevance au plafond exigé par la Banqu</a:t>
            </a:r>
            <a:r>
              <a:rPr lang="fr-FR" sz="1600" dirty="0">
                <a:solidFill>
                  <a:srgbClr val="000000"/>
                </a:solidFill>
                <a:latin typeface="Spectral" panose="02020502060000000000" pitchFamily="18" charset="0"/>
              </a:rPr>
              <a:t>e des Territoires (2,5 €), qui n’est pas privilégiée par Hérault Logement.</a:t>
            </a:r>
            <a:endParaRPr lang="fr-FR" sz="1600" b="1" i="0" u="none" strike="noStrike" baseline="0" dirty="0">
              <a:solidFill>
                <a:srgbClr val="000000"/>
              </a:solidFill>
              <a:latin typeface="Spectral" panose="02020502060000000000" pitchFamily="18" charset="0"/>
            </a:endParaRPr>
          </a:p>
          <a:p>
            <a:pPr algn="just" rtl="0">
              <a:buSzPts val="1400"/>
              <a:buFont typeface="Arial" panose="020B0604020202020204" pitchFamily="34" charset="0"/>
              <a:buChar char="•"/>
            </a:pPr>
            <a:endParaRPr lang="fr-FR" sz="1600" b="1" i="0" u="none" strike="noStrike" baseline="0" dirty="0">
              <a:solidFill>
                <a:srgbClr val="000000"/>
              </a:solidFill>
              <a:latin typeface="Spectral" panose="02020502060000000000" pitchFamily="18" charset="0"/>
            </a:endParaRPr>
          </a:p>
          <a:p>
            <a:pPr marL="0" indent="0" algn="just" rtl="0">
              <a:buSzPts val="1400"/>
              <a:buNone/>
            </a:pPr>
            <a:r>
              <a:rPr lang="fr-FR" sz="1600" b="1" i="0" u="none" strike="noStrike" baseline="0" dirty="0">
                <a:solidFill>
                  <a:srgbClr val="000000"/>
                </a:solidFill>
                <a:latin typeface="Spectral" panose="02020502060000000000" pitchFamily="18" charset="0"/>
              </a:rPr>
              <a:t>Hypothèses prises en compte</a:t>
            </a:r>
          </a:p>
          <a:p>
            <a:pPr algn="just">
              <a:buSzPts val="1400"/>
            </a:pPr>
            <a:r>
              <a:rPr lang="fr-FR" sz="1600" b="0" i="0" u="none" strike="noStrike" baseline="0" dirty="0">
                <a:solidFill>
                  <a:srgbClr val="000000"/>
                </a:solidFill>
                <a:latin typeface="Spectral" panose="02020502060000000000" pitchFamily="18" charset="0"/>
              </a:rPr>
              <a:t>Prix du marché du neuf = valeurs foncières observées CEREMA</a:t>
            </a:r>
          </a:p>
          <a:p>
            <a:pPr algn="just">
              <a:buSzPts val="1400"/>
            </a:pPr>
            <a:r>
              <a:rPr lang="fr-FR" sz="1600" b="0" i="0" u="none" strike="noStrike" baseline="0" dirty="0">
                <a:solidFill>
                  <a:srgbClr val="000000"/>
                </a:solidFill>
                <a:latin typeface="Spectral" panose="02020502060000000000" pitchFamily="18" charset="0"/>
              </a:rPr>
              <a:t>Montage libre : prix du BRS +charge foncière + TVA à 20%</a:t>
            </a:r>
          </a:p>
          <a:p>
            <a:pPr algn="just">
              <a:buSzPts val="1400"/>
            </a:pPr>
            <a:r>
              <a:rPr lang="fr-FR" sz="1600" b="0" i="0" u="none" strike="noStrike" baseline="0" dirty="0">
                <a:solidFill>
                  <a:srgbClr val="000000"/>
                </a:solidFill>
                <a:latin typeface="Spectral" panose="02020502060000000000" pitchFamily="18" charset="0"/>
              </a:rPr>
              <a:t>Montage PSLA : prix du BRS +charge foncière + TVA à 5,5%</a:t>
            </a:r>
          </a:p>
          <a:p>
            <a:pPr algn="just" rtl="0"/>
            <a:endParaRPr lang="fr-FR" sz="1600" b="1" i="0" u="none" strike="noStrike" baseline="0" dirty="0">
              <a:solidFill>
                <a:srgbClr val="000000"/>
              </a:solidFill>
              <a:latin typeface="Spectral" panose="02020502060000000000" pitchFamily="18" charset="0"/>
            </a:endParaRPr>
          </a:p>
        </p:txBody>
      </p:sp>
      <p:graphicFrame>
        <p:nvGraphicFramePr>
          <p:cNvPr id="6" name="Tableau 5">
            <a:extLst>
              <a:ext uri="{FF2B5EF4-FFF2-40B4-BE49-F238E27FC236}">
                <a16:creationId xmlns:a16="http://schemas.microsoft.com/office/drawing/2014/main" id="{2B3AB2CE-A0E5-CF6F-1FC7-A1FAEFB61992}"/>
              </a:ext>
            </a:extLst>
          </p:cNvPr>
          <p:cNvGraphicFramePr>
            <a:graphicFrameLocks noGrp="1"/>
          </p:cNvGraphicFramePr>
          <p:nvPr>
            <p:extLst>
              <p:ext uri="{D42A27DB-BD31-4B8C-83A1-F6EECF244321}">
                <p14:modId xmlns:p14="http://schemas.microsoft.com/office/powerpoint/2010/main" val="621278184"/>
              </p:ext>
            </p:extLst>
          </p:nvPr>
        </p:nvGraphicFramePr>
        <p:xfrm>
          <a:off x="7073775" y="1325601"/>
          <a:ext cx="5118225" cy="4939073"/>
        </p:xfrm>
        <a:graphic>
          <a:graphicData uri="http://schemas.openxmlformats.org/drawingml/2006/table">
            <a:tbl>
              <a:tblPr firstRow="1" bandRow="1"/>
              <a:tblGrid>
                <a:gridCol w="1626181">
                  <a:extLst>
                    <a:ext uri="{9D8B030D-6E8A-4147-A177-3AD203B41FA5}">
                      <a16:colId xmlns:a16="http://schemas.microsoft.com/office/drawing/2014/main" val="168084955"/>
                    </a:ext>
                  </a:extLst>
                </a:gridCol>
                <a:gridCol w="1828904">
                  <a:extLst>
                    <a:ext uri="{9D8B030D-6E8A-4147-A177-3AD203B41FA5}">
                      <a16:colId xmlns:a16="http://schemas.microsoft.com/office/drawing/2014/main" val="3524037714"/>
                    </a:ext>
                  </a:extLst>
                </a:gridCol>
                <a:gridCol w="1663140">
                  <a:extLst>
                    <a:ext uri="{9D8B030D-6E8A-4147-A177-3AD203B41FA5}">
                      <a16:colId xmlns:a16="http://schemas.microsoft.com/office/drawing/2014/main" val="2647132745"/>
                    </a:ext>
                  </a:extLst>
                </a:gridCol>
              </a:tblGrid>
              <a:tr h="443338">
                <a:tc>
                  <a:txBody>
                    <a:bodyPr/>
                    <a:lstStyle/>
                    <a:p>
                      <a:pPr algn="just">
                        <a:lnSpc>
                          <a:spcPct val="107000"/>
                        </a:lnSpc>
                        <a:spcAft>
                          <a:spcPts val="800"/>
                        </a:spcAft>
                      </a:pPr>
                      <a:r>
                        <a:rPr lang="fr-FR" sz="1100" b="1" dirty="0">
                          <a:solidFill>
                            <a:schemeClr val="tx1"/>
                          </a:solidFill>
                          <a:effectLst/>
                          <a:latin typeface="Spectral" panose="02020502060000000000" pitchFamily="18" charset="0"/>
                          <a:ea typeface="Calibri" panose="020F0502020204030204" pitchFamily="34" charset="0"/>
                          <a:cs typeface="Times New Roman" panose="02020603050405020304" pitchFamily="18" charset="0"/>
                        </a:rPr>
                        <a:t>Montpellier C.AGT – T3 de 65 m²</a:t>
                      </a:r>
                      <a:endParaRPr lang="fr-FR" sz="1100" dirty="0">
                        <a:solidFill>
                          <a:schemeClr val="tx1"/>
                        </a:solidFill>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07000"/>
                        </a:lnSpc>
                        <a:spcAft>
                          <a:spcPts val="800"/>
                        </a:spcAft>
                      </a:pPr>
                      <a:r>
                        <a:rPr lang="fr-FR" sz="1100" b="1" dirty="0">
                          <a:solidFill>
                            <a:schemeClr val="bg1"/>
                          </a:solidFill>
                          <a:effectLst/>
                          <a:latin typeface="Spectral" panose="02020502060000000000" pitchFamily="18" charset="0"/>
                          <a:ea typeface="Calibri" panose="020F0502020204030204" pitchFamily="34" charset="0"/>
                          <a:cs typeface="Times New Roman" panose="02020603050405020304" pitchFamily="18" charset="0"/>
                        </a:rPr>
                        <a:t>Simulation de base : redevance à 2€ /m²</a:t>
                      </a:r>
                      <a:endParaRPr lang="fr-FR" sz="1100" dirty="0">
                        <a:solidFill>
                          <a:schemeClr val="bg1"/>
                        </a:solidFill>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BC0067"/>
                    </a:solidFill>
                  </a:tcPr>
                </a:tc>
                <a:tc>
                  <a:txBody>
                    <a:bodyPr/>
                    <a:lstStyle/>
                    <a:p>
                      <a:pPr algn="ctr">
                        <a:lnSpc>
                          <a:spcPct val="107000"/>
                        </a:lnSpc>
                        <a:spcAft>
                          <a:spcPts val="800"/>
                        </a:spcAft>
                      </a:pPr>
                      <a:r>
                        <a:rPr lang="fr-FR" sz="1100" b="1" dirty="0">
                          <a:solidFill>
                            <a:schemeClr val="bg1"/>
                          </a:solidFill>
                          <a:effectLst/>
                          <a:latin typeface="Spectral" panose="02020502060000000000" pitchFamily="18" charset="0"/>
                          <a:ea typeface="Calibri" panose="020F0502020204030204" pitchFamily="34" charset="0"/>
                          <a:cs typeface="Times New Roman" panose="02020603050405020304" pitchFamily="18" charset="0"/>
                        </a:rPr>
                        <a:t>Test : redevance maximale à 2,5 €</a:t>
                      </a:r>
                      <a:endParaRPr lang="fr-FR" sz="1100" dirty="0">
                        <a:solidFill>
                          <a:schemeClr val="bg1"/>
                        </a:solidFill>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58A7B"/>
                    </a:solidFill>
                  </a:tcPr>
                </a:tc>
                <a:extLst>
                  <a:ext uri="{0D108BD9-81ED-4DB2-BD59-A6C34878D82A}">
                    <a16:rowId xmlns:a16="http://schemas.microsoft.com/office/drawing/2014/main" val="304423558"/>
                  </a:ext>
                </a:extLst>
              </a:tr>
              <a:tr h="467519">
                <a:tc>
                  <a:txBody>
                    <a:bodyPr/>
                    <a:lstStyle/>
                    <a:p>
                      <a:pPr algn="just">
                        <a:lnSpc>
                          <a:spcPct val="107000"/>
                        </a:lnSpc>
                        <a:spcAft>
                          <a:spcPts val="800"/>
                        </a:spcAft>
                      </a:pPr>
                      <a:r>
                        <a:rPr lang="fr-FR" sz="1100" dirty="0">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Charge foncière portée par l’OFS</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lnSpc>
                          <a:spcPct val="107000"/>
                        </a:lnSpc>
                        <a:spcAft>
                          <a:spcPts val="800"/>
                        </a:spcAft>
                      </a:pPr>
                      <a:r>
                        <a:rPr lang="fr-FR" sz="1100" dirty="0">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2 352 875 H.T.</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fr-FR" sz="1100" dirty="0">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(647 € / m²)</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a:lnSpc>
                          <a:spcPct val="107000"/>
                        </a:lnSpc>
                        <a:spcAft>
                          <a:spcPts val="800"/>
                        </a:spcAft>
                      </a:pPr>
                      <a:r>
                        <a:rPr lang="fr-FR" sz="1100" dirty="0">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3 051 875€ H.T.</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fr-FR" sz="1100" dirty="0">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(840 €/ m²)</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049651770"/>
                  </a:ext>
                </a:extLst>
              </a:tr>
              <a:tr h="219168">
                <a:tc>
                  <a:txBody>
                    <a:bodyPr/>
                    <a:lstStyle/>
                    <a:p>
                      <a:pPr algn="just">
                        <a:lnSpc>
                          <a:spcPct val="107000"/>
                        </a:lnSpc>
                        <a:spcAft>
                          <a:spcPts val="800"/>
                        </a:spcAft>
                      </a:pPr>
                      <a:r>
                        <a:rPr lang="fr-FR" sz="1100">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Redevance ménage</a:t>
                      </a:r>
                      <a:endParaRPr lang="fr-FR" sz="110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lnSpc>
                          <a:spcPct val="107000"/>
                        </a:lnSpc>
                        <a:spcAft>
                          <a:spcPts val="800"/>
                        </a:spcAft>
                      </a:pPr>
                      <a:r>
                        <a:rPr lang="fr-FR" sz="1100" b="1">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2 € / m²</a:t>
                      </a:r>
                      <a:endParaRPr lang="fr-FR" sz="110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a:lnSpc>
                          <a:spcPct val="107000"/>
                        </a:lnSpc>
                        <a:spcAft>
                          <a:spcPts val="800"/>
                        </a:spcAft>
                      </a:pPr>
                      <a:r>
                        <a:rPr lang="fr-FR" sz="1100" b="1">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2,5 € / m²</a:t>
                      </a:r>
                      <a:endParaRPr lang="fr-FR" sz="110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248732923"/>
                  </a:ext>
                </a:extLst>
              </a:tr>
              <a:tr h="536272">
                <a:tc>
                  <a:txBody>
                    <a:bodyPr/>
                    <a:lstStyle/>
                    <a:p>
                      <a:pPr algn="just">
                        <a:lnSpc>
                          <a:spcPct val="107000"/>
                        </a:lnSpc>
                        <a:spcAft>
                          <a:spcPts val="800"/>
                        </a:spcAft>
                      </a:pPr>
                      <a:r>
                        <a:rPr lang="fr-FR" sz="1100">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Prix de vente en BRS – Maîtrise d’ouvrage directe</a:t>
                      </a:r>
                      <a:endParaRPr lang="fr-FR" sz="110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lnSpc>
                          <a:spcPct val="107000"/>
                        </a:lnSpc>
                        <a:spcAft>
                          <a:spcPts val="800"/>
                        </a:spcAft>
                      </a:pPr>
                      <a:r>
                        <a:rPr lang="fr-FR" sz="1100" b="1" dirty="0">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162 122 €</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fr-FR" sz="1100" i="1" dirty="0">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2 434 € TTC / m² SHAB</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a:lnSpc>
                          <a:spcPct val="107000"/>
                        </a:lnSpc>
                        <a:spcAft>
                          <a:spcPts val="800"/>
                        </a:spcAft>
                      </a:pPr>
                      <a:r>
                        <a:rPr lang="fr-FR" sz="1100" b="1" dirty="0">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144 135 €</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fr-FR" sz="1100" i="1" dirty="0">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2 217 € TTC / m² SHAB</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896857585"/>
                  </a:ext>
                </a:extLst>
              </a:tr>
              <a:tr h="415385">
                <a:tc>
                  <a:txBody>
                    <a:bodyPr/>
                    <a:lstStyle/>
                    <a:p>
                      <a:pPr algn="just">
                        <a:lnSpc>
                          <a:spcPct val="107000"/>
                        </a:lnSpc>
                        <a:spcAft>
                          <a:spcPts val="800"/>
                        </a:spcAft>
                      </a:pPr>
                      <a:r>
                        <a:rPr lang="fr-FR" sz="1100" b="1">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Ecarts de prix </a:t>
                      </a:r>
                      <a:endParaRPr lang="fr-FR" sz="110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just">
                        <a:lnSpc>
                          <a:spcPct val="107000"/>
                        </a:lnSpc>
                        <a:spcAft>
                          <a:spcPts val="800"/>
                        </a:spcAft>
                      </a:pPr>
                      <a:r>
                        <a:rPr lang="fr-FR" sz="1100" b="1" dirty="0">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Montage PSLA : - 21,9 %</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fr-FR" sz="1100" b="1" dirty="0">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Montage Libre : -31,4 %</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C0067">
                        <a:alpha val="50196"/>
                      </a:srgbClr>
                    </a:solidFill>
                  </a:tcPr>
                </a:tc>
                <a:tc>
                  <a:txBody>
                    <a:bodyPr/>
                    <a:lstStyle/>
                    <a:p>
                      <a:pPr algn="just">
                        <a:lnSpc>
                          <a:spcPct val="107000"/>
                        </a:lnSpc>
                        <a:spcAft>
                          <a:spcPts val="800"/>
                        </a:spcAft>
                      </a:pPr>
                      <a:r>
                        <a:rPr lang="fr-FR" sz="1100" b="1" dirty="0">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Montage PSLA : -29,8%</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fr-FR" sz="1100" b="1" dirty="0">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Montage Libre : -38,3%</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58A7B">
                        <a:alpha val="50196"/>
                      </a:srgbClr>
                    </a:solidFill>
                  </a:tcPr>
                </a:tc>
                <a:extLst>
                  <a:ext uri="{0D108BD9-81ED-4DB2-BD59-A6C34878D82A}">
                    <a16:rowId xmlns:a16="http://schemas.microsoft.com/office/drawing/2014/main" val="3952894284"/>
                  </a:ext>
                </a:extLst>
              </a:tr>
              <a:tr h="467519">
                <a:tc>
                  <a:txBody>
                    <a:bodyPr/>
                    <a:lstStyle/>
                    <a:p>
                      <a:pPr algn="just">
                        <a:lnSpc>
                          <a:spcPct val="107000"/>
                        </a:lnSpc>
                        <a:spcAft>
                          <a:spcPts val="800"/>
                        </a:spcAft>
                      </a:pPr>
                      <a:r>
                        <a:rPr lang="fr-FR" sz="1100">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Mensualité</a:t>
                      </a:r>
                      <a:endParaRPr lang="fr-FR" sz="110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lnSpc>
                          <a:spcPct val="107000"/>
                        </a:lnSpc>
                        <a:spcAft>
                          <a:spcPts val="800"/>
                        </a:spcAft>
                      </a:pPr>
                      <a:r>
                        <a:rPr lang="fr-FR" sz="1100" b="1" dirty="0">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769 €</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fr-FR" sz="1100" i="1" dirty="0">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Dont 130 € de redevance</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a:lnSpc>
                          <a:spcPct val="107000"/>
                        </a:lnSpc>
                        <a:spcAft>
                          <a:spcPts val="800"/>
                        </a:spcAft>
                      </a:pPr>
                      <a:r>
                        <a:rPr lang="fr-FR" sz="1100" b="1">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741 €</a:t>
                      </a:r>
                      <a:endParaRPr lang="fr-FR" sz="1100">
                        <a:effectLst/>
                        <a:latin typeface="Spectral" panose="02020502060000000000"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fr-FR" sz="1100" i="1">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Dont 162 € de redevance</a:t>
                      </a:r>
                      <a:endParaRPr lang="fr-FR" sz="110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2872375455"/>
                  </a:ext>
                </a:extLst>
              </a:tr>
              <a:tr h="626072">
                <a:tc>
                  <a:txBody>
                    <a:bodyPr/>
                    <a:lstStyle/>
                    <a:p>
                      <a:pPr algn="just">
                        <a:lnSpc>
                          <a:spcPct val="107000"/>
                        </a:lnSpc>
                        <a:spcAft>
                          <a:spcPts val="800"/>
                        </a:spcAft>
                      </a:pPr>
                      <a:r>
                        <a:rPr lang="fr-FR" sz="1100" b="1">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Ecarts de mensualité</a:t>
                      </a:r>
                      <a:endParaRPr lang="fr-FR" sz="110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just">
                        <a:lnSpc>
                          <a:spcPct val="107000"/>
                        </a:lnSpc>
                        <a:spcAft>
                          <a:spcPts val="800"/>
                        </a:spcAft>
                      </a:pPr>
                      <a:r>
                        <a:rPr lang="fr-FR" sz="1100" b="1" dirty="0">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Montage PSLA : -7,4 %</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fr-FR" sz="1100" b="1" dirty="0">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Montage Libre : -19,1 %</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BC0067">
                        <a:alpha val="50196"/>
                      </a:srgbClr>
                    </a:solidFill>
                  </a:tcPr>
                </a:tc>
                <a:tc>
                  <a:txBody>
                    <a:bodyPr/>
                    <a:lstStyle/>
                    <a:p>
                      <a:pPr algn="just">
                        <a:lnSpc>
                          <a:spcPct val="107000"/>
                        </a:lnSpc>
                        <a:spcAft>
                          <a:spcPts val="800"/>
                        </a:spcAft>
                      </a:pPr>
                      <a:r>
                        <a:rPr lang="fr-FR" sz="1100" b="1" dirty="0">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Montage PSLA : -12%</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fr-FR" sz="1100" b="1" dirty="0">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Montage Libre : </a:t>
                      </a:r>
                      <a:r>
                        <a:rPr lang="fr-FR" sz="1100" b="1">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-23,1%</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58A7B">
                        <a:alpha val="50196"/>
                      </a:srgbClr>
                    </a:solidFill>
                  </a:tcPr>
                </a:tc>
                <a:extLst>
                  <a:ext uri="{0D108BD9-81ED-4DB2-BD59-A6C34878D82A}">
                    <a16:rowId xmlns:a16="http://schemas.microsoft.com/office/drawing/2014/main" val="904537435"/>
                  </a:ext>
                </a:extLst>
              </a:tr>
              <a:tr h="377719">
                <a:tc>
                  <a:txBody>
                    <a:bodyPr/>
                    <a:lstStyle/>
                    <a:p>
                      <a:pPr>
                        <a:lnSpc>
                          <a:spcPct val="107000"/>
                        </a:lnSpc>
                        <a:spcAft>
                          <a:spcPts val="800"/>
                        </a:spcAft>
                      </a:pPr>
                      <a:r>
                        <a:rPr lang="fr-FR" sz="1100" b="1">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Ressources nettes minimales</a:t>
                      </a:r>
                      <a:endParaRPr lang="fr-FR" sz="110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lnSpc>
                          <a:spcPct val="107000"/>
                        </a:lnSpc>
                        <a:spcAft>
                          <a:spcPts val="800"/>
                        </a:spcAft>
                      </a:pPr>
                      <a:r>
                        <a:rPr lang="fr-FR" sz="1100">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27 963 €</a:t>
                      </a:r>
                      <a:endParaRPr lang="fr-FR" sz="110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BC0067">
                        <a:alpha val="50196"/>
                      </a:srgbClr>
                    </a:solidFill>
                  </a:tcPr>
                </a:tc>
                <a:tc>
                  <a:txBody>
                    <a:bodyPr/>
                    <a:lstStyle/>
                    <a:p>
                      <a:pPr algn="ctr">
                        <a:lnSpc>
                          <a:spcPct val="107000"/>
                        </a:lnSpc>
                        <a:spcAft>
                          <a:spcPts val="800"/>
                        </a:spcAft>
                      </a:pPr>
                      <a:r>
                        <a:rPr lang="fr-FR" sz="1100">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26 949 €</a:t>
                      </a:r>
                      <a:endParaRPr lang="fr-FR" sz="110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58A7B">
                        <a:alpha val="50196"/>
                      </a:srgbClr>
                    </a:solidFill>
                  </a:tcPr>
                </a:tc>
                <a:extLst>
                  <a:ext uri="{0D108BD9-81ED-4DB2-BD59-A6C34878D82A}">
                    <a16:rowId xmlns:a16="http://schemas.microsoft.com/office/drawing/2014/main" val="3231768297"/>
                  </a:ext>
                </a:extLst>
              </a:tr>
              <a:tr h="573377">
                <a:tc>
                  <a:txBody>
                    <a:bodyPr/>
                    <a:lstStyle/>
                    <a:p>
                      <a:pPr algn="just">
                        <a:lnSpc>
                          <a:spcPct val="107000"/>
                        </a:lnSpc>
                        <a:spcAft>
                          <a:spcPts val="800"/>
                        </a:spcAft>
                      </a:pPr>
                      <a:r>
                        <a:rPr lang="fr-FR" sz="1100" b="1">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Déciles cibles</a:t>
                      </a:r>
                      <a:endParaRPr lang="fr-FR" sz="110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lnSpc>
                          <a:spcPct val="107000"/>
                        </a:lnSpc>
                        <a:spcAft>
                          <a:spcPts val="800"/>
                        </a:spcAft>
                      </a:pPr>
                      <a:r>
                        <a:rPr lang="fr-FR" sz="1100" b="1" dirty="0">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50% de la population de 3M (4e au 8e décile)</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BC0067">
                        <a:alpha val="50196"/>
                      </a:srgbClr>
                    </a:solidFill>
                  </a:tcPr>
                </a:tc>
                <a:tc>
                  <a:txBody>
                    <a:bodyPr/>
                    <a:lstStyle/>
                    <a:p>
                      <a:pPr algn="ctr">
                        <a:lnSpc>
                          <a:spcPct val="107000"/>
                        </a:lnSpc>
                        <a:spcAft>
                          <a:spcPts val="800"/>
                        </a:spcAft>
                      </a:pPr>
                      <a:r>
                        <a:rPr lang="fr-FR" sz="1100" b="1" dirty="0">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50% de la population de 3M (4e au 8e décile)</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58A7B">
                        <a:alpha val="50196"/>
                      </a:srgbClr>
                    </a:solidFill>
                  </a:tcPr>
                </a:tc>
                <a:extLst>
                  <a:ext uri="{0D108BD9-81ED-4DB2-BD59-A6C34878D82A}">
                    <a16:rowId xmlns:a16="http://schemas.microsoft.com/office/drawing/2014/main" val="2191656937"/>
                  </a:ext>
                </a:extLst>
              </a:tr>
              <a:tr h="377719">
                <a:tc>
                  <a:txBody>
                    <a:bodyPr/>
                    <a:lstStyle/>
                    <a:p>
                      <a:pPr algn="just">
                        <a:lnSpc>
                          <a:spcPct val="107000"/>
                        </a:lnSpc>
                        <a:spcAft>
                          <a:spcPts val="800"/>
                        </a:spcAft>
                      </a:pPr>
                      <a:r>
                        <a:rPr lang="fr-FR" sz="1100" b="1">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Déciles exclusifs au BRS</a:t>
                      </a:r>
                      <a:endParaRPr lang="fr-FR" sz="110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just">
                        <a:lnSpc>
                          <a:spcPct val="107000"/>
                        </a:lnSpc>
                        <a:spcAft>
                          <a:spcPts val="800"/>
                        </a:spcAft>
                      </a:pPr>
                      <a:r>
                        <a:rPr lang="fr-FR" sz="1100">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4e décile, de 30 024€ à 37 152€ /an</a:t>
                      </a:r>
                      <a:endParaRPr lang="fr-FR" sz="110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BC0067">
                        <a:alpha val="50196"/>
                      </a:srgbClr>
                    </a:solidFill>
                  </a:tcPr>
                </a:tc>
                <a:tc>
                  <a:txBody>
                    <a:bodyPr/>
                    <a:lstStyle/>
                    <a:p>
                      <a:pPr algn="just">
                        <a:lnSpc>
                          <a:spcPct val="107000"/>
                        </a:lnSpc>
                        <a:spcAft>
                          <a:spcPts val="800"/>
                        </a:spcAft>
                      </a:pPr>
                      <a:r>
                        <a:rPr lang="fr-FR" sz="1100" dirty="0">
                          <a:solidFill>
                            <a:srgbClr val="000000"/>
                          </a:solidFill>
                          <a:effectLst/>
                          <a:latin typeface="Spectral" panose="02020502060000000000" pitchFamily="18" charset="0"/>
                          <a:ea typeface="Calibri" panose="020F0502020204030204" pitchFamily="34" charset="0"/>
                          <a:cs typeface="Times New Roman" panose="02020603050405020304" pitchFamily="18" charset="0"/>
                        </a:rPr>
                        <a:t>4e décile, de 30 024€ à 37 152€ /an</a:t>
                      </a:r>
                      <a:endParaRPr lang="fr-FR" sz="1100" dirty="0">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58A7B">
                        <a:alpha val="50196"/>
                      </a:srgbClr>
                    </a:solidFill>
                  </a:tcPr>
                </a:tc>
                <a:extLst>
                  <a:ext uri="{0D108BD9-81ED-4DB2-BD59-A6C34878D82A}">
                    <a16:rowId xmlns:a16="http://schemas.microsoft.com/office/drawing/2014/main" val="4291101009"/>
                  </a:ext>
                </a:extLst>
              </a:tr>
            </a:tbl>
          </a:graphicData>
        </a:graphic>
      </p:graphicFrame>
    </p:spTree>
    <p:extLst>
      <p:ext uri="{BB962C8B-B14F-4D97-AF65-F5344CB8AC3E}">
        <p14:creationId xmlns:p14="http://schemas.microsoft.com/office/powerpoint/2010/main" val="1962169206"/>
      </p:ext>
    </p:extLst>
  </p:cSld>
  <p:clrMapOvr>
    <a:masterClrMapping/>
  </p:clrMapOvr>
  <p:extLst>
    <p:ext uri="{6950BFC3-D8DA-4A85-94F7-54DA5524770B}">
      <p188:commentRel xmlns:p188="http://schemas.microsoft.com/office/powerpoint/2018/8/main" r:id="rId2"/>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8B79D3-B284-953C-ED8D-2A081BB9E0DD}"/>
              </a:ext>
            </a:extLst>
          </p:cNvPr>
          <p:cNvSpPr>
            <a:spLocks noGrp="1"/>
          </p:cNvSpPr>
          <p:nvPr>
            <p:ph type="title"/>
          </p:nvPr>
        </p:nvSpPr>
        <p:spPr/>
        <p:txBody>
          <a:bodyPr/>
          <a:lstStyle/>
          <a:p>
            <a:r>
              <a:rPr lang="fr-FR" sz="2800" dirty="0"/>
              <a:t>Une simulatio</a:t>
            </a:r>
            <a:r>
              <a:rPr lang="fr-FR" dirty="0"/>
              <a:t>n dans le neuf à Montpellier</a:t>
            </a:r>
          </a:p>
        </p:txBody>
      </p:sp>
      <p:sp>
        <p:nvSpPr>
          <p:cNvPr id="10" name="Espace réservé du numéro de diapositive 9">
            <a:extLst>
              <a:ext uri="{FF2B5EF4-FFF2-40B4-BE49-F238E27FC236}">
                <a16:creationId xmlns:a16="http://schemas.microsoft.com/office/drawing/2014/main" id="{8DB35AB2-C326-3D1C-5AB2-C9C2B6938A2D}"/>
              </a:ext>
            </a:extLst>
          </p:cNvPr>
          <p:cNvSpPr>
            <a:spLocks noGrp="1"/>
          </p:cNvSpPr>
          <p:nvPr>
            <p:ph type="sldNum" sz="quarter" idx="12"/>
          </p:nvPr>
        </p:nvSpPr>
        <p:spPr/>
        <p:txBody>
          <a:bodyPr/>
          <a:lstStyle/>
          <a:p>
            <a:fld id="{F25930D6-FC7E-4FED-8ACF-3603F1F31BC7}" type="slidenum">
              <a:rPr lang="fr-FR" smtClean="0"/>
              <a:t>29</a:t>
            </a:fld>
            <a:endParaRPr lang="fr-FR"/>
          </a:p>
        </p:txBody>
      </p:sp>
      <p:sp>
        <p:nvSpPr>
          <p:cNvPr id="4" name="Espace réservé du texte 5">
            <a:extLst>
              <a:ext uri="{FF2B5EF4-FFF2-40B4-BE49-F238E27FC236}">
                <a16:creationId xmlns:a16="http://schemas.microsoft.com/office/drawing/2014/main" id="{88C4AE79-4FB6-E390-CDD6-E78FDF3464A7}"/>
              </a:ext>
            </a:extLst>
          </p:cNvPr>
          <p:cNvSpPr txBox="1">
            <a:spLocks/>
          </p:cNvSpPr>
          <p:nvPr/>
        </p:nvSpPr>
        <p:spPr>
          <a:xfrm>
            <a:off x="6328372" y="1433281"/>
            <a:ext cx="5863628" cy="148182"/>
          </a:xfrm>
          <a:prstGeom prst="rect">
            <a:avLst/>
          </a:prstGeom>
        </p:spPr>
        <p:txBody>
          <a:bodyPr wrap="square" lIns="0" tIns="0" rIns="0" bIns="0">
            <a:spAutoFit/>
          </a:bodyPr>
          <a:lstStyle>
            <a:lvl1pPr marL="0">
              <a:lnSpc>
                <a:spcPct val="100000"/>
              </a:lnSpc>
              <a:spcBef>
                <a:spcPts val="1200"/>
              </a:spcBef>
              <a:defRPr sz="1200" b="0" i="0">
                <a:solidFill>
                  <a:schemeClr val="bg1"/>
                </a:solidFill>
                <a:latin typeface="+mn-lt"/>
                <a:ea typeface="+mn-ea"/>
                <a:cs typeface="+mn-cs"/>
              </a:defRPr>
            </a:lvl1pPr>
            <a:lvl2pPr marL="0">
              <a:lnSpc>
                <a:spcPct val="100000"/>
              </a:lnSpc>
              <a:spcBef>
                <a:spcPts val="1200"/>
              </a:spcBef>
              <a:defRPr sz="2000" b="0" i="0">
                <a:solidFill>
                  <a:schemeClr val="bg1"/>
                </a:solidFill>
                <a:latin typeface="+mn-lt"/>
                <a:ea typeface="+mn-ea"/>
                <a:cs typeface="+mn-cs"/>
              </a:defRPr>
            </a:lvl2pPr>
            <a:lvl3pPr marL="144000" indent="-144000">
              <a:lnSpc>
                <a:spcPct val="100000"/>
              </a:lnSpc>
              <a:spcBef>
                <a:spcPts val="200"/>
              </a:spcBef>
              <a:buClr>
                <a:schemeClr val="bg1"/>
              </a:buClr>
              <a:buSzPct val="80000"/>
              <a:buFont typeface="+mj-lt"/>
              <a:buAutoNum type="arabicPeriod"/>
              <a:defRPr sz="2000" b="0" i="0">
                <a:solidFill>
                  <a:schemeClr val="bg1"/>
                </a:solidFill>
                <a:latin typeface="+mn-lt"/>
                <a:ea typeface="+mn-ea"/>
                <a:cs typeface="+mn-cs"/>
              </a:defRPr>
            </a:lvl3pPr>
            <a:lvl4pPr marL="288000" indent="-144000">
              <a:lnSpc>
                <a:spcPct val="100000"/>
              </a:lnSpc>
              <a:spcBef>
                <a:spcPts val="200"/>
              </a:spcBef>
              <a:buClr>
                <a:schemeClr val="bg1"/>
              </a:buClr>
              <a:buSzPct val="80000"/>
              <a:buFont typeface="Police système"/>
              <a:buChar char="●"/>
              <a:defRPr sz="1800" b="0" i="0">
                <a:solidFill>
                  <a:schemeClr val="bg1"/>
                </a:solidFill>
                <a:latin typeface="Spectral Light" panose="02020302060000000000" pitchFamily="18" charset="77"/>
                <a:ea typeface="+mn-ea"/>
                <a:cs typeface="+mn-cs"/>
              </a:defRPr>
            </a:lvl4pPr>
            <a:lvl5pPr marL="288000" indent="-144000">
              <a:lnSpc>
                <a:spcPct val="100000"/>
              </a:lnSpc>
              <a:spcBef>
                <a:spcPts val="200"/>
              </a:spcBef>
              <a:buClr>
                <a:schemeClr val="tx2"/>
              </a:buClr>
              <a:buSzPct val="80000"/>
              <a:buFont typeface="Police système"/>
              <a:buChar char="●"/>
              <a:defRPr sz="1800" b="0" i="0">
                <a:solidFill>
                  <a:schemeClr val="bg1"/>
                </a:solidFill>
                <a:latin typeface="Spectral Light" panose="02020302060000000000" pitchFamily="18" charset="77"/>
                <a:ea typeface="+mn-ea"/>
                <a:cs typeface="+mn-cs"/>
              </a:defRPr>
            </a:lvl5pPr>
            <a:lvl6pPr marL="1386196">
              <a:defRPr>
                <a:latin typeface="+mn-lt"/>
                <a:ea typeface="+mn-ea"/>
                <a:cs typeface="+mn-cs"/>
              </a:defRPr>
            </a:lvl6pPr>
            <a:lvl7pPr marL="1663434">
              <a:defRPr>
                <a:latin typeface="+mn-lt"/>
                <a:ea typeface="+mn-ea"/>
                <a:cs typeface="+mn-cs"/>
              </a:defRPr>
            </a:lvl7pPr>
            <a:lvl8pPr marL="1940674">
              <a:defRPr>
                <a:latin typeface="+mn-lt"/>
                <a:ea typeface="+mn-ea"/>
                <a:cs typeface="+mn-cs"/>
              </a:defRPr>
            </a:lvl8pPr>
            <a:lvl9pPr marL="2217913">
              <a:defRPr>
                <a:latin typeface="+mn-lt"/>
                <a:ea typeface="+mn-ea"/>
                <a:cs typeface="+mn-cs"/>
              </a:defRPr>
            </a:lvl9pPr>
          </a:lstStyle>
          <a:p>
            <a:pPr algn="ctr">
              <a:lnSpc>
                <a:spcPct val="107000"/>
              </a:lnSpc>
              <a:spcAft>
                <a:spcPts val="800"/>
              </a:spcAft>
            </a:pPr>
            <a:r>
              <a:rPr lang="fr-FR" sz="900" b="1" dirty="0">
                <a:solidFill>
                  <a:srgbClr val="BC0067"/>
                </a:solidFill>
                <a:effectLst/>
                <a:latin typeface="Spectral" panose="02020502060000000000" pitchFamily="18" charset="0"/>
                <a:ea typeface="Calibri" panose="020F0502020204030204" pitchFamily="34" charset="0"/>
                <a:cs typeface="Times New Roman" panose="02020603050405020304" pitchFamily="18" charset="0"/>
              </a:rPr>
              <a:t>Capacité d’accession des ménages de 3 personnes (redevance à 2€/m²/mois) – simulation Croix d’Argent</a:t>
            </a:r>
            <a:endParaRPr lang="fr-FR" sz="900" dirty="0">
              <a:solidFill>
                <a:srgbClr val="BC0067"/>
              </a:solidFill>
              <a:effectLst/>
              <a:latin typeface="Spectral" panose="02020502060000000000" pitchFamily="18" charset="0"/>
              <a:ea typeface="Calibri" panose="020F0502020204030204" pitchFamily="34" charset="0"/>
              <a:cs typeface="Times New Roman" panose="02020603050405020304" pitchFamily="18" charset="0"/>
            </a:endParaRPr>
          </a:p>
        </p:txBody>
      </p:sp>
      <p:sp>
        <p:nvSpPr>
          <p:cNvPr id="5" name="Espace réservé du contenu 4">
            <a:extLst>
              <a:ext uri="{FF2B5EF4-FFF2-40B4-BE49-F238E27FC236}">
                <a16:creationId xmlns:a16="http://schemas.microsoft.com/office/drawing/2014/main" id="{BA4435D7-66D0-7292-49E7-FF90B3B96148}"/>
              </a:ext>
            </a:extLst>
          </p:cNvPr>
          <p:cNvSpPr txBox="1">
            <a:spLocks/>
          </p:cNvSpPr>
          <p:nvPr/>
        </p:nvSpPr>
        <p:spPr>
          <a:xfrm>
            <a:off x="675237" y="1834189"/>
            <a:ext cx="5420763" cy="4430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0">
              <a:buNone/>
            </a:pPr>
            <a:r>
              <a:rPr lang="fr-FR" sz="1800" i="0" u="none" strike="noStrike" baseline="0" dirty="0">
                <a:solidFill>
                  <a:srgbClr val="000000"/>
                </a:solidFill>
                <a:latin typeface="Spectral" panose="02020502060000000000" pitchFamily="18" charset="0"/>
              </a:rPr>
              <a:t>La simulation confirme l’intérêt de l’opération en BRS </a:t>
            </a:r>
            <a:r>
              <a:rPr lang="fr-FR" sz="1800" dirty="0">
                <a:solidFill>
                  <a:srgbClr val="000000"/>
                </a:solidFill>
                <a:latin typeface="Spectral" panose="02020502060000000000" pitchFamily="18" charset="0"/>
              </a:rPr>
              <a:t>à Montpellier</a:t>
            </a:r>
            <a:r>
              <a:rPr lang="fr-FR" sz="1800" i="0" u="none" strike="noStrike" baseline="0" dirty="0">
                <a:solidFill>
                  <a:srgbClr val="000000"/>
                </a:solidFill>
                <a:latin typeface="Spectral" panose="02020502060000000000" pitchFamily="18" charset="0"/>
              </a:rPr>
              <a:t>: </a:t>
            </a:r>
          </a:p>
          <a:p>
            <a:pPr algn="just"/>
            <a:r>
              <a:rPr lang="fr-FR" sz="1800" i="0" u="none" strike="noStrike" baseline="0" dirty="0">
                <a:solidFill>
                  <a:srgbClr val="000000"/>
                </a:solidFill>
                <a:latin typeface="Spectral" panose="02020502060000000000" pitchFamily="18" charset="0"/>
              </a:rPr>
              <a:t>les logements proposés étant accessibles à plus de 60% des ménages de 3 personnes de l’agglomération de Montpellier Méditerranée Métropole</a:t>
            </a:r>
            <a:r>
              <a:rPr lang="fr-FR" sz="1800" dirty="0">
                <a:solidFill>
                  <a:srgbClr val="000000"/>
                </a:solidFill>
                <a:latin typeface="Spectral" panose="02020502060000000000" pitchFamily="18" charset="0"/>
              </a:rPr>
              <a:t>, </a:t>
            </a:r>
          </a:p>
          <a:p>
            <a:pPr algn="just"/>
            <a:r>
              <a:rPr lang="fr-FR" sz="1800" dirty="0">
                <a:solidFill>
                  <a:srgbClr val="000000"/>
                </a:solidFill>
                <a:latin typeface="Spectral" panose="02020502060000000000" pitchFamily="18" charset="0"/>
              </a:rPr>
              <a:t>Ouverts à l’ensemble du 4</a:t>
            </a:r>
            <a:r>
              <a:rPr lang="fr-FR" sz="1800" baseline="30000" dirty="0">
                <a:solidFill>
                  <a:srgbClr val="000000"/>
                </a:solidFill>
                <a:latin typeface="Spectral" panose="02020502060000000000" pitchFamily="18" charset="0"/>
              </a:rPr>
              <a:t>e</a:t>
            </a:r>
            <a:r>
              <a:rPr lang="fr-FR" sz="1800" dirty="0">
                <a:solidFill>
                  <a:srgbClr val="000000"/>
                </a:solidFill>
                <a:latin typeface="Spectral" panose="02020502060000000000" pitchFamily="18" charset="0"/>
              </a:rPr>
              <a:t> décile et à une partie du 3</a:t>
            </a:r>
            <a:r>
              <a:rPr lang="fr-FR" sz="1800" baseline="30000" dirty="0">
                <a:solidFill>
                  <a:srgbClr val="000000"/>
                </a:solidFill>
                <a:latin typeface="Spectral" panose="02020502060000000000" pitchFamily="18" charset="0"/>
              </a:rPr>
              <a:t>e</a:t>
            </a:r>
            <a:r>
              <a:rPr lang="fr-FR" sz="1800" dirty="0">
                <a:solidFill>
                  <a:srgbClr val="000000"/>
                </a:solidFill>
                <a:latin typeface="Spectral" panose="02020502060000000000" pitchFamily="18" charset="0"/>
              </a:rPr>
              <a:t> décile, soit une cible plus large que le PSLA</a:t>
            </a:r>
          </a:p>
          <a:p>
            <a:pPr algn="just"/>
            <a:r>
              <a:rPr lang="fr-FR" sz="1800" dirty="0">
                <a:solidFill>
                  <a:srgbClr val="000000"/>
                </a:solidFill>
                <a:latin typeface="Spectral" panose="02020502060000000000" pitchFamily="18" charset="0"/>
              </a:rPr>
              <a:t>avec une redevance de 2 € mensuelle,</a:t>
            </a:r>
          </a:p>
          <a:p>
            <a:pPr algn="just"/>
            <a:r>
              <a:rPr lang="fr-FR" sz="1800" dirty="0">
                <a:solidFill>
                  <a:srgbClr val="000000"/>
                </a:solidFill>
                <a:latin typeface="Spectral" panose="02020502060000000000" pitchFamily="18" charset="0"/>
              </a:rPr>
              <a:t>et un prix de vente de 2 434 € TTC / m² SHAB</a:t>
            </a:r>
            <a:endParaRPr lang="fr-FR" sz="1800" i="0" u="none" strike="noStrike" baseline="0" dirty="0">
              <a:solidFill>
                <a:srgbClr val="000000"/>
              </a:solidFill>
              <a:latin typeface="Spectral" panose="02020502060000000000" pitchFamily="18" charset="0"/>
            </a:endParaRPr>
          </a:p>
        </p:txBody>
      </p:sp>
      <p:pic>
        <p:nvPicPr>
          <p:cNvPr id="6" name="Image 5" descr="Une image contenant texte, capture d’écran, Police, nombre&#10;&#10;Description générée automatiquement">
            <a:extLst>
              <a:ext uri="{FF2B5EF4-FFF2-40B4-BE49-F238E27FC236}">
                <a16:creationId xmlns:a16="http://schemas.microsoft.com/office/drawing/2014/main" id="{E4718976-8CCB-146B-2858-BCB2681ECFF7}"/>
              </a:ext>
            </a:extLst>
          </p:cNvPr>
          <p:cNvPicPr>
            <a:picLocks noChangeAspect="1"/>
          </p:cNvPicPr>
          <p:nvPr/>
        </p:nvPicPr>
        <p:blipFill>
          <a:blip r:embed="rId2"/>
          <a:stretch>
            <a:fillRect/>
          </a:stretch>
        </p:blipFill>
        <p:spPr>
          <a:xfrm>
            <a:off x="6328372" y="1712508"/>
            <a:ext cx="5863628" cy="4247679"/>
          </a:xfrm>
          <a:prstGeom prst="rect">
            <a:avLst/>
          </a:prstGeom>
        </p:spPr>
      </p:pic>
    </p:spTree>
    <p:extLst>
      <p:ext uri="{BB962C8B-B14F-4D97-AF65-F5344CB8AC3E}">
        <p14:creationId xmlns:p14="http://schemas.microsoft.com/office/powerpoint/2010/main" val="1015689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45990"/>
            <a:ext cx="2323070" cy="1058164"/>
          </a:xfrm>
          <a:prstGeom prst="rect">
            <a:avLst/>
          </a:prstGeom>
        </p:spPr>
      </p:pic>
      <p:sp>
        <p:nvSpPr>
          <p:cNvPr id="8" name="Rectangle 7"/>
          <p:cNvSpPr/>
          <p:nvPr/>
        </p:nvSpPr>
        <p:spPr>
          <a:xfrm>
            <a:off x="2133601" y="205946"/>
            <a:ext cx="9580605" cy="140043"/>
          </a:xfrm>
          <a:prstGeom prst="rect">
            <a:avLst/>
          </a:prstGeom>
          <a:solidFill>
            <a:srgbClr val="A58A7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95417" y="205946"/>
            <a:ext cx="1738184" cy="140043"/>
          </a:xfrm>
          <a:prstGeom prst="rect">
            <a:avLst/>
          </a:prstGeom>
          <a:solidFill>
            <a:srgbClr val="BC00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à coins arrondis 5"/>
          <p:cNvSpPr/>
          <p:nvPr/>
        </p:nvSpPr>
        <p:spPr>
          <a:xfrm>
            <a:off x="8100291" y="6530109"/>
            <a:ext cx="4091709" cy="285578"/>
          </a:xfrm>
          <a:prstGeom prst="roundRect">
            <a:avLst>
              <a:gd name="adj" fmla="val 50000"/>
            </a:avLst>
          </a:prstGeom>
          <a:solidFill>
            <a:srgbClr val="BC00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1A6514C2-48F8-FD53-ACEF-761437615517}"/>
              </a:ext>
            </a:extLst>
          </p:cNvPr>
          <p:cNvPicPr>
            <a:picLocks noChangeAspect="1"/>
          </p:cNvPicPr>
          <p:nvPr/>
        </p:nvPicPr>
        <p:blipFill>
          <a:blip r:embed="rId4"/>
          <a:stretch>
            <a:fillRect/>
          </a:stretch>
        </p:blipFill>
        <p:spPr>
          <a:xfrm>
            <a:off x="0" y="5514109"/>
            <a:ext cx="12192000" cy="1238814"/>
          </a:xfrm>
          <a:prstGeom prst="rect">
            <a:avLst/>
          </a:prstGeom>
        </p:spPr>
      </p:pic>
      <p:sp>
        <p:nvSpPr>
          <p:cNvPr id="14" name="Titre 4">
            <a:extLst>
              <a:ext uri="{FF2B5EF4-FFF2-40B4-BE49-F238E27FC236}">
                <a16:creationId xmlns:a16="http://schemas.microsoft.com/office/drawing/2014/main" id="{1084EDF8-B0DE-F52C-E21E-79748E1B6C15}"/>
              </a:ext>
            </a:extLst>
          </p:cNvPr>
          <p:cNvSpPr txBox="1">
            <a:spLocks/>
          </p:cNvSpPr>
          <p:nvPr/>
        </p:nvSpPr>
        <p:spPr>
          <a:xfrm>
            <a:off x="762000" y="2828158"/>
            <a:ext cx="10818600" cy="22748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4400" b="1" kern="1200" dirty="0">
                <a:solidFill>
                  <a:srgbClr val="BC0067"/>
                </a:solidFill>
                <a:latin typeface="Fivo Sans Modern" pitchFamily="50" charset="0"/>
                <a:ea typeface="+mn-ea"/>
                <a:cs typeface="+mn-cs"/>
              </a:rPr>
              <a:t>1. Présentation d’Hérault Logement, producteur et gestionnaire de logements en accession sociale </a:t>
            </a:r>
          </a:p>
        </p:txBody>
      </p:sp>
      <p:sp>
        <p:nvSpPr>
          <p:cNvPr id="9" name="Espace réservé du numéro de diapositive 8">
            <a:extLst>
              <a:ext uri="{FF2B5EF4-FFF2-40B4-BE49-F238E27FC236}">
                <a16:creationId xmlns:a16="http://schemas.microsoft.com/office/drawing/2014/main" id="{34F85250-A204-E85D-733C-550B76265F29}"/>
              </a:ext>
            </a:extLst>
          </p:cNvPr>
          <p:cNvSpPr>
            <a:spLocks noGrp="1"/>
          </p:cNvSpPr>
          <p:nvPr>
            <p:ph type="sldNum" sz="quarter" idx="12"/>
          </p:nvPr>
        </p:nvSpPr>
        <p:spPr/>
        <p:txBody>
          <a:bodyPr/>
          <a:lstStyle/>
          <a:p>
            <a:fld id="{F25930D6-FC7E-4FED-8ACF-3603F1F31BC7}" type="slidenum">
              <a:rPr lang="fr-FR" smtClean="0"/>
              <a:t>3</a:t>
            </a:fld>
            <a:endParaRPr lang="fr-FR"/>
          </a:p>
        </p:txBody>
      </p:sp>
    </p:spTree>
    <p:extLst>
      <p:ext uri="{BB962C8B-B14F-4D97-AF65-F5344CB8AC3E}">
        <p14:creationId xmlns:p14="http://schemas.microsoft.com/office/powerpoint/2010/main" val="1418336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8B79D3-B284-953C-ED8D-2A081BB9E0DD}"/>
              </a:ext>
            </a:extLst>
          </p:cNvPr>
          <p:cNvSpPr>
            <a:spLocks noGrp="1"/>
          </p:cNvSpPr>
          <p:nvPr>
            <p:ph type="title"/>
          </p:nvPr>
        </p:nvSpPr>
        <p:spPr/>
        <p:txBody>
          <a:bodyPr/>
          <a:lstStyle/>
          <a:p>
            <a:r>
              <a:rPr lang="fr-FR" sz="2800" dirty="0"/>
              <a:t>Synthèse des simulations présentées</a:t>
            </a:r>
            <a:endParaRPr lang="fr-FR" dirty="0"/>
          </a:p>
        </p:txBody>
      </p:sp>
      <p:sp>
        <p:nvSpPr>
          <p:cNvPr id="10" name="Espace réservé du numéro de diapositive 9">
            <a:extLst>
              <a:ext uri="{FF2B5EF4-FFF2-40B4-BE49-F238E27FC236}">
                <a16:creationId xmlns:a16="http://schemas.microsoft.com/office/drawing/2014/main" id="{8DB35AB2-C326-3D1C-5AB2-C9C2B6938A2D}"/>
              </a:ext>
            </a:extLst>
          </p:cNvPr>
          <p:cNvSpPr>
            <a:spLocks noGrp="1"/>
          </p:cNvSpPr>
          <p:nvPr>
            <p:ph type="sldNum" sz="quarter" idx="12"/>
          </p:nvPr>
        </p:nvSpPr>
        <p:spPr/>
        <p:txBody>
          <a:bodyPr/>
          <a:lstStyle/>
          <a:p>
            <a:fld id="{F25930D6-FC7E-4FED-8ACF-3603F1F31BC7}" type="slidenum">
              <a:rPr lang="fr-FR" smtClean="0"/>
              <a:t>30</a:t>
            </a:fld>
            <a:endParaRPr lang="fr-FR"/>
          </a:p>
        </p:txBody>
      </p:sp>
      <p:pic>
        <p:nvPicPr>
          <p:cNvPr id="3" name="Image 2" descr="Une image contenant texte, capture d’écran, nombre, Parallèle&#10;&#10;Description générée automatiquement">
            <a:extLst>
              <a:ext uri="{FF2B5EF4-FFF2-40B4-BE49-F238E27FC236}">
                <a16:creationId xmlns:a16="http://schemas.microsoft.com/office/drawing/2014/main" id="{938D6C93-6706-3326-E84D-BFBDA57A0B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017"/>
          <a:stretch/>
        </p:blipFill>
        <p:spPr bwMode="auto">
          <a:xfrm>
            <a:off x="7446015" y="1130692"/>
            <a:ext cx="4350650" cy="5248336"/>
          </a:xfrm>
          <a:prstGeom prst="rect">
            <a:avLst/>
          </a:prstGeom>
          <a:noFill/>
        </p:spPr>
      </p:pic>
      <p:sp>
        <p:nvSpPr>
          <p:cNvPr id="8" name="Espace réservé du contenu 4">
            <a:extLst>
              <a:ext uri="{FF2B5EF4-FFF2-40B4-BE49-F238E27FC236}">
                <a16:creationId xmlns:a16="http://schemas.microsoft.com/office/drawing/2014/main" id="{A4C2DFDB-43EC-E45A-3D5D-073F2C6E1955}"/>
              </a:ext>
            </a:extLst>
          </p:cNvPr>
          <p:cNvSpPr txBox="1">
            <a:spLocks/>
          </p:cNvSpPr>
          <p:nvPr/>
        </p:nvSpPr>
        <p:spPr>
          <a:xfrm>
            <a:off x="675237" y="1435836"/>
            <a:ext cx="5420763" cy="4430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2000" i="0" u="none" strike="noStrike" baseline="0" dirty="0">
                <a:solidFill>
                  <a:srgbClr val="000000"/>
                </a:solidFill>
                <a:latin typeface="Spectral" panose="02020502060000000000" pitchFamily="18" charset="0"/>
              </a:rPr>
              <a:t>Le schéma ci-contre compare la répartition des revenus des ménages de 4 personnes dans l’Hérault aux plafonds PSLA et aux seuils minimaux d’accession en BRS observés en simulation.</a:t>
            </a:r>
          </a:p>
          <a:p>
            <a:pPr algn="just"/>
            <a:endParaRPr lang="fr-FR" sz="2000" i="0" u="none" strike="noStrike" baseline="0" dirty="0">
              <a:solidFill>
                <a:srgbClr val="000000"/>
              </a:solidFill>
              <a:latin typeface="Spectral" panose="02020502060000000000" pitchFamily="18" charset="0"/>
            </a:endParaRPr>
          </a:p>
          <a:p>
            <a:pPr algn="just"/>
            <a:r>
              <a:rPr lang="fr-FR" sz="2000" i="0" u="none" strike="noStrike" baseline="0" dirty="0">
                <a:solidFill>
                  <a:srgbClr val="000000"/>
                </a:solidFill>
                <a:latin typeface="Spectral" panose="02020502060000000000" pitchFamily="18" charset="0"/>
              </a:rPr>
              <a:t>À un léger écart près, le BRS serait ainsi accessible à partir du 4e décile de revenus pour ce type de ménage.</a:t>
            </a:r>
          </a:p>
        </p:txBody>
      </p:sp>
    </p:spTree>
    <p:extLst>
      <p:ext uri="{BB962C8B-B14F-4D97-AF65-F5344CB8AC3E}">
        <p14:creationId xmlns:p14="http://schemas.microsoft.com/office/powerpoint/2010/main" val="1881582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8B79D3-B284-953C-ED8D-2A081BB9E0DD}"/>
              </a:ext>
            </a:extLst>
          </p:cNvPr>
          <p:cNvSpPr>
            <a:spLocks noGrp="1"/>
          </p:cNvSpPr>
          <p:nvPr>
            <p:ph type="title"/>
          </p:nvPr>
        </p:nvSpPr>
        <p:spPr/>
        <p:txBody>
          <a:bodyPr/>
          <a:lstStyle/>
          <a:p>
            <a:r>
              <a:rPr lang="fr-FR" dirty="0"/>
              <a:t>Les hypothèses de charges variables</a:t>
            </a:r>
          </a:p>
        </p:txBody>
      </p:sp>
      <p:graphicFrame>
        <p:nvGraphicFramePr>
          <p:cNvPr id="3" name="Tableau 2">
            <a:extLst>
              <a:ext uri="{FF2B5EF4-FFF2-40B4-BE49-F238E27FC236}">
                <a16:creationId xmlns:a16="http://schemas.microsoft.com/office/drawing/2014/main" id="{7D568737-C187-C492-BA70-96E01AE82210}"/>
              </a:ext>
            </a:extLst>
          </p:cNvPr>
          <p:cNvGraphicFramePr>
            <a:graphicFrameLocks noGrp="1"/>
          </p:cNvGraphicFramePr>
          <p:nvPr/>
        </p:nvGraphicFramePr>
        <p:xfrm>
          <a:off x="152400" y="1432721"/>
          <a:ext cx="11201400" cy="4769959"/>
        </p:xfrm>
        <a:graphic>
          <a:graphicData uri="http://schemas.openxmlformats.org/drawingml/2006/table">
            <a:tbl>
              <a:tblPr bandRow="1">
                <a:tableStyleId>{10A1B5D5-9B99-4C35-A422-299274C87663}</a:tableStyleId>
              </a:tblPr>
              <a:tblGrid>
                <a:gridCol w="933449">
                  <a:extLst>
                    <a:ext uri="{9D8B030D-6E8A-4147-A177-3AD203B41FA5}">
                      <a16:colId xmlns:a16="http://schemas.microsoft.com/office/drawing/2014/main" val="20000"/>
                    </a:ext>
                  </a:extLst>
                </a:gridCol>
                <a:gridCol w="2082312">
                  <a:extLst>
                    <a:ext uri="{9D8B030D-6E8A-4147-A177-3AD203B41FA5}">
                      <a16:colId xmlns:a16="http://schemas.microsoft.com/office/drawing/2014/main" val="20001"/>
                    </a:ext>
                  </a:extLst>
                </a:gridCol>
                <a:gridCol w="8185639">
                  <a:extLst>
                    <a:ext uri="{9D8B030D-6E8A-4147-A177-3AD203B41FA5}">
                      <a16:colId xmlns:a16="http://schemas.microsoft.com/office/drawing/2014/main" val="20002"/>
                    </a:ext>
                  </a:extLst>
                </a:gridCol>
              </a:tblGrid>
              <a:tr h="427188">
                <a:tc rowSpan="9">
                  <a:txBody>
                    <a:bodyPr/>
                    <a:lstStyle>
                      <a:lvl1pPr marL="0">
                        <a:defRPr b="1">
                          <a:solidFill>
                            <a:schemeClr val="lt1"/>
                          </a:solidFill>
                          <a:latin typeface="Georgia"/>
                        </a:defRPr>
                      </a:lvl1pPr>
                      <a:lvl2pPr marL="457200">
                        <a:defRPr b="1">
                          <a:solidFill>
                            <a:schemeClr val="lt1"/>
                          </a:solidFill>
                          <a:latin typeface="Georgia"/>
                        </a:defRPr>
                      </a:lvl2pPr>
                      <a:lvl3pPr marL="914400">
                        <a:defRPr b="1">
                          <a:solidFill>
                            <a:schemeClr val="lt1"/>
                          </a:solidFill>
                          <a:latin typeface="Georgia"/>
                        </a:defRPr>
                      </a:lvl3pPr>
                      <a:lvl4pPr marL="1371600">
                        <a:defRPr b="1">
                          <a:solidFill>
                            <a:schemeClr val="lt1"/>
                          </a:solidFill>
                          <a:latin typeface="Georgia"/>
                        </a:defRPr>
                      </a:lvl4pPr>
                      <a:lvl5pPr marL="1828800">
                        <a:defRPr b="1">
                          <a:solidFill>
                            <a:schemeClr val="lt1"/>
                          </a:solidFill>
                          <a:latin typeface="Georgia"/>
                        </a:defRPr>
                      </a:lvl5pPr>
                      <a:lvl6pPr marL="2286000">
                        <a:defRPr b="1">
                          <a:solidFill>
                            <a:schemeClr val="lt1"/>
                          </a:solidFill>
                          <a:latin typeface="Georgia"/>
                        </a:defRPr>
                      </a:lvl6pPr>
                      <a:lvl7pPr marL="2743200">
                        <a:defRPr b="1">
                          <a:solidFill>
                            <a:schemeClr val="lt1"/>
                          </a:solidFill>
                          <a:latin typeface="Georgia"/>
                        </a:defRPr>
                      </a:lvl7pPr>
                      <a:lvl8pPr marL="3200400">
                        <a:defRPr b="1">
                          <a:solidFill>
                            <a:schemeClr val="lt1"/>
                          </a:solidFill>
                          <a:latin typeface="Georgia"/>
                        </a:defRPr>
                      </a:lvl8pPr>
                      <a:lvl9pPr marL="3657600">
                        <a:defRPr b="1">
                          <a:solidFill>
                            <a:schemeClr val="lt1"/>
                          </a:solidFill>
                          <a:latin typeface="Georgia"/>
                        </a:defRPr>
                      </a:lvl9pPr>
                    </a:lstStyle>
                    <a:p>
                      <a:pPr algn="ctr"/>
                      <a:r>
                        <a:rPr lang="fr-FR" sz="1400" b="1" dirty="0">
                          <a:solidFill>
                            <a:schemeClr val="bg1"/>
                          </a:solidFill>
                          <a:latin typeface="Spectral" panose="02020502060000000000" pitchFamily="18" charset="0"/>
                        </a:rPr>
                        <a:t>Charges variables</a:t>
                      </a:r>
                    </a:p>
                    <a:p>
                      <a:pPr algn="ctr"/>
                      <a:endParaRPr lang="fr-FR" sz="1400" b="0" dirty="0">
                        <a:solidFill>
                          <a:schemeClr val="bg1"/>
                        </a:solidFill>
                        <a:latin typeface="Spectral" panose="02020502060000000000"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fr-FR" sz="1400" b="0" dirty="0">
                          <a:solidFill>
                            <a:schemeClr val="bg1"/>
                          </a:solidFill>
                          <a:latin typeface="Spectral" panose="02020502060000000000" pitchFamily="18" charset="0"/>
                        </a:rPr>
                        <a:t>(indexées une inflation moyenne de 2%)</a:t>
                      </a:r>
                      <a:endParaRPr lang="fr-FR" sz="1400" b="0" dirty="0">
                        <a:solidFill>
                          <a:schemeClr val="bg1"/>
                        </a:solidFill>
                        <a:latin typeface="Spectral" panose="02020502060000000000" pitchFamily="18" charset="0"/>
                        <a:ea typeface="+mn-ea"/>
                        <a:cs typeface="+mn-cs"/>
                      </a:endParaRPr>
                    </a:p>
                  </a:txBody>
                  <a:tcPr marL="79173" marR="79173" marT="39587" marB="39587" anchor="ctr">
                    <a:lnR w="12700" cap="flat" cmpd="sng" algn="ctr">
                      <a:solidFill>
                        <a:schemeClr val="tx1"/>
                      </a:solidFill>
                      <a:prstDash val="solid"/>
                      <a:round/>
                      <a:headEnd type="none" w="med" len="med"/>
                      <a:tailEnd type="none" w="med" len="med"/>
                    </a:lnR>
                    <a:solidFill>
                      <a:srgbClr val="BC0067"/>
                    </a:solidFill>
                  </a:tcPr>
                </a:tc>
                <a:tc>
                  <a:txBody>
                    <a:bodyPr/>
                    <a:lstStyle>
                      <a:lvl1pPr marL="0">
                        <a:defRPr b="1">
                          <a:solidFill>
                            <a:schemeClr val="lt1"/>
                          </a:solidFill>
                          <a:latin typeface="Georgia"/>
                        </a:defRPr>
                      </a:lvl1pPr>
                      <a:lvl2pPr marL="457200">
                        <a:defRPr b="1">
                          <a:solidFill>
                            <a:schemeClr val="lt1"/>
                          </a:solidFill>
                          <a:latin typeface="Georgia"/>
                        </a:defRPr>
                      </a:lvl2pPr>
                      <a:lvl3pPr marL="914400">
                        <a:defRPr b="1">
                          <a:solidFill>
                            <a:schemeClr val="lt1"/>
                          </a:solidFill>
                          <a:latin typeface="Georgia"/>
                        </a:defRPr>
                      </a:lvl3pPr>
                      <a:lvl4pPr marL="1371600">
                        <a:defRPr b="1">
                          <a:solidFill>
                            <a:schemeClr val="lt1"/>
                          </a:solidFill>
                          <a:latin typeface="Georgia"/>
                        </a:defRPr>
                      </a:lvl4pPr>
                      <a:lvl5pPr marL="1828800">
                        <a:defRPr b="1">
                          <a:solidFill>
                            <a:schemeClr val="lt1"/>
                          </a:solidFill>
                          <a:latin typeface="Georgia"/>
                        </a:defRPr>
                      </a:lvl5pPr>
                      <a:lvl6pPr marL="2286000">
                        <a:defRPr b="1">
                          <a:solidFill>
                            <a:schemeClr val="lt1"/>
                          </a:solidFill>
                          <a:latin typeface="Georgia"/>
                        </a:defRPr>
                      </a:lvl6pPr>
                      <a:lvl7pPr marL="2743200">
                        <a:defRPr b="1">
                          <a:solidFill>
                            <a:schemeClr val="lt1"/>
                          </a:solidFill>
                          <a:latin typeface="Georgia"/>
                        </a:defRPr>
                      </a:lvl7pPr>
                      <a:lvl8pPr marL="3200400">
                        <a:defRPr b="1">
                          <a:solidFill>
                            <a:schemeClr val="lt1"/>
                          </a:solidFill>
                          <a:latin typeface="Georgia"/>
                        </a:defRPr>
                      </a:lvl8pPr>
                      <a:lvl9pPr marL="3657600">
                        <a:defRPr b="1">
                          <a:solidFill>
                            <a:schemeClr val="lt1"/>
                          </a:solidFill>
                          <a:latin typeface="Georgia"/>
                        </a:defRPr>
                      </a:lvl9pPr>
                    </a:lstStyle>
                    <a:p>
                      <a:pPr algn="l"/>
                      <a:r>
                        <a:rPr lang="fr-FR" sz="1200" b="0" dirty="0">
                          <a:solidFill>
                            <a:schemeClr val="bg1"/>
                          </a:solidFill>
                          <a:latin typeface="Spectral" panose="02020502060000000000" pitchFamily="18" charset="0"/>
                        </a:rPr>
                        <a:t>Frais d’acquisition</a:t>
                      </a:r>
                    </a:p>
                    <a:p>
                      <a:pPr algn="l"/>
                      <a:r>
                        <a:rPr lang="fr-FR" sz="1200" b="0" dirty="0">
                          <a:solidFill>
                            <a:schemeClr val="bg1"/>
                          </a:solidFill>
                          <a:latin typeface="Spectral" panose="02020502060000000000" pitchFamily="18" charset="0"/>
                        </a:rPr>
                        <a:t>(frais notariés + TVA)</a:t>
                      </a:r>
                      <a:endParaRPr lang="fr-FR" sz="1200" b="0" i="1" dirty="0">
                        <a:solidFill>
                          <a:schemeClr val="bg1"/>
                        </a:solidFill>
                        <a:latin typeface="Spectral" panose="02020502060000000000" pitchFamily="18" charset="0"/>
                      </a:endParaRPr>
                    </a:p>
                  </a:txBody>
                  <a:tcPr marL="72075" marR="72075" marT="36039" marB="360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C0067">
                        <a:alpha val="50196"/>
                      </a:srgbClr>
                    </a:solidFill>
                  </a:tcPr>
                </a:tc>
                <a:tc>
                  <a:txBody>
                    <a:bodyPr/>
                    <a:lstStyle>
                      <a:lvl1pPr marL="0">
                        <a:defRPr b="1">
                          <a:solidFill>
                            <a:schemeClr val="lt1"/>
                          </a:solidFill>
                          <a:latin typeface="Georgia"/>
                        </a:defRPr>
                      </a:lvl1pPr>
                      <a:lvl2pPr marL="457200">
                        <a:defRPr b="1">
                          <a:solidFill>
                            <a:schemeClr val="lt1"/>
                          </a:solidFill>
                          <a:latin typeface="Georgia"/>
                        </a:defRPr>
                      </a:lvl2pPr>
                      <a:lvl3pPr marL="914400">
                        <a:defRPr b="1">
                          <a:solidFill>
                            <a:schemeClr val="lt1"/>
                          </a:solidFill>
                          <a:latin typeface="Georgia"/>
                        </a:defRPr>
                      </a:lvl3pPr>
                      <a:lvl4pPr marL="1371600">
                        <a:defRPr b="1">
                          <a:solidFill>
                            <a:schemeClr val="lt1"/>
                          </a:solidFill>
                          <a:latin typeface="Georgia"/>
                        </a:defRPr>
                      </a:lvl4pPr>
                      <a:lvl5pPr marL="1828800">
                        <a:defRPr b="1">
                          <a:solidFill>
                            <a:schemeClr val="lt1"/>
                          </a:solidFill>
                          <a:latin typeface="Georgia"/>
                        </a:defRPr>
                      </a:lvl5pPr>
                      <a:lvl6pPr marL="2286000">
                        <a:defRPr b="1">
                          <a:solidFill>
                            <a:schemeClr val="lt1"/>
                          </a:solidFill>
                          <a:latin typeface="Georgia"/>
                        </a:defRPr>
                      </a:lvl6pPr>
                      <a:lvl7pPr marL="2743200">
                        <a:defRPr b="1">
                          <a:solidFill>
                            <a:schemeClr val="lt1"/>
                          </a:solidFill>
                          <a:latin typeface="Georgia"/>
                        </a:defRPr>
                      </a:lvl7pPr>
                      <a:lvl8pPr marL="3200400">
                        <a:defRPr b="1">
                          <a:solidFill>
                            <a:schemeClr val="lt1"/>
                          </a:solidFill>
                          <a:latin typeface="Georgia"/>
                        </a:defRPr>
                      </a:lvl8pPr>
                      <a:lvl9pPr marL="3657600">
                        <a:defRPr b="1">
                          <a:solidFill>
                            <a:schemeClr val="lt1"/>
                          </a:solidFill>
                          <a:latin typeface="Georgia"/>
                        </a:defRPr>
                      </a:lvl9pPr>
                    </a:lstStyle>
                    <a:p>
                      <a:pPr marL="0" indent="0" algn="l">
                        <a:buFont typeface="Arial" panose="020B0604020202020204" pitchFamily="34" charset="0"/>
                        <a:buNone/>
                      </a:pPr>
                      <a:r>
                        <a:rPr lang="fr-FR" sz="1200" b="0" dirty="0">
                          <a:solidFill>
                            <a:schemeClr val="tx1"/>
                          </a:solidFill>
                          <a:latin typeface="Spectral" panose="02020502060000000000" pitchFamily="18" charset="0"/>
                        </a:rPr>
                        <a:t>3% dans le neuf</a:t>
                      </a:r>
                    </a:p>
                  </a:txBody>
                  <a:tcPr marL="72075" marR="72075" marT="36039" marB="360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27188">
                <a:tc vMerge="1">
                  <a:txBody>
                    <a:bodyPr/>
                    <a:lstStyle/>
                    <a:p>
                      <a:endParaRPr lang="fr-FR"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defRPr>
                          <a:solidFill>
                            <a:schemeClr val="dk1"/>
                          </a:solidFill>
                          <a:latin typeface="Georgia"/>
                        </a:defRPr>
                      </a:lvl1pPr>
                      <a:lvl2pPr marL="457200">
                        <a:defRPr>
                          <a:solidFill>
                            <a:schemeClr val="dk1"/>
                          </a:solidFill>
                          <a:latin typeface="Georgia"/>
                        </a:defRPr>
                      </a:lvl2pPr>
                      <a:lvl3pPr marL="914400">
                        <a:defRPr>
                          <a:solidFill>
                            <a:schemeClr val="dk1"/>
                          </a:solidFill>
                          <a:latin typeface="Georgia"/>
                        </a:defRPr>
                      </a:lvl3pPr>
                      <a:lvl4pPr marL="1371600">
                        <a:defRPr>
                          <a:solidFill>
                            <a:schemeClr val="dk1"/>
                          </a:solidFill>
                          <a:latin typeface="Georgia"/>
                        </a:defRPr>
                      </a:lvl4pPr>
                      <a:lvl5pPr marL="1828800">
                        <a:defRPr>
                          <a:solidFill>
                            <a:schemeClr val="dk1"/>
                          </a:solidFill>
                          <a:latin typeface="Georgia"/>
                        </a:defRPr>
                      </a:lvl5pPr>
                      <a:lvl6pPr marL="2286000">
                        <a:defRPr>
                          <a:solidFill>
                            <a:schemeClr val="dk1"/>
                          </a:solidFill>
                          <a:latin typeface="Georgia"/>
                        </a:defRPr>
                      </a:lvl6pPr>
                      <a:lvl7pPr marL="2743200">
                        <a:defRPr>
                          <a:solidFill>
                            <a:schemeClr val="dk1"/>
                          </a:solidFill>
                          <a:latin typeface="Georgia"/>
                        </a:defRPr>
                      </a:lvl7pPr>
                      <a:lvl8pPr marL="3200400">
                        <a:defRPr>
                          <a:solidFill>
                            <a:schemeClr val="dk1"/>
                          </a:solidFill>
                          <a:latin typeface="Georgia"/>
                        </a:defRPr>
                      </a:lvl8pPr>
                      <a:lvl9pPr marL="3657600">
                        <a:defRPr>
                          <a:solidFill>
                            <a:schemeClr val="dk1"/>
                          </a:solidFill>
                          <a:latin typeface="Georgia"/>
                        </a:defRPr>
                      </a:lvl9pPr>
                    </a:lstStyle>
                    <a:p>
                      <a:pPr algn="l"/>
                      <a:r>
                        <a:rPr lang="fr-FR" sz="1200" b="0" dirty="0">
                          <a:solidFill>
                            <a:schemeClr val="bg1"/>
                          </a:solidFill>
                          <a:latin typeface="Spectral" panose="02020502060000000000" pitchFamily="18" charset="0"/>
                        </a:rPr>
                        <a:t>Taux d’emprunt (Gaïa ou autre prêt)</a:t>
                      </a:r>
                      <a:endParaRPr lang="fr-FR" sz="1200" b="0" i="1" dirty="0">
                        <a:solidFill>
                          <a:schemeClr val="bg1"/>
                        </a:solidFill>
                        <a:latin typeface="Spectral" panose="02020502060000000000" pitchFamily="18" charset="0"/>
                      </a:endParaRPr>
                    </a:p>
                  </a:txBody>
                  <a:tcPr marL="72075" marR="72075" marT="36039" marB="360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C0067">
                        <a:alpha val="50196"/>
                      </a:srgbClr>
                    </a:solidFill>
                  </a:tcPr>
                </a:tc>
                <a:tc>
                  <a:txBody>
                    <a:bodyPr/>
                    <a:lstStyle>
                      <a:lvl1pPr marL="0">
                        <a:defRPr>
                          <a:solidFill>
                            <a:schemeClr val="dk1"/>
                          </a:solidFill>
                          <a:latin typeface="Georgia"/>
                        </a:defRPr>
                      </a:lvl1pPr>
                      <a:lvl2pPr marL="457200">
                        <a:defRPr>
                          <a:solidFill>
                            <a:schemeClr val="dk1"/>
                          </a:solidFill>
                          <a:latin typeface="Georgia"/>
                        </a:defRPr>
                      </a:lvl2pPr>
                      <a:lvl3pPr marL="914400">
                        <a:defRPr>
                          <a:solidFill>
                            <a:schemeClr val="dk1"/>
                          </a:solidFill>
                          <a:latin typeface="Georgia"/>
                        </a:defRPr>
                      </a:lvl3pPr>
                      <a:lvl4pPr marL="1371600">
                        <a:defRPr>
                          <a:solidFill>
                            <a:schemeClr val="dk1"/>
                          </a:solidFill>
                          <a:latin typeface="Georgia"/>
                        </a:defRPr>
                      </a:lvl4pPr>
                      <a:lvl5pPr marL="1828800">
                        <a:defRPr>
                          <a:solidFill>
                            <a:schemeClr val="dk1"/>
                          </a:solidFill>
                          <a:latin typeface="Georgia"/>
                        </a:defRPr>
                      </a:lvl5pPr>
                      <a:lvl6pPr marL="2286000">
                        <a:defRPr>
                          <a:solidFill>
                            <a:schemeClr val="dk1"/>
                          </a:solidFill>
                          <a:latin typeface="Georgia"/>
                        </a:defRPr>
                      </a:lvl6pPr>
                      <a:lvl7pPr marL="2743200">
                        <a:defRPr>
                          <a:solidFill>
                            <a:schemeClr val="dk1"/>
                          </a:solidFill>
                          <a:latin typeface="Georgia"/>
                        </a:defRPr>
                      </a:lvl7pPr>
                      <a:lvl8pPr marL="3200400">
                        <a:defRPr>
                          <a:solidFill>
                            <a:schemeClr val="dk1"/>
                          </a:solidFill>
                          <a:latin typeface="Georgia"/>
                        </a:defRPr>
                      </a:lvl8pPr>
                      <a:lvl9pPr marL="3657600">
                        <a:defRPr>
                          <a:solidFill>
                            <a:schemeClr val="dk1"/>
                          </a:solidFill>
                          <a:latin typeface="Georgia"/>
                        </a:defRPr>
                      </a:lvl9pPr>
                    </a:lstStyle>
                    <a:p>
                      <a:pPr marL="285750" lvl="0" indent="-285750" algn="l" eaLnBrk="1" fontAlgn="auto" hangingPunct="1">
                        <a:spcBef>
                          <a:spcPts val="0"/>
                        </a:spcBef>
                        <a:spcAft>
                          <a:spcPts val="0"/>
                        </a:spcAft>
                        <a:buClrTx/>
                        <a:buFont typeface="Arial" panose="020B0604020202020204" pitchFamily="34" charset="0"/>
                        <a:buChar char="•"/>
                        <a:defRPr/>
                      </a:pPr>
                      <a:r>
                        <a:rPr lang="fr-FR" sz="1200" b="0" dirty="0">
                          <a:solidFill>
                            <a:schemeClr val="tx1"/>
                          </a:solidFill>
                          <a:latin typeface="Spectral" panose="02020502060000000000" pitchFamily="18" charset="0"/>
                        </a:rPr>
                        <a:t>Prêt Gaïa de la CDC sur 80 ans et un différé d’amortissement de 2 ans</a:t>
                      </a:r>
                    </a:p>
                    <a:p>
                      <a:pPr marL="285750" lvl="0" indent="-285750" algn="l" eaLnBrk="1" fontAlgn="auto" hangingPunct="1">
                        <a:spcBef>
                          <a:spcPts val="0"/>
                        </a:spcBef>
                        <a:spcAft>
                          <a:spcPts val="0"/>
                        </a:spcAft>
                        <a:buClrTx/>
                        <a:buFont typeface="Arial" panose="020B0604020202020204" pitchFamily="34" charset="0"/>
                        <a:buChar char="•"/>
                        <a:defRPr/>
                      </a:pPr>
                      <a:r>
                        <a:rPr lang="fr-FR" sz="1200" b="0" dirty="0">
                          <a:solidFill>
                            <a:schemeClr val="tx1"/>
                          </a:solidFill>
                          <a:latin typeface="Spectral" panose="02020502060000000000" pitchFamily="18" charset="0"/>
                        </a:rPr>
                        <a:t>Un taux d’intérêt équivalent au livret A + 0,6 pts soit 2,6% sur le long-terme</a:t>
                      </a:r>
                      <a:endParaRPr lang="fr-FR" sz="1200" b="0" dirty="0">
                        <a:solidFill>
                          <a:schemeClr val="tx1"/>
                        </a:solidFill>
                        <a:latin typeface="Spectral" panose="02020502060000000000" pitchFamily="18" charset="0"/>
                        <a:cs typeface="+mn-cs"/>
                      </a:endParaRPr>
                    </a:p>
                  </a:txBody>
                  <a:tcPr marL="72075" marR="72075" marT="36039" marB="360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81893">
                <a:tc vMerge="1">
                  <a:txBody>
                    <a:bodyPr/>
                    <a:lstStyle/>
                    <a:p>
                      <a:endParaRPr lang="fr-FR"/>
                    </a:p>
                  </a:txBody>
                  <a:tcPr/>
                </a:tc>
                <a:tc>
                  <a:txBody>
                    <a:bodyPr/>
                    <a:lstStyle/>
                    <a:p>
                      <a:pPr algn="l">
                        <a:lnSpc>
                          <a:spcPct val="107000"/>
                        </a:lnSpc>
                        <a:spcAft>
                          <a:spcPts val="600"/>
                        </a:spcAft>
                      </a:pPr>
                      <a:r>
                        <a:rPr lang="fr-FR" sz="1200" b="0" dirty="0">
                          <a:solidFill>
                            <a:schemeClr val="bg1"/>
                          </a:solidFill>
                          <a:effectLst/>
                          <a:latin typeface="Spectral" panose="02020502060000000000" pitchFamily="18" charset="0"/>
                        </a:rPr>
                        <a:t>Frais liés à la construction des BRS</a:t>
                      </a:r>
                      <a:endParaRPr lang="fr-FR" sz="1200" b="0" dirty="0">
                        <a:solidFill>
                          <a:schemeClr val="bg1"/>
                        </a:solidFill>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C0067">
                        <a:alpha val="50196"/>
                      </a:srgbClr>
                    </a:solidFill>
                  </a:tcPr>
                </a:tc>
                <a:tc>
                  <a:txBody>
                    <a:bodyPr/>
                    <a:lstStyle/>
                    <a:p>
                      <a:pPr algn="l">
                        <a:lnSpc>
                          <a:spcPct val="107000"/>
                        </a:lnSpc>
                        <a:spcAft>
                          <a:spcPts val="600"/>
                        </a:spcAft>
                      </a:pPr>
                      <a:r>
                        <a:rPr lang="fr-FR" sz="1200" b="0" dirty="0">
                          <a:solidFill>
                            <a:schemeClr val="tx1"/>
                          </a:solidFill>
                          <a:effectLst/>
                          <a:latin typeface="Spectral" panose="02020502060000000000" pitchFamily="18" charset="0"/>
                        </a:rPr>
                        <a:t>Prix de revient des opérations (issu des simulations : prix de vente théorique décoté de la marge)</a:t>
                      </a:r>
                      <a:endParaRPr lang="fr-FR" sz="1200" b="0" dirty="0">
                        <a:solidFill>
                          <a:schemeClr val="tx1"/>
                        </a:solidFill>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4499791"/>
                  </a:ext>
                </a:extLst>
              </a:tr>
              <a:tr h="370420">
                <a:tc vMerge="1">
                  <a:txBody>
                    <a:bodyPr/>
                    <a:lstStyle/>
                    <a:p>
                      <a:endParaRPr lang="fr-FR"/>
                    </a:p>
                  </a:txBody>
                  <a:tcPr/>
                </a:tc>
                <a:tc>
                  <a:txBody>
                    <a:bodyPr/>
                    <a:lstStyle/>
                    <a:p>
                      <a:pPr algn="l">
                        <a:lnSpc>
                          <a:spcPct val="107000"/>
                        </a:lnSpc>
                        <a:spcAft>
                          <a:spcPts val="600"/>
                        </a:spcAft>
                      </a:pPr>
                      <a:r>
                        <a:rPr lang="fr-FR" sz="1200" b="0" dirty="0">
                          <a:solidFill>
                            <a:schemeClr val="bg1"/>
                          </a:solidFill>
                          <a:effectLst/>
                          <a:latin typeface="Spectral" panose="02020502060000000000" pitchFamily="18" charset="0"/>
                        </a:rPr>
                        <a:t>Frais de commercialisation</a:t>
                      </a:r>
                      <a:endParaRPr lang="fr-FR" sz="1200" b="0" dirty="0">
                        <a:solidFill>
                          <a:schemeClr val="bg1"/>
                        </a:solidFill>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C0067">
                        <a:alpha val="50196"/>
                      </a:srgbClr>
                    </a:solidFill>
                  </a:tcPr>
                </a:tc>
                <a:tc>
                  <a:txBody>
                    <a:bodyPr/>
                    <a:lstStyle/>
                    <a:p>
                      <a:pPr algn="l">
                        <a:lnSpc>
                          <a:spcPct val="107000"/>
                        </a:lnSpc>
                        <a:spcAft>
                          <a:spcPts val="600"/>
                        </a:spcAft>
                      </a:pPr>
                      <a:r>
                        <a:rPr lang="fr-FR" sz="1200" b="0" dirty="0">
                          <a:solidFill>
                            <a:schemeClr val="tx1"/>
                          </a:solidFill>
                          <a:effectLst/>
                          <a:latin typeface="Spectral" panose="02020502060000000000" pitchFamily="18" charset="0"/>
                        </a:rPr>
                        <a:t>Intégré dans le prix de revient </a:t>
                      </a:r>
                      <a:endParaRPr lang="fr-FR" sz="1200" b="0" dirty="0">
                        <a:solidFill>
                          <a:schemeClr val="tx1"/>
                        </a:solidFill>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99305800"/>
                  </a:ext>
                </a:extLst>
              </a:tr>
              <a:tr h="248756">
                <a:tc vMerge="1">
                  <a:txBody>
                    <a:bodyPr/>
                    <a:lstStyle/>
                    <a:p>
                      <a:endParaRPr lang="fr-FR"/>
                    </a:p>
                  </a:txBody>
                  <a:tcPr>
                    <a:lnT w="28575" cap="flat" cmpd="sng" algn="ctr">
                      <a:solidFill>
                        <a:schemeClr val="accent6"/>
                      </a:solidFill>
                      <a:prstDash val="solid"/>
                      <a:round/>
                      <a:headEnd type="none" w="med" len="med"/>
                      <a:tailEnd type="none" w="med" len="med"/>
                    </a:lnT>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sz="1200" b="0" dirty="0">
                          <a:solidFill>
                            <a:schemeClr val="bg1"/>
                          </a:solidFill>
                          <a:latin typeface="Spectral" panose="02020502060000000000" pitchFamily="18" charset="0"/>
                        </a:rPr>
                        <a:t>Quittancement de la redevance</a:t>
                      </a:r>
                      <a:endParaRPr lang="fr-FR" sz="1200" b="0" i="1" dirty="0">
                        <a:solidFill>
                          <a:schemeClr val="bg1"/>
                        </a:solidFill>
                        <a:latin typeface="Spectral" panose="02020502060000000000" pitchFamily="18" charset="0"/>
                      </a:endParaRPr>
                    </a:p>
                  </a:txBody>
                  <a:tcPr marL="72075" marR="72075" marT="36039" marB="360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C0067">
                        <a:alpha val="50196"/>
                      </a:srgbClr>
                    </a:solidFill>
                  </a:tcPr>
                </a:tc>
                <a:tc>
                  <a:txBody>
                    <a:bodyPr/>
                    <a:lstStyle/>
                    <a:p>
                      <a:pPr marL="0" lvl="0" indent="0" algn="l" eaLnBrk="1" fontAlgn="auto" hangingPunct="1">
                        <a:spcBef>
                          <a:spcPts val="0"/>
                        </a:spcBef>
                        <a:spcAft>
                          <a:spcPts val="0"/>
                        </a:spcAft>
                        <a:buClrTx/>
                        <a:buFont typeface="Arial" panose="020B0604020202020204" pitchFamily="34" charset="0"/>
                        <a:buNone/>
                        <a:defRPr/>
                      </a:pPr>
                      <a:r>
                        <a:rPr lang="fr-FR" sz="1200" b="0" dirty="0">
                          <a:solidFill>
                            <a:schemeClr val="tx1"/>
                          </a:solidFill>
                          <a:latin typeface="Spectral" panose="02020502060000000000" pitchFamily="18" charset="0"/>
                        </a:rPr>
                        <a:t>Mobilisation des moyens de Hérault Logement avec répercussion financière : 40€/an/logement </a:t>
                      </a:r>
                      <a:endParaRPr lang="fr-FR" sz="1200" b="0" dirty="0">
                        <a:solidFill>
                          <a:schemeClr val="tx1"/>
                        </a:solidFill>
                        <a:latin typeface="Spectral" panose="02020502060000000000" pitchFamily="18" charset="0"/>
                        <a:cs typeface="+mn-cs"/>
                      </a:endParaRPr>
                    </a:p>
                  </a:txBody>
                  <a:tcPr marL="72075" marR="72075" marT="36039" marB="360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9168867"/>
                  </a:ext>
                </a:extLst>
              </a:tr>
              <a:tr h="605619">
                <a:tc vMerge="1">
                  <a:txBody>
                    <a:bodyPr/>
                    <a:lstStyle/>
                    <a:p>
                      <a:endParaRPr lang="fr-FR"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defRPr>
                          <a:solidFill>
                            <a:schemeClr val="dk1"/>
                          </a:solidFill>
                          <a:latin typeface="Georgia"/>
                        </a:defRPr>
                      </a:lvl1pPr>
                      <a:lvl2pPr marL="457200">
                        <a:defRPr>
                          <a:solidFill>
                            <a:schemeClr val="dk1"/>
                          </a:solidFill>
                          <a:latin typeface="Georgia"/>
                        </a:defRPr>
                      </a:lvl2pPr>
                      <a:lvl3pPr marL="914400">
                        <a:defRPr>
                          <a:solidFill>
                            <a:schemeClr val="dk1"/>
                          </a:solidFill>
                          <a:latin typeface="Georgia"/>
                        </a:defRPr>
                      </a:lvl3pPr>
                      <a:lvl4pPr marL="1371600">
                        <a:defRPr>
                          <a:solidFill>
                            <a:schemeClr val="dk1"/>
                          </a:solidFill>
                          <a:latin typeface="Georgia"/>
                        </a:defRPr>
                      </a:lvl4pPr>
                      <a:lvl5pPr marL="1828800">
                        <a:defRPr>
                          <a:solidFill>
                            <a:schemeClr val="dk1"/>
                          </a:solidFill>
                          <a:latin typeface="Georgia"/>
                        </a:defRPr>
                      </a:lvl5pPr>
                      <a:lvl6pPr marL="2286000">
                        <a:defRPr>
                          <a:solidFill>
                            <a:schemeClr val="dk1"/>
                          </a:solidFill>
                          <a:latin typeface="Georgia"/>
                        </a:defRPr>
                      </a:lvl6pPr>
                      <a:lvl7pPr marL="2743200">
                        <a:defRPr>
                          <a:solidFill>
                            <a:schemeClr val="dk1"/>
                          </a:solidFill>
                          <a:latin typeface="Georgia"/>
                        </a:defRPr>
                      </a:lvl7pPr>
                      <a:lvl8pPr marL="3200400">
                        <a:defRPr>
                          <a:solidFill>
                            <a:schemeClr val="dk1"/>
                          </a:solidFill>
                          <a:latin typeface="Georgia"/>
                        </a:defRPr>
                      </a:lvl8pPr>
                      <a:lvl9pPr marL="3657600">
                        <a:defRPr>
                          <a:solidFill>
                            <a:schemeClr val="dk1"/>
                          </a:solidFill>
                          <a:latin typeface="Georgia"/>
                        </a:defRPr>
                      </a:lvl9pPr>
                    </a:lstStyle>
                    <a:p>
                      <a:pPr algn="l"/>
                      <a:r>
                        <a:rPr lang="fr-FR" sz="1200" b="0" dirty="0">
                          <a:solidFill>
                            <a:schemeClr val="bg1"/>
                          </a:solidFill>
                          <a:latin typeface="Spectral" panose="02020502060000000000" pitchFamily="18" charset="0"/>
                        </a:rPr>
                        <a:t>Coût des impayés (perte de produits + gestion administrative)</a:t>
                      </a:r>
                      <a:endParaRPr lang="fr-FR" sz="1200" b="0" dirty="0">
                        <a:solidFill>
                          <a:schemeClr val="bg1"/>
                        </a:solidFill>
                        <a:latin typeface="Spectral" panose="02020502060000000000" pitchFamily="18" charset="0"/>
                        <a:ea typeface="+mn-ea"/>
                        <a:cs typeface="+mn-cs"/>
                      </a:endParaRPr>
                    </a:p>
                  </a:txBody>
                  <a:tcPr marL="72075" marR="72075" marT="36039" marB="360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C0067">
                        <a:alpha val="50196"/>
                      </a:srgbClr>
                    </a:solidFill>
                  </a:tcPr>
                </a:tc>
                <a:tc>
                  <a:txBody>
                    <a:bodyPr/>
                    <a:lstStyle/>
                    <a:p>
                      <a:pPr algn="l">
                        <a:lnSpc>
                          <a:spcPct val="107000"/>
                        </a:lnSpc>
                        <a:spcAft>
                          <a:spcPts val="600"/>
                        </a:spcAft>
                      </a:pPr>
                      <a:r>
                        <a:rPr lang="fr-FR" sz="1200" b="0" dirty="0">
                          <a:solidFill>
                            <a:schemeClr val="tx1"/>
                          </a:solidFill>
                          <a:latin typeface="Spectral" panose="02020502060000000000" pitchFamily="18" charset="0"/>
                        </a:rPr>
                        <a:t>5% de perte sur les redevances pour les BRS en cours + mobilisation des moyens de Hérault Logement pour le recouvrement : 150€/ménages concernés (soit 5% des logements occupés)</a:t>
                      </a:r>
                      <a:endParaRPr lang="fr-FR" sz="1200" b="0" dirty="0">
                        <a:solidFill>
                          <a:schemeClr val="tx1"/>
                        </a:solidFill>
                        <a:latin typeface="Spectral" panose="02020502060000000000" pitchFamily="18"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838132">
                <a:tc vMerge="1">
                  <a:txBody>
                    <a:bodyPr/>
                    <a:lstStyle/>
                    <a:p>
                      <a:endParaRPr lang="fr-FR"/>
                    </a:p>
                  </a:txBody>
                  <a:tcPr/>
                </a:tc>
                <a:tc>
                  <a:txBody>
                    <a:bodyPr/>
                    <a:lstStyle/>
                    <a:p>
                      <a:pPr algn="l">
                        <a:lnSpc>
                          <a:spcPct val="107000"/>
                        </a:lnSpc>
                        <a:spcAft>
                          <a:spcPts val="600"/>
                        </a:spcAft>
                      </a:pPr>
                      <a:r>
                        <a:rPr lang="fr-FR" sz="1200" b="0" dirty="0">
                          <a:solidFill>
                            <a:schemeClr val="bg1"/>
                          </a:solidFill>
                          <a:latin typeface="Spectral" panose="02020502060000000000" pitchFamily="18" charset="0"/>
                        </a:rPr>
                        <a:t>Coût du rachat en pleine propriété / des droits réels </a:t>
                      </a:r>
                      <a:endParaRPr lang="fr-FR" sz="1200" b="0" dirty="0">
                        <a:solidFill>
                          <a:schemeClr val="bg1"/>
                        </a:solidFill>
                        <a:latin typeface="Spectral" panose="02020502060000000000" pitchFamily="18"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C0067">
                        <a:alpha val="50196"/>
                      </a:srgbClr>
                    </a:solidFill>
                  </a:tcPr>
                </a:tc>
                <a:tc>
                  <a:txBody>
                    <a:bodyPr/>
                    <a:lstStyle/>
                    <a:p>
                      <a:pPr marL="171450" lvl="0" indent="-171450" algn="l">
                        <a:lnSpc>
                          <a:spcPct val="107000"/>
                        </a:lnSpc>
                        <a:spcAft>
                          <a:spcPts val="600"/>
                        </a:spcAft>
                        <a:buFont typeface="Arial" panose="020B0604020202020204" pitchFamily="34" charset="0"/>
                        <a:buChar char="•"/>
                        <a:tabLst>
                          <a:tab pos="457200" algn="l"/>
                        </a:tabLst>
                      </a:pPr>
                      <a:r>
                        <a:rPr lang="fr-FR" sz="1200" b="0" dirty="0">
                          <a:solidFill>
                            <a:schemeClr val="tx1"/>
                          </a:solidFill>
                          <a:effectLst/>
                          <a:latin typeface="Spectral" panose="02020502060000000000" pitchFamily="18" charset="0"/>
                        </a:rPr>
                        <a:t>Pour absorber le risque de rachat des droits réels (en cas de refus d’agrément notamment) : provision pour perte correspondant à 8% du prix de revente (correspondant aux frais de notaire) pour 5% des logements occupés par an, arrondi à 1 logement / an</a:t>
                      </a:r>
                    </a:p>
                    <a:p>
                      <a:pPr marL="171450" lvl="0" indent="-171450" algn="l">
                        <a:lnSpc>
                          <a:spcPct val="107000"/>
                        </a:lnSpc>
                        <a:spcAft>
                          <a:spcPts val="600"/>
                        </a:spcAft>
                        <a:buFont typeface="Arial" panose="020B0604020202020204" pitchFamily="34" charset="0"/>
                        <a:buChar char="•"/>
                        <a:tabLst>
                          <a:tab pos="457200" algn="l"/>
                        </a:tabLst>
                      </a:pPr>
                      <a:r>
                        <a:rPr lang="fr-FR" sz="1200" b="0" dirty="0">
                          <a:solidFill>
                            <a:schemeClr val="tx1"/>
                          </a:solidFill>
                          <a:effectLst/>
                          <a:latin typeface="Spectral" panose="02020502060000000000" pitchFamily="18" charset="0"/>
                        </a:rPr>
                        <a:t>Et variable de vérification d’une CAF suffisante pour racheter ces logements </a:t>
                      </a:r>
                      <a:endParaRPr lang="fr-FR" sz="1200" b="0" dirty="0">
                        <a:solidFill>
                          <a:schemeClr val="tx1"/>
                        </a:solidFill>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1341692"/>
                  </a:ext>
                </a:extLst>
              </a:tr>
              <a:tr h="572840">
                <a:tc v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fr-FR" sz="1400" b="0" dirty="0">
                        <a:solidFill>
                          <a:schemeClr val="accent6"/>
                        </a:solidFill>
                        <a:latin typeface="+mn-lt"/>
                        <a:ea typeface="+mn-ea"/>
                        <a:cs typeface="+mn-cs"/>
                      </a:endParaRPr>
                    </a:p>
                  </a:txBody>
                  <a:tcPr marL="79173" marR="79173" marT="39587" marB="39587" anchor="ctr">
                    <a:lnL w="28575" cap="flat" cmpd="sng" algn="ctr">
                      <a:solidFill>
                        <a:schemeClr val="accent6"/>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26D07C"/>
                    </a:solidFill>
                  </a:tcPr>
                </a:tc>
                <a:tc>
                  <a:txBody>
                    <a:bodyPr/>
                    <a:lstStyle>
                      <a:lvl1pPr marL="0">
                        <a:defRPr>
                          <a:solidFill>
                            <a:schemeClr val="dk1"/>
                          </a:solidFill>
                          <a:latin typeface="Georgia"/>
                        </a:defRPr>
                      </a:lvl1pPr>
                      <a:lvl2pPr marL="457200">
                        <a:defRPr>
                          <a:solidFill>
                            <a:schemeClr val="dk1"/>
                          </a:solidFill>
                          <a:latin typeface="Georgia"/>
                        </a:defRPr>
                      </a:lvl2pPr>
                      <a:lvl3pPr marL="914400">
                        <a:defRPr>
                          <a:solidFill>
                            <a:schemeClr val="dk1"/>
                          </a:solidFill>
                          <a:latin typeface="Georgia"/>
                        </a:defRPr>
                      </a:lvl3pPr>
                      <a:lvl4pPr marL="1371600">
                        <a:defRPr>
                          <a:solidFill>
                            <a:schemeClr val="dk1"/>
                          </a:solidFill>
                          <a:latin typeface="Georgia"/>
                        </a:defRPr>
                      </a:lvl4pPr>
                      <a:lvl5pPr marL="1828800">
                        <a:defRPr>
                          <a:solidFill>
                            <a:schemeClr val="dk1"/>
                          </a:solidFill>
                          <a:latin typeface="Georgia"/>
                        </a:defRPr>
                      </a:lvl5pPr>
                      <a:lvl6pPr marL="2286000">
                        <a:defRPr>
                          <a:solidFill>
                            <a:schemeClr val="dk1"/>
                          </a:solidFill>
                          <a:latin typeface="Georgia"/>
                        </a:defRPr>
                      </a:lvl6pPr>
                      <a:lvl7pPr marL="2743200">
                        <a:defRPr>
                          <a:solidFill>
                            <a:schemeClr val="dk1"/>
                          </a:solidFill>
                          <a:latin typeface="Georgia"/>
                        </a:defRPr>
                      </a:lvl7pPr>
                      <a:lvl8pPr marL="3200400">
                        <a:defRPr>
                          <a:solidFill>
                            <a:schemeClr val="dk1"/>
                          </a:solidFill>
                          <a:latin typeface="Georgia"/>
                        </a:defRPr>
                      </a:lvl8pPr>
                      <a:lvl9pPr marL="3657600">
                        <a:defRPr>
                          <a:solidFill>
                            <a:schemeClr val="dk1"/>
                          </a:solidFill>
                          <a:latin typeface="Georgia"/>
                        </a:defRPr>
                      </a:lvl9pPr>
                    </a:lstStyle>
                    <a:p>
                      <a:pPr algn="l"/>
                      <a:r>
                        <a:rPr lang="fr-FR" sz="1200" b="0" dirty="0">
                          <a:solidFill>
                            <a:schemeClr val="bg1"/>
                          </a:solidFill>
                          <a:latin typeface="Spectral" panose="02020502060000000000" pitchFamily="18" charset="0"/>
                        </a:rPr>
                        <a:t>Frais liés à la pleine propriété</a:t>
                      </a:r>
                      <a:endParaRPr lang="fr-FR" sz="1200" b="0" dirty="0">
                        <a:solidFill>
                          <a:schemeClr val="bg1"/>
                        </a:solidFill>
                        <a:latin typeface="Spectral" panose="02020502060000000000" pitchFamily="18" charset="0"/>
                        <a:ea typeface="+mn-ea"/>
                        <a:cs typeface="+mn-cs"/>
                      </a:endParaRPr>
                    </a:p>
                  </a:txBody>
                  <a:tcPr marL="72075" marR="72075" marT="36039" marB="360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C0067">
                        <a:alpha val="50196"/>
                      </a:srgbClr>
                    </a:solidFill>
                  </a:tcPr>
                </a:tc>
                <a:tc>
                  <a:txBody>
                    <a:bodyPr/>
                    <a:lstStyle/>
                    <a:p>
                      <a:pPr marL="0" lvl="0" indent="0" algn="l">
                        <a:lnSpc>
                          <a:spcPct val="107000"/>
                        </a:lnSpc>
                        <a:spcAft>
                          <a:spcPts val="600"/>
                        </a:spcAft>
                        <a:buFont typeface="Arial" panose="020B0604020202020204" pitchFamily="34" charset="0"/>
                        <a:buNone/>
                        <a:tabLst>
                          <a:tab pos="457200" algn="l"/>
                        </a:tabLst>
                      </a:pPr>
                      <a:r>
                        <a:rPr lang="fr-FR" sz="1200" b="0" dirty="0">
                          <a:solidFill>
                            <a:schemeClr val="tx1"/>
                          </a:solidFill>
                          <a:effectLst/>
                          <a:latin typeface="Spectral" panose="02020502060000000000" pitchFamily="18" charset="0"/>
                        </a:rPr>
                        <a:t>Dans l’hypothèse où l’OFS devrait racheter un logement (en cas de refus d’agrément notamment) : 1 500 €/logement/an (charges de copropriété, assurance,…) à partir des premières livraisons de logements à des ménages et pour 5% des logements occupés, arrondi à 1 logement /an</a:t>
                      </a:r>
                      <a:endParaRPr lang="fr-FR" sz="1200" b="0" dirty="0">
                        <a:solidFill>
                          <a:schemeClr val="tx1"/>
                        </a:solidFill>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9330259"/>
                  </a:ext>
                </a:extLst>
              </a:tr>
              <a:tr h="627744">
                <a:tc v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fr-FR" sz="1400" b="0" dirty="0">
                        <a:solidFill>
                          <a:schemeClr val="accent6"/>
                        </a:solidFill>
                        <a:latin typeface="+mn-lt"/>
                        <a:ea typeface="+mn-ea"/>
                        <a:cs typeface="+mn-cs"/>
                      </a:endParaRPr>
                    </a:p>
                  </a:txBody>
                  <a:tcPr marL="79173" marR="79173" marT="39587" marB="39587" anchor="ctr">
                    <a:lnL w="28575" cap="flat" cmpd="sng" algn="ctr">
                      <a:solidFill>
                        <a:schemeClr val="accent6"/>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26D07C"/>
                    </a:solidFill>
                  </a:tcPr>
                </a:tc>
                <a:tc>
                  <a:txBody>
                    <a:bodyPr/>
                    <a:lstStyle/>
                    <a:p>
                      <a:pPr algn="l">
                        <a:lnSpc>
                          <a:spcPct val="107000"/>
                        </a:lnSpc>
                        <a:spcAft>
                          <a:spcPts val="600"/>
                        </a:spcAft>
                      </a:pPr>
                      <a:r>
                        <a:rPr lang="fr-FR" sz="1300" b="0" dirty="0">
                          <a:solidFill>
                            <a:schemeClr val="bg1"/>
                          </a:solidFill>
                          <a:effectLst/>
                          <a:latin typeface="Spectral" panose="02020502060000000000" pitchFamily="18" charset="0"/>
                        </a:rPr>
                        <a:t>Accompagnement des ménages occupants</a:t>
                      </a:r>
                      <a:endParaRPr lang="fr-FR" sz="1300" b="0" dirty="0">
                        <a:solidFill>
                          <a:schemeClr val="bg1"/>
                        </a:solidFill>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C0067">
                        <a:alpha val="50196"/>
                      </a:srgbClr>
                    </a:solidFill>
                  </a:tcPr>
                </a:tc>
                <a:tc>
                  <a:txBody>
                    <a:bodyPr/>
                    <a:lstStyle/>
                    <a:p>
                      <a:pPr algn="l">
                        <a:lnSpc>
                          <a:spcPct val="107000"/>
                        </a:lnSpc>
                        <a:spcAft>
                          <a:spcPts val="600"/>
                        </a:spcAft>
                      </a:pPr>
                      <a:r>
                        <a:rPr lang="fr-FR" sz="1200" b="0" dirty="0">
                          <a:solidFill>
                            <a:schemeClr val="tx1"/>
                          </a:solidFill>
                          <a:effectLst/>
                          <a:latin typeface="Spectral" panose="02020502060000000000" pitchFamily="18" charset="0"/>
                        </a:rPr>
                        <a:t>Mise en place de mesure d’accompagnement dans le cas d’impayés ou difficultés financière des ménages. Mobilisation des moyens de Hérault Logement avec répercussion financière : 600€/an pour 3% des logements occupés potentiellement concernés</a:t>
                      </a:r>
                      <a:endParaRPr lang="fr-FR" sz="1200" b="0" dirty="0">
                        <a:solidFill>
                          <a:schemeClr val="tx1"/>
                        </a:solidFill>
                        <a:effectLst/>
                        <a:latin typeface="Spectral" panose="02020502060000000000"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3014938"/>
                  </a:ext>
                </a:extLst>
              </a:tr>
            </a:tbl>
          </a:graphicData>
        </a:graphic>
      </p:graphicFrame>
      <p:sp>
        <p:nvSpPr>
          <p:cNvPr id="6" name="Espace réservé du numéro de diapositive 5">
            <a:extLst>
              <a:ext uri="{FF2B5EF4-FFF2-40B4-BE49-F238E27FC236}">
                <a16:creationId xmlns:a16="http://schemas.microsoft.com/office/drawing/2014/main" id="{CACE6D64-8E9D-57AE-B422-2F2E15F1FEF0}"/>
              </a:ext>
            </a:extLst>
          </p:cNvPr>
          <p:cNvSpPr>
            <a:spLocks noGrp="1"/>
          </p:cNvSpPr>
          <p:nvPr>
            <p:ph type="sldNum" sz="quarter" idx="12"/>
          </p:nvPr>
        </p:nvSpPr>
        <p:spPr/>
        <p:txBody>
          <a:bodyPr/>
          <a:lstStyle/>
          <a:p>
            <a:fld id="{F25930D6-FC7E-4FED-8ACF-3603F1F31BC7}" type="slidenum">
              <a:rPr lang="fr-FR" smtClean="0"/>
              <a:t>31</a:t>
            </a:fld>
            <a:endParaRPr lang="fr-FR"/>
          </a:p>
        </p:txBody>
      </p:sp>
    </p:spTree>
    <p:extLst>
      <p:ext uri="{BB962C8B-B14F-4D97-AF65-F5344CB8AC3E}">
        <p14:creationId xmlns:p14="http://schemas.microsoft.com/office/powerpoint/2010/main" val="4212972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8B79D3-B284-953C-ED8D-2A081BB9E0DD}"/>
              </a:ext>
            </a:extLst>
          </p:cNvPr>
          <p:cNvSpPr>
            <a:spLocks noGrp="1"/>
          </p:cNvSpPr>
          <p:nvPr>
            <p:ph type="title"/>
          </p:nvPr>
        </p:nvSpPr>
        <p:spPr/>
        <p:txBody>
          <a:bodyPr/>
          <a:lstStyle/>
          <a:p>
            <a:r>
              <a:rPr lang="fr-FR" dirty="0"/>
              <a:t>Les hypothèses de charges fixes</a:t>
            </a:r>
          </a:p>
        </p:txBody>
      </p:sp>
      <p:graphicFrame>
        <p:nvGraphicFramePr>
          <p:cNvPr id="3" name="Tableau 2">
            <a:extLst>
              <a:ext uri="{FF2B5EF4-FFF2-40B4-BE49-F238E27FC236}">
                <a16:creationId xmlns:a16="http://schemas.microsoft.com/office/drawing/2014/main" id="{7D568737-C187-C492-BA70-96E01AE82210}"/>
              </a:ext>
            </a:extLst>
          </p:cNvPr>
          <p:cNvGraphicFramePr>
            <a:graphicFrameLocks noGrp="1"/>
          </p:cNvGraphicFramePr>
          <p:nvPr/>
        </p:nvGraphicFramePr>
        <p:xfrm>
          <a:off x="152400" y="1432721"/>
          <a:ext cx="11201400" cy="2923023"/>
        </p:xfrm>
        <a:graphic>
          <a:graphicData uri="http://schemas.openxmlformats.org/drawingml/2006/table">
            <a:tbl>
              <a:tblPr bandRow="1">
                <a:tableStyleId>{10A1B5D5-9B99-4C35-A422-299274C87663}</a:tableStyleId>
              </a:tblPr>
              <a:tblGrid>
                <a:gridCol w="988337">
                  <a:extLst>
                    <a:ext uri="{9D8B030D-6E8A-4147-A177-3AD203B41FA5}">
                      <a16:colId xmlns:a16="http://schemas.microsoft.com/office/drawing/2014/main" val="20000"/>
                    </a:ext>
                  </a:extLst>
                </a:gridCol>
                <a:gridCol w="2027424">
                  <a:extLst>
                    <a:ext uri="{9D8B030D-6E8A-4147-A177-3AD203B41FA5}">
                      <a16:colId xmlns:a16="http://schemas.microsoft.com/office/drawing/2014/main" val="20001"/>
                    </a:ext>
                  </a:extLst>
                </a:gridCol>
                <a:gridCol w="8185639">
                  <a:extLst>
                    <a:ext uri="{9D8B030D-6E8A-4147-A177-3AD203B41FA5}">
                      <a16:colId xmlns:a16="http://schemas.microsoft.com/office/drawing/2014/main" val="20002"/>
                    </a:ext>
                  </a:extLst>
                </a:gridCol>
              </a:tblGrid>
              <a:tr h="427188">
                <a:tc rowSpan="6">
                  <a:txBody>
                    <a:bodyPr/>
                    <a:lstStyle>
                      <a:lvl1pPr marL="0">
                        <a:defRPr b="1">
                          <a:solidFill>
                            <a:schemeClr val="lt1"/>
                          </a:solidFill>
                          <a:latin typeface="Georgia"/>
                        </a:defRPr>
                      </a:lvl1pPr>
                      <a:lvl2pPr marL="457200">
                        <a:defRPr b="1">
                          <a:solidFill>
                            <a:schemeClr val="lt1"/>
                          </a:solidFill>
                          <a:latin typeface="Georgia"/>
                        </a:defRPr>
                      </a:lvl2pPr>
                      <a:lvl3pPr marL="914400">
                        <a:defRPr b="1">
                          <a:solidFill>
                            <a:schemeClr val="lt1"/>
                          </a:solidFill>
                          <a:latin typeface="Georgia"/>
                        </a:defRPr>
                      </a:lvl3pPr>
                      <a:lvl4pPr marL="1371600">
                        <a:defRPr b="1">
                          <a:solidFill>
                            <a:schemeClr val="lt1"/>
                          </a:solidFill>
                          <a:latin typeface="Georgia"/>
                        </a:defRPr>
                      </a:lvl4pPr>
                      <a:lvl5pPr marL="1828800">
                        <a:defRPr b="1">
                          <a:solidFill>
                            <a:schemeClr val="lt1"/>
                          </a:solidFill>
                          <a:latin typeface="Georgia"/>
                        </a:defRPr>
                      </a:lvl5pPr>
                      <a:lvl6pPr marL="2286000">
                        <a:defRPr b="1">
                          <a:solidFill>
                            <a:schemeClr val="lt1"/>
                          </a:solidFill>
                          <a:latin typeface="Georgia"/>
                        </a:defRPr>
                      </a:lvl6pPr>
                      <a:lvl7pPr marL="2743200">
                        <a:defRPr b="1">
                          <a:solidFill>
                            <a:schemeClr val="lt1"/>
                          </a:solidFill>
                          <a:latin typeface="Georgia"/>
                        </a:defRPr>
                      </a:lvl7pPr>
                      <a:lvl8pPr marL="3200400">
                        <a:defRPr b="1">
                          <a:solidFill>
                            <a:schemeClr val="lt1"/>
                          </a:solidFill>
                          <a:latin typeface="Georgia"/>
                        </a:defRPr>
                      </a:lvl8pPr>
                      <a:lvl9pPr marL="3657600">
                        <a:defRPr b="1">
                          <a:solidFill>
                            <a:schemeClr val="lt1"/>
                          </a:solidFill>
                          <a:latin typeface="Georgia"/>
                        </a:defRPr>
                      </a:lvl9pPr>
                    </a:lstStyle>
                    <a:p>
                      <a:pPr algn="ctr"/>
                      <a:endParaRPr lang="fr-FR" sz="1600" b="1" dirty="0">
                        <a:solidFill>
                          <a:schemeClr val="bg1"/>
                        </a:solidFill>
                        <a:latin typeface="Spectral" panose="02020502060000000000" pitchFamily="18" charset="0"/>
                      </a:endParaRPr>
                    </a:p>
                    <a:p>
                      <a:pPr algn="ctr"/>
                      <a:r>
                        <a:rPr lang="fr-FR" sz="1600" b="1" dirty="0">
                          <a:solidFill>
                            <a:schemeClr val="bg1"/>
                          </a:solidFill>
                          <a:latin typeface="Spectral" panose="02020502060000000000" pitchFamily="18" charset="0"/>
                        </a:rPr>
                        <a:t>Charges fixes</a:t>
                      </a:r>
                    </a:p>
                    <a:p>
                      <a:pPr algn="ctr"/>
                      <a:endParaRPr lang="fr-FR" sz="1600" b="1" dirty="0">
                        <a:solidFill>
                          <a:schemeClr val="bg1"/>
                        </a:solidFill>
                        <a:latin typeface="Spectral" panose="02020502060000000000"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fr-FR" sz="1400" b="0" dirty="0">
                          <a:solidFill>
                            <a:schemeClr val="bg1"/>
                          </a:solidFill>
                          <a:latin typeface="Spectral" panose="02020502060000000000" pitchFamily="18" charset="0"/>
                        </a:rPr>
                        <a:t>(indexées une inflation moyenne de 2%)</a:t>
                      </a:r>
                    </a:p>
                  </a:txBody>
                  <a:tcPr marL="91435" marR="91435"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8A7B"/>
                    </a:solidFill>
                  </a:tcPr>
                </a:tc>
                <a:tc>
                  <a:txBody>
                    <a:bodyPr/>
                    <a:lstStyle>
                      <a:lvl1pPr marL="0">
                        <a:defRPr b="1">
                          <a:solidFill>
                            <a:schemeClr val="lt1"/>
                          </a:solidFill>
                          <a:latin typeface="Georgia"/>
                        </a:defRPr>
                      </a:lvl1pPr>
                      <a:lvl2pPr marL="457200">
                        <a:defRPr b="1">
                          <a:solidFill>
                            <a:schemeClr val="lt1"/>
                          </a:solidFill>
                          <a:latin typeface="Georgia"/>
                        </a:defRPr>
                      </a:lvl2pPr>
                      <a:lvl3pPr marL="914400">
                        <a:defRPr b="1">
                          <a:solidFill>
                            <a:schemeClr val="lt1"/>
                          </a:solidFill>
                          <a:latin typeface="Georgia"/>
                        </a:defRPr>
                      </a:lvl3pPr>
                      <a:lvl4pPr marL="1371600">
                        <a:defRPr b="1">
                          <a:solidFill>
                            <a:schemeClr val="lt1"/>
                          </a:solidFill>
                          <a:latin typeface="Georgia"/>
                        </a:defRPr>
                      </a:lvl4pPr>
                      <a:lvl5pPr marL="1828800">
                        <a:defRPr b="1">
                          <a:solidFill>
                            <a:schemeClr val="lt1"/>
                          </a:solidFill>
                          <a:latin typeface="Georgia"/>
                        </a:defRPr>
                      </a:lvl5pPr>
                      <a:lvl6pPr marL="2286000">
                        <a:defRPr b="1">
                          <a:solidFill>
                            <a:schemeClr val="lt1"/>
                          </a:solidFill>
                          <a:latin typeface="Georgia"/>
                        </a:defRPr>
                      </a:lvl6pPr>
                      <a:lvl7pPr marL="2743200">
                        <a:defRPr b="1">
                          <a:solidFill>
                            <a:schemeClr val="lt1"/>
                          </a:solidFill>
                          <a:latin typeface="Georgia"/>
                        </a:defRPr>
                      </a:lvl7pPr>
                      <a:lvl8pPr marL="3200400">
                        <a:defRPr b="1">
                          <a:solidFill>
                            <a:schemeClr val="lt1"/>
                          </a:solidFill>
                          <a:latin typeface="Georgia"/>
                        </a:defRPr>
                      </a:lvl8pPr>
                      <a:lvl9pPr marL="3657600">
                        <a:defRPr b="1">
                          <a:solidFill>
                            <a:schemeClr val="lt1"/>
                          </a:solidFill>
                          <a:latin typeface="Georgia"/>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fr-FR" sz="1300" b="0" dirty="0">
                          <a:solidFill>
                            <a:schemeClr val="tx1"/>
                          </a:solidFill>
                          <a:latin typeface="Spectral" panose="02020502060000000000" pitchFamily="18" charset="0"/>
                        </a:rPr>
                        <a:t>Locaux, frais généraux</a:t>
                      </a:r>
                      <a:endParaRPr lang="fr-FR" sz="1300" b="0" i="1" dirty="0">
                        <a:solidFill>
                          <a:schemeClr val="tx1"/>
                        </a:solidFill>
                        <a:latin typeface="Spectral" panose="02020502060000000000" pitchFamily="18" charset="0"/>
                      </a:endParaRPr>
                    </a:p>
                  </a:txBody>
                  <a:tcPr marL="91435" marR="91435"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8A7B">
                        <a:alpha val="50196"/>
                      </a:srgbClr>
                    </a:solidFill>
                  </a:tcPr>
                </a:tc>
                <a:tc>
                  <a:txBody>
                    <a:bodyPr/>
                    <a:lstStyle>
                      <a:lvl1pPr marL="0">
                        <a:defRPr b="1">
                          <a:solidFill>
                            <a:schemeClr val="lt1"/>
                          </a:solidFill>
                          <a:latin typeface="Georgia"/>
                        </a:defRPr>
                      </a:lvl1pPr>
                      <a:lvl2pPr marL="457200">
                        <a:defRPr b="1">
                          <a:solidFill>
                            <a:schemeClr val="lt1"/>
                          </a:solidFill>
                          <a:latin typeface="Georgia"/>
                        </a:defRPr>
                      </a:lvl2pPr>
                      <a:lvl3pPr marL="914400">
                        <a:defRPr b="1">
                          <a:solidFill>
                            <a:schemeClr val="lt1"/>
                          </a:solidFill>
                          <a:latin typeface="Georgia"/>
                        </a:defRPr>
                      </a:lvl3pPr>
                      <a:lvl4pPr marL="1371600">
                        <a:defRPr b="1">
                          <a:solidFill>
                            <a:schemeClr val="lt1"/>
                          </a:solidFill>
                          <a:latin typeface="Georgia"/>
                        </a:defRPr>
                      </a:lvl4pPr>
                      <a:lvl5pPr marL="1828800">
                        <a:defRPr b="1">
                          <a:solidFill>
                            <a:schemeClr val="lt1"/>
                          </a:solidFill>
                          <a:latin typeface="Georgia"/>
                        </a:defRPr>
                      </a:lvl5pPr>
                      <a:lvl6pPr marL="2286000">
                        <a:defRPr b="1">
                          <a:solidFill>
                            <a:schemeClr val="lt1"/>
                          </a:solidFill>
                          <a:latin typeface="Georgia"/>
                        </a:defRPr>
                      </a:lvl6pPr>
                      <a:lvl7pPr marL="2743200">
                        <a:defRPr b="1">
                          <a:solidFill>
                            <a:schemeClr val="lt1"/>
                          </a:solidFill>
                          <a:latin typeface="Georgia"/>
                        </a:defRPr>
                      </a:lvl7pPr>
                      <a:lvl8pPr marL="3200400">
                        <a:defRPr b="1">
                          <a:solidFill>
                            <a:schemeClr val="lt1"/>
                          </a:solidFill>
                          <a:latin typeface="Georgia"/>
                        </a:defRPr>
                      </a:lvl8pPr>
                      <a:lvl9pPr marL="3657600">
                        <a:defRPr b="1">
                          <a:solidFill>
                            <a:schemeClr val="lt1"/>
                          </a:solidFill>
                          <a:latin typeface="Georgia"/>
                        </a:defRPr>
                      </a:lvl9pPr>
                    </a:lstStyle>
                    <a:p>
                      <a:pPr marL="0" algn="l">
                        <a:tabLst>
                          <a:tab pos="363538" algn="l"/>
                        </a:tabLst>
                      </a:pPr>
                      <a:r>
                        <a:rPr lang="fr-FR" sz="1300" b="0" dirty="0">
                          <a:solidFill>
                            <a:schemeClr val="tx1"/>
                          </a:solidFill>
                          <a:latin typeface="Spectral" panose="02020502060000000000" pitchFamily="18" charset="0"/>
                          <a:ea typeface="+mn-ea"/>
                          <a:cs typeface="+mn-cs"/>
                        </a:rPr>
                        <a:t>Pas de nouveaux locaux prévus </a:t>
                      </a:r>
                    </a:p>
                  </a:txBody>
                  <a:tcPr marL="91435" marR="91435"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27188">
                <a:tc vMerge="1">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defRPr>
                          <a:solidFill>
                            <a:schemeClr val="dk1"/>
                          </a:solidFill>
                          <a:latin typeface="Georgia"/>
                        </a:defRPr>
                      </a:lvl1pPr>
                      <a:lvl2pPr marL="457200">
                        <a:defRPr>
                          <a:solidFill>
                            <a:schemeClr val="dk1"/>
                          </a:solidFill>
                          <a:latin typeface="Georgia"/>
                        </a:defRPr>
                      </a:lvl2pPr>
                      <a:lvl3pPr marL="914400">
                        <a:defRPr>
                          <a:solidFill>
                            <a:schemeClr val="dk1"/>
                          </a:solidFill>
                          <a:latin typeface="Georgia"/>
                        </a:defRPr>
                      </a:lvl3pPr>
                      <a:lvl4pPr marL="1371600">
                        <a:defRPr>
                          <a:solidFill>
                            <a:schemeClr val="dk1"/>
                          </a:solidFill>
                          <a:latin typeface="Georgia"/>
                        </a:defRPr>
                      </a:lvl4pPr>
                      <a:lvl5pPr marL="1828800">
                        <a:defRPr>
                          <a:solidFill>
                            <a:schemeClr val="dk1"/>
                          </a:solidFill>
                          <a:latin typeface="Georgia"/>
                        </a:defRPr>
                      </a:lvl5pPr>
                      <a:lvl6pPr marL="2286000">
                        <a:defRPr>
                          <a:solidFill>
                            <a:schemeClr val="dk1"/>
                          </a:solidFill>
                          <a:latin typeface="Georgia"/>
                        </a:defRPr>
                      </a:lvl6pPr>
                      <a:lvl7pPr marL="2743200">
                        <a:defRPr>
                          <a:solidFill>
                            <a:schemeClr val="dk1"/>
                          </a:solidFill>
                          <a:latin typeface="Georgia"/>
                        </a:defRPr>
                      </a:lvl7pPr>
                      <a:lvl8pPr marL="3200400">
                        <a:defRPr>
                          <a:solidFill>
                            <a:schemeClr val="dk1"/>
                          </a:solidFill>
                          <a:latin typeface="Georgia"/>
                        </a:defRPr>
                      </a:lvl8pPr>
                      <a:lvl9pPr marL="3657600">
                        <a:defRPr>
                          <a:solidFill>
                            <a:schemeClr val="dk1"/>
                          </a:solidFill>
                          <a:latin typeface="Georgia"/>
                        </a:defRPr>
                      </a:lvl9pPr>
                    </a:lstStyle>
                    <a:p>
                      <a:pPr algn="l"/>
                      <a:r>
                        <a:rPr lang="fr-FR" sz="1300" b="0" dirty="0">
                          <a:solidFill>
                            <a:schemeClr val="tx1"/>
                          </a:solidFill>
                          <a:latin typeface="Spectral" panose="02020502060000000000" pitchFamily="18" charset="0"/>
                        </a:rPr>
                        <a:t>Comptabilité, paie</a:t>
                      </a:r>
                      <a:endParaRPr lang="fr-FR" sz="1300" b="0" i="1" dirty="0">
                        <a:solidFill>
                          <a:schemeClr val="tx1"/>
                        </a:solidFill>
                        <a:latin typeface="Spectral" panose="02020502060000000000" pitchFamily="18" charset="0"/>
                      </a:endParaRPr>
                    </a:p>
                  </a:txBody>
                  <a:tcPr marL="91435" marR="91435"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8A7B">
                        <a:alpha val="50196"/>
                      </a:srgbClr>
                    </a:solidFill>
                  </a:tcPr>
                </a:tc>
                <a:tc>
                  <a:txBody>
                    <a:bodyPr/>
                    <a:lstStyle>
                      <a:lvl1pPr marL="0">
                        <a:defRPr>
                          <a:solidFill>
                            <a:schemeClr val="dk1"/>
                          </a:solidFill>
                          <a:latin typeface="Georgia"/>
                        </a:defRPr>
                      </a:lvl1pPr>
                      <a:lvl2pPr marL="457200">
                        <a:defRPr>
                          <a:solidFill>
                            <a:schemeClr val="dk1"/>
                          </a:solidFill>
                          <a:latin typeface="Georgia"/>
                        </a:defRPr>
                      </a:lvl2pPr>
                      <a:lvl3pPr marL="914400">
                        <a:defRPr>
                          <a:solidFill>
                            <a:schemeClr val="dk1"/>
                          </a:solidFill>
                          <a:latin typeface="Georgia"/>
                        </a:defRPr>
                      </a:lvl3pPr>
                      <a:lvl4pPr marL="1371600">
                        <a:defRPr>
                          <a:solidFill>
                            <a:schemeClr val="dk1"/>
                          </a:solidFill>
                          <a:latin typeface="Georgia"/>
                        </a:defRPr>
                      </a:lvl4pPr>
                      <a:lvl5pPr marL="1828800">
                        <a:defRPr>
                          <a:solidFill>
                            <a:schemeClr val="dk1"/>
                          </a:solidFill>
                          <a:latin typeface="Georgia"/>
                        </a:defRPr>
                      </a:lvl5pPr>
                      <a:lvl6pPr marL="2286000">
                        <a:defRPr>
                          <a:solidFill>
                            <a:schemeClr val="dk1"/>
                          </a:solidFill>
                          <a:latin typeface="Georgia"/>
                        </a:defRPr>
                      </a:lvl6pPr>
                      <a:lvl7pPr marL="2743200">
                        <a:defRPr>
                          <a:solidFill>
                            <a:schemeClr val="dk1"/>
                          </a:solidFill>
                          <a:latin typeface="Georgia"/>
                        </a:defRPr>
                      </a:lvl7pPr>
                      <a:lvl8pPr marL="3200400">
                        <a:defRPr>
                          <a:solidFill>
                            <a:schemeClr val="dk1"/>
                          </a:solidFill>
                          <a:latin typeface="Georgia"/>
                        </a:defRPr>
                      </a:lvl8pPr>
                      <a:lvl9pPr marL="3657600">
                        <a:defRPr>
                          <a:solidFill>
                            <a:schemeClr val="dk1"/>
                          </a:solidFill>
                          <a:latin typeface="Georgia"/>
                        </a:defRPr>
                      </a:lvl9pPr>
                    </a:lstStyle>
                    <a:p>
                      <a:pPr algn="l"/>
                      <a:r>
                        <a:rPr lang="fr-FR" sz="1300" b="0" dirty="0">
                          <a:solidFill>
                            <a:schemeClr val="tx1"/>
                          </a:solidFill>
                          <a:latin typeface="Spectral" panose="02020502060000000000" pitchFamily="18" charset="0"/>
                        </a:rPr>
                        <a:t>3 000 € / an</a:t>
                      </a:r>
                    </a:p>
                  </a:txBody>
                  <a:tcPr marL="91435" marR="91435"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81893">
                <a:tc vMerge="1">
                  <a:txBody>
                    <a:bodyPr/>
                    <a:lstStyle/>
                    <a:p>
                      <a:endParaRPr lang="fr-FR"/>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sz="1300" b="0" dirty="0">
                          <a:solidFill>
                            <a:schemeClr val="tx1"/>
                          </a:solidFill>
                          <a:latin typeface="Spectral" panose="02020502060000000000" pitchFamily="18" charset="0"/>
                        </a:rPr>
                        <a:t>Développement (moyens humains)</a:t>
                      </a:r>
                      <a:endParaRPr lang="fr-FR" sz="1300" b="0" i="1" dirty="0">
                        <a:solidFill>
                          <a:schemeClr val="tx1"/>
                        </a:solidFill>
                        <a:latin typeface="Spectral" panose="02020502060000000000" pitchFamily="18" charset="0"/>
                      </a:endParaRPr>
                    </a:p>
                  </a:txBody>
                  <a:tcPr marL="91435" marR="91435"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8A7B">
                        <a:alpha val="50196"/>
                      </a:srgbClr>
                    </a:solidFill>
                  </a:tcPr>
                </a:tc>
                <a:tc>
                  <a:txBody>
                    <a:bodyPr/>
                    <a:lstStyle/>
                    <a:p>
                      <a:pPr marL="0" indent="0" algn="l">
                        <a:buFont typeface="Arial" panose="020B0604020202020204" pitchFamily="34" charset="0"/>
                        <a:buNone/>
                      </a:pPr>
                      <a:r>
                        <a:rPr lang="fr-FR" sz="1300" b="0" i="0" dirty="0">
                          <a:solidFill>
                            <a:schemeClr val="tx1"/>
                          </a:solidFill>
                          <a:latin typeface="Spectral" panose="02020502060000000000" pitchFamily="18" charset="0"/>
                          <a:ea typeface="+mn-ea"/>
                          <a:cs typeface="+mn-cs"/>
                        </a:rPr>
                        <a:t>Sans objet / Mise à disposition et charges intégrées au modèle économique. </a:t>
                      </a:r>
                    </a:p>
                  </a:txBody>
                  <a:tcPr marL="91435" marR="91435"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4499791"/>
                  </a:ext>
                </a:extLst>
              </a:tr>
              <a:tr h="370420">
                <a:tc vMerge="1">
                  <a:txBody>
                    <a:bodyPr/>
                    <a:lstStyle/>
                    <a:p>
                      <a:pPr algn="ctr"/>
                      <a:endParaRPr lang="fr-FR" sz="1400" b="1" dirty="0">
                        <a:solidFill>
                          <a:schemeClr val="tx1"/>
                        </a:solidFill>
                      </a:endParaRPr>
                    </a:p>
                  </a:txBody>
                  <a:tcPr anchor="ctr"/>
                </a:tc>
                <a:tc>
                  <a:txBody>
                    <a:bodyPr/>
                    <a:lstStyle>
                      <a:lvl1pPr marL="0">
                        <a:defRPr>
                          <a:solidFill>
                            <a:schemeClr val="dk1"/>
                          </a:solidFill>
                          <a:latin typeface="Georgia"/>
                        </a:defRPr>
                      </a:lvl1pPr>
                      <a:lvl2pPr marL="457200">
                        <a:defRPr>
                          <a:solidFill>
                            <a:schemeClr val="dk1"/>
                          </a:solidFill>
                          <a:latin typeface="Georgia"/>
                        </a:defRPr>
                      </a:lvl2pPr>
                      <a:lvl3pPr marL="914400">
                        <a:defRPr>
                          <a:solidFill>
                            <a:schemeClr val="dk1"/>
                          </a:solidFill>
                          <a:latin typeface="Georgia"/>
                        </a:defRPr>
                      </a:lvl3pPr>
                      <a:lvl4pPr marL="1371600">
                        <a:defRPr>
                          <a:solidFill>
                            <a:schemeClr val="dk1"/>
                          </a:solidFill>
                          <a:latin typeface="Georgia"/>
                        </a:defRPr>
                      </a:lvl4pPr>
                      <a:lvl5pPr marL="1828800">
                        <a:defRPr>
                          <a:solidFill>
                            <a:schemeClr val="dk1"/>
                          </a:solidFill>
                          <a:latin typeface="Georgia"/>
                        </a:defRPr>
                      </a:lvl5pPr>
                      <a:lvl6pPr marL="2286000">
                        <a:defRPr>
                          <a:solidFill>
                            <a:schemeClr val="dk1"/>
                          </a:solidFill>
                          <a:latin typeface="Georgia"/>
                        </a:defRPr>
                      </a:lvl6pPr>
                      <a:lvl7pPr marL="2743200">
                        <a:defRPr>
                          <a:solidFill>
                            <a:schemeClr val="dk1"/>
                          </a:solidFill>
                          <a:latin typeface="Georgia"/>
                        </a:defRPr>
                      </a:lvl7pPr>
                      <a:lvl8pPr marL="3200400">
                        <a:defRPr>
                          <a:solidFill>
                            <a:schemeClr val="dk1"/>
                          </a:solidFill>
                          <a:latin typeface="Georgia"/>
                        </a:defRPr>
                      </a:lvl8pPr>
                      <a:lvl9pPr marL="3657600">
                        <a:defRPr>
                          <a:solidFill>
                            <a:schemeClr val="dk1"/>
                          </a:solidFill>
                          <a:latin typeface="Georgia"/>
                        </a:defRPr>
                      </a:lvl9pPr>
                    </a:lstStyle>
                    <a:p>
                      <a:pPr algn="l"/>
                      <a:r>
                        <a:rPr lang="fr-FR" sz="1300" b="0" dirty="0">
                          <a:solidFill>
                            <a:schemeClr val="tx1"/>
                          </a:solidFill>
                          <a:latin typeface="Spectral" panose="02020502060000000000" pitchFamily="18" charset="0"/>
                        </a:rPr>
                        <a:t>Commissaire aux comptes</a:t>
                      </a:r>
                      <a:endParaRPr lang="fr-FR" sz="1300" b="0" i="1" dirty="0">
                        <a:solidFill>
                          <a:schemeClr val="tx1"/>
                        </a:solidFill>
                        <a:latin typeface="Spectral" panose="02020502060000000000" pitchFamily="18" charset="0"/>
                      </a:endParaRPr>
                    </a:p>
                  </a:txBody>
                  <a:tcPr marL="91435" marR="91435"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8A7B">
                        <a:alpha val="50196"/>
                      </a:srgbClr>
                    </a:solidFill>
                  </a:tcPr>
                </a:tc>
                <a:tc>
                  <a:txBody>
                    <a:bodyPr/>
                    <a:lstStyle>
                      <a:lvl1pPr marL="0">
                        <a:defRPr>
                          <a:solidFill>
                            <a:schemeClr val="dk1"/>
                          </a:solidFill>
                          <a:latin typeface="Georgia"/>
                        </a:defRPr>
                      </a:lvl1pPr>
                      <a:lvl2pPr marL="457200">
                        <a:defRPr>
                          <a:solidFill>
                            <a:schemeClr val="dk1"/>
                          </a:solidFill>
                          <a:latin typeface="Georgia"/>
                        </a:defRPr>
                      </a:lvl2pPr>
                      <a:lvl3pPr marL="914400">
                        <a:defRPr>
                          <a:solidFill>
                            <a:schemeClr val="dk1"/>
                          </a:solidFill>
                          <a:latin typeface="Georgia"/>
                        </a:defRPr>
                      </a:lvl3pPr>
                      <a:lvl4pPr marL="1371600">
                        <a:defRPr>
                          <a:solidFill>
                            <a:schemeClr val="dk1"/>
                          </a:solidFill>
                          <a:latin typeface="Georgia"/>
                        </a:defRPr>
                      </a:lvl4pPr>
                      <a:lvl5pPr marL="1828800">
                        <a:defRPr>
                          <a:solidFill>
                            <a:schemeClr val="dk1"/>
                          </a:solidFill>
                          <a:latin typeface="Georgia"/>
                        </a:defRPr>
                      </a:lvl5pPr>
                      <a:lvl6pPr marL="2286000">
                        <a:defRPr>
                          <a:solidFill>
                            <a:schemeClr val="dk1"/>
                          </a:solidFill>
                          <a:latin typeface="Georgia"/>
                        </a:defRPr>
                      </a:lvl6pPr>
                      <a:lvl7pPr marL="2743200">
                        <a:defRPr>
                          <a:solidFill>
                            <a:schemeClr val="dk1"/>
                          </a:solidFill>
                          <a:latin typeface="Georgia"/>
                        </a:defRPr>
                      </a:lvl7pPr>
                      <a:lvl8pPr marL="3200400">
                        <a:defRPr>
                          <a:solidFill>
                            <a:schemeClr val="dk1"/>
                          </a:solidFill>
                          <a:latin typeface="Georgia"/>
                        </a:defRPr>
                      </a:lvl8pPr>
                      <a:lvl9pPr marL="3657600">
                        <a:defRPr>
                          <a:solidFill>
                            <a:schemeClr val="dk1"/>
                          </a:solidFill>
                          <a:latin typeface="Georgia"/>
                        </a:defRPr>
                      </a:lvl9pPr>
                    </a:lstStyle>
                    <a:p>
                      <a:pPr algn="l"/>
                      <a:r>
                        <a:rPr lang="fr-FR" sz="1300" b="0" dirty="0">
                          <a:solidFill>
                            <a:schemeClr val="tx1"/>
                          </a:solidFill>
                          <a:latin typeface="Spectral" panose="02020502060000000000" pitchFamily="18" charset="0"/>
                        </a:rPr>
                        <a:t>2 000 € / an</a:t>
                      </a:r>
                      <a:endParaRPr lang="fr-FR" sz="1300" b="0" i="1" dirty="0">
                        <a:solidFill>
                          <a:schemeClr val="tx1"/>
                        </a:solidFill>
                        <a:latin typeface="Spectral" panose="02020502060000000000" pitchFamily="18" charset="0"/>
                      </a:endParaRPr>
                    </a:p>
                  </a:txBody>
                  <a:tcPr marL="91435" marR="91435"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99305800"/>
                  </a:ext>
                </a:extLst>
              </a:tr>
              <a:tr h="248756">
                <a:tc vMerge="1">
                  <a:txBody>
                    <a:bodyPr/>
                    <a:lstStyle/>
                    <a:p>
                      <a:pPr algn="ctr"/>
                      <a:endParaRPr lang="fr-FR" sz="1400" b="1" dirty="0">
                        <a:solidFill>
                          <a:schemeClr val="tx1"/>
                        </a:solidFill>
                      </a:endParaRPr>
                    </a:p>
                  </a:txBody>
                  <a:tcPr anchor="ctr">
                    <a:lnT w="28575" cap="flat" cmpd="sng" algn="ctr">
                      <a:solidFill>
                        <a:schemeClr val="accent6"/>
                      </a:solidFill>
                      <a:prstDash val="solid"/>
                      <a:round/>
                      <a:headEnd type="none" w="med" len="med"/>
                      <a:tailEnd type="none" w="med" len="med"/>
                    </a:lnT>
                  </a:tcPr>
                </a:tc>
                <a:tc>
                  <a:txBody>
                    <a:bodyPr/>
                    <a:lstStyle>
                      <a:lvl1pPr marL="0">
                        <a:defRPr>
                          <a:solidFill>
                            <a:schemeClr val="dk1"/>
                          </a:solidFill>
                          <a:latin typeface="Georgia"/>
                        </a:defRPr>
                      </a:lvl1pPr>
                      <a:lvl2pPr marL="457200">
                        <a:defRPr>
                          <a:solidFill>
                            <a:schemeClr val="dk1"/>
                          </a:solidFill>
                          <a:latin typeface="Georgia"/>
                        </a:defRPr>
                      </a:lvl2pPr>
                      <a:lvl3pPr marL="914400">
                        <a:defRPr>
                          <a:solidFill>
                            <a:schemeClr val="dk1"/>
                          </a:solidFill>
                          <a:latin typeface="Georgia"/>
                        </a:defRPr>
                      </a:lvl3pPr>
                      <a:lvl4pPr marL="1371600">
                        <a:defRPr>
                          <a:solidFill>
                            <a:schemeClr val="dk1"/>
                          </a:solidFill>
                          <a:latin typeface="Georgia"/>
                        </a:defRPr>
                      </a:lvl4pPr>
                      <a:lvl5pPr marL="1828800">
                        <a:defRPr>
                          <a:solidFill>
                            <a:schemeClr val="dk1"/>
                          </a:solidFill>
                          <a:latin typeface="Georgia"/>
                        </a:defRPr>
                      </a:lvl5pPr>
                      <a:lvl6pPr marL="2286000">
                        <a:defRPr>
                          <a:solidFill>
                            <a:schemeClr val="dk1"/>
                          </a:solidFill>
                          <a:latin typeface="Georgia"/>
                        </a:defRPr>
                      </a:lvl6pPr>
                      <a:lvl7pPr marL="2743200">
                        <a:defRPr>
                          <a:solidFill>
                            <a:schemeClr val="dk1"/>
                          </a:solidFill>
                          <a:latin typeface="Georgia"/>
                        </a:defRPr>
                      </a:lvl7pPr>
                      <a:lvl8pPr marL="3200400">
                        <a:defRPr>
                          <a:solidFill>
                            <a:schemeClr val="dk1"/>
                          </a:solidFill>
                          <a:latin typeface="Georgia"/>
                        </a:defRPr>
                      </a:lvl8pPr>
                      <a:lvl9pPr marL="3657600">
                        <a:defRPr>
                          <a:solidFill>
                            <a:schemeClr val="dk1"/>
                          </a:solidFill>
                          <a:latin typeface="Georgia"/>
                        </a:defRPr>
                      </a:lvl9pPr>
                    </a:lstStyle>
                    <a:p>
                      <a:pPr algn="l"/>
                      <a:r>
                        <a:rPr lang="fr-FR" sz="1300" b="0" dirty="0">
                          <a:solidFill>
                            <a:schemeClr val="tx1"/>
                          </a:solidFill>
                          <a:latin typeface="Spectral" panose="02020502060000000000" pitchFamily="18" charset="0"/>
                        </a:rPr>
                        <a:t>Conseil juridique / Etudes </a:t>
                      </a:r>
                      <a:endParaRPr lang="fr-FR" sz="1300" b="0" i="1" dirty="0">
                        <a:solidFill>
                          <a:schemeClr val="tx1"/>
                        </a:solidFill>
                        <a:latin typeface="Spectral" panose="02020502060000000000" pitchFamily="18" charset="0"/>
                      </a:endParaRPr>
                    </a:p>
                  </a:txBody>
                  <a:tcPr marL="91435" marR="91435"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8A7B">
                        <a:alpha val="50196"/>
                      </a:srgbClr>
                    </a:solidFill>
                  </a:tcPr>
                </a:tc>
                <a:tc>
                  <a:txBody>
                    <a:bodyPr/>
                    <a:lstStyle>
                      <a:lvl1pPr marL="0">
                        <a:defRPr>
                          <a:solidFill>
                            <a:schemeClr val="dk1"/>
                          </a:solidFill>
                          <a:latin typeface="Georgia"/>
                        </a:defRPr>
                      </a:lvl1pPr>
                      <a:lvl2pPr marL="457200">
                        <a:defRPr>
                          <a:solidFill>
                            <a:schemeClr val="dk1"/>
                          </a:solidFill>
                          <a:latin typeface="Georgia"/>
                        </a:defRPr>
                      </a:lvl2pPr>
                      <a:lvl3pPr marL="914400">
                        <a:defRPr>
                          <a:solidFill>
                            <a:schemeClr val="dk1"/>
                          </a:solidFill>
                          <a:latin typeface="Georgia"/>
                        </a:defRPr>
                      </a:lvl3pPr>
                      <a:lvl4pPr marL="1371600">
                        <a:defRPr>
                          <a:solidFill>
                            <a:schemeClr val="dk1"/>
                          </a:solidFill>
                          <a:latin typeface="Georgia"/>
                        </a:defRPr>
                      </a:lvl4pPr>
                      <a:lvl5pPr marL="1828800">
                        <a:defRPr>
                          <a:solidFill>
                            <a:schemeClr val="dk1"/>
                          </a:solidFill>
                          <a:latin typeface="Georgia"/>
                        </a:defRPr>
                      </a:lvl5pPr>
                      <a:lvl6pPr marL="2286000">
                        <a:defRPr>
                          <a:solidFill>
                            <a:schemeClr val="dk1"/>
                          </a:solidFill>
                          <a:latin typeface="Georgia"/>
                        </a:defRPr>
                      </a:lvl6pPr>
                      <a:lvl7pPr marL="2743200">
                        <a:defRPr>
                          <a:solidFill>
                            <a:schemeClr val="dk1"/>
                          </a:solidFill>
                          <a:latin typeface="Georgia"/>
                        </a:defRPr>
                      </a:lvl7pPr>
                      <a:lvl8pPr marL="3200400">
                        <a:defRPr>
                          <a:solidFill>
                            <a:schemeClr val="dk1"/>
                          </a:solidFill>
                          <a:latin typeface="Georgia"/>
                        </a:defRPr>
                      </a:lvl8pPr>
                      <a:lvl9pPr marL="3657600">
                        <a:defRPr>
                          <a:solidFill>
                            <a:schemeClr val="dk1"/>
                          </a:solidFill>
                          <a:latin typeface="Georgia"/>
                        </a:defRPr>
                      </a:lvl9pPr>
                    </a:lstStyle>
                    <a:p>
                      <a:pPr algn="l"/>
                      <a:r>
                        <a:rPr lang="fr-FR" sz="1300" b="0" dirty="0">
                          <a:solidFill>
                            <a:schemeClr val="tx1"/>
                          </a:solidFill>
                          <a:latin typeface="Spectral" panose="02020502060000000000" pitchFamily="18" charset="0"/>
                        </a:rPr>
                        <a:t>5 000 € / an </a:t>
                      </a:r>
                    </a:p>
                  </a:txBody>
                  <a:tcPr marL="91435" marR="91435"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9168867"/>
                  </a:ext>
                </a:extLst>
              </a:tr>
              <a:tr h="605619">
                <a:tc vMerge="1">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fr-FR" sz="14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defRPr>
                          <a:solidFill>
                            <a:schemeClr val="dk1"/>
                          </a:solidFill>
                          <a:latin typeface="Georgia"/>
                        </a:defRPr>
                      </a:lvl1pPr>
                      <a:lvl2pPr marL="457200">
                        <a:defRPr>
                          <a:solidFill>
                            <a:schemeClr val="dk1"/>
                          </a:solidFill>
                          <a:latin typeface="Georgia"/>
                        </a:defRPr>
                      </a:lvl2pPr>
                      <a:lvl3pPr marL="914400">
                        <a:defRPr>
                          <a:solidFill>
                            <a:schemeClr val="dk1"/>
                          </a:solidFill>
                          <a:latin typeface="Georgia"/>
                        </a:defRPr>
                      </a:lvl3pPr>
                      <a:lvl4pPr marL="1371600">
                        <a:defRPr>
                          <a:solidFill>
                            <a:schemeClr val="dk1"/>
                          </a:solidFill>
                          <a:latin typeface="Georgia"/>
                        </a:defRPr>
                      </a:lvl4pPr>
                      <a:lvl5pPr marL="1828800">
                        <a:defRPr>
                          <a:solidFill>
                            <a:schemeClr val="dk1"/>
                          </a:solidFill>
                          <a:latin typeface="Georgia"/>
                        </a:defRPr>
                      </a:lvl5pPr>
                      <a:lvl6pPr marL="2286000">
                        <a:defRPr>
                          <a:solidFill>
                            <a:schemeClr val="dk1"/>
                          </a:solidFill>
                          <a:latin typeface="Georgia"/>
                        </a:defRPr>
                      </a:lvl6pPr>
                      <a:lvl7pPr marL="2743200">
                        <a:defRPr>
                          <a:solidFill>
                            <a:schemeClr val="dk1"/>
                          </a:solidFill>
                          <a:latin typeface="Georgia"/>
                        </a:defRPr>
                      </a:lvl7pPr>
                      <a:lvl8pPr marL="3200400">
                        <a:defRPr>
                          <a:solidFill>
                            <a:schemeClr val="dk1"/>
                          </a:solidFill>
                          <a:latin typeface="Georgia"/>
                        </a:defRPr>
                      </a:lvl8pPr>
                      <a:lvl9pPr marL="3657600">
                        <a:defRPr>
                          <a:solidFill>
                            <a:schemeClr val="dk1"/>
                          </a:solidFill>
                          <a:latin typeface="Georgia"/>
                        </a:defRPr>
                      </a:lvl9pPr>
                    </a:lstStyle>
                    <a:p>
                      <a:pPr algn="l"/>
                      <a:r>
                        <a:rPr lang="fr-FR" sz="1300" b="0" dirty="0">
                          <a:solidFill>
                            <a:schemeClr val="tx1"/>
                          </a:solidFill>
                          <a:latin typeface="Spectral" panose="02020502060000000000" pitchFamily="18" charset="0"/>
                        </a:rPr>
                        <a:t>Communication</a:t>
                      </a:r>
                      <a:endParaRPr lang="fr-FR" sz="1300" b="0" i="1" dirty="0">
                        <a:solidFill>
                          <a:schemeClr val="tx1"/>
                        </a:solidFill>
                        <a:latin typeface="Spectral" panose="02020502060000000000" pitchFamily="18" charset="0"/>
                      </a:endParaRPr>
                    </a:p>
                  </a:txBody>
                  <a:tcPr marL="91435" marR="91435"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8A7B">
                        <a:alpha val="50196"/>
                      </a:srgbClr>
                    </a:solidFill>
                  </a:tcPr>
                </a:tc>
                <a:tc>
                  <a:txBody>
                    <a:bodyPr/>
                    <a:lstStyle>
                      <a:lvl1pPr marL="0">
                        <a:defRPr>
                          <a:solidFill>
                            <a:schemeClr val="dk1"/>
                          </a:solidFill>
                          <a:latin typeface="Georgia"/>
                        </a:defRPr>
                      </a:lvl1pPr>
                      <a:lvl2pPr marL="457200">
                        <a:defRPr>
                          <a:solidFill>
                            <a:schemeClr val="dk1"/>
                          </a:solidFill>
                          <a:latin typeface="Georgia"/>
                        </a:defRPr>
                      </a:lvl2pPr>
                      <a:lvl3pPr marL="914400">
                        <a:defRPr>
                          <a:solidFill>
                            <a:schemeClr val="dk1"/>
                          </a:solidFill>
                          <a:latin typeface="Georgia"/>
                        </a:defRPr>
                      </a:lvl3pPr>
                      <a:lvl4pPr marL="1371600">
                        <a:defRPr>
                          <a:solidFill>
                            <a:schemeClr val="dk1"/>
                          </a:solidFill>
                          <a:latin typeface="Georgia"/>
                        </a:defRPr>
                      </a:lvl4pPr>
                      <a:lvl5pPr marL="1828800">
                        <a:defRPr>
                          <a:solidFill>
                            <a:schemeClr val="dk1"/>
                          </a:solidFill>
                          <a:latin typeface="Georgia"/>
                        </a:defRPr>
                      </a:lvl5pPr>
                      <a:lvl6pPr marL="2286000">
                        <a:defRPr>
                          <a:solidFill>
                            <a:schemeClr val="dk1"/>
                          </a:solidFill>
                          <a:latin typeface="Georgia"/>
                        </a:defRPr>
                      </a:lvl6pPr>
                      <a:lvl7pPr marL="2743200">
                        <a:defRPr>
                          <a:solidFill>
                            <a:schemeClr val="dk1"/>
                          </a:solidFill>
                          <a:latin typeface="Georgia"/>
                        </a:defRPr>
                      </a:lvl7pPr>
                      <a:lvl8pPr marL="3200400">
                        <a:defRPr>
                          <a:solidFill>
                            <a:schemeClr val="dk1"/>
                          </a:solidFill>
                          <a:latin typeface="Georgia"/>
                        </a:defRPr>
                      </a:lvl8pPr>
                      <a:lvl9pPr marL="3657600">
                        <a:defRPr>
                          <a:solidFill>
                            <a:schemeClr val="dk1"/>
                          </a:solidFill>
                          <a:latin typeface="Georgia"/>
                        </a:defRPr>
                      </a:lvl9pPr>
                    </a:lstStyle>
                    <a:p>
                      <a:pPr algn="l"/>
                      <a:r>
                        <a:rPr lang="fr-FR" sz="1300" b="0" dirty="0">
                          <a:solidFill>
                            <a:schemeClr val="tx1"/>
                          </a:solidFill>
                          <a:latin typeface="Spectral" panose="02020502060000000000" pitchFamily="18" charset="0"/>
                        </a:rPr>
                        <a:t>2 500 € / an </a:t>
                      </a:r>
                    </a:p>
                  </a:txBody>
                  <a:tcPr marL="91435" marR="91435"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4" name="Espace réservé du texte 3">
            <a:extLst>
              <a:ext uri="{FF2B5EF4-FFF2-40B4-BE49-F238E27FC236}">
                <a16:creationId xmlns:a16="http://schemas.microsoft.com/office/drawing/2014/main" id="{F80A2E32-6521-54E9-6F2D-C618874AAFAD}"/>
              </a:ext>
            </a:extLst>
          </p:cNvPr>
          <p:cNvSpPr txBox="1">
            <a:spLocks/>
          </p:cNvSpPr>
          <p:nvPr/>
        </p:nvSpPr>
        <p:spPr>
          <a:xfrm>
            <a:off x="152400" y="4719966"/>
            <a:ext cx="11036175" cy="1410625"/>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fr-FR" dirty="0">
                <a:solidFill>
                  <a:srgbClr val="BC0067"/>
                </a:solidFill>
              </a:rPr>
              <a:t>Indices retenus (moyenne sur 10 ans)</a:t>
            </a:r>
          </a:p>
          <a:p>
            <a:pPr lvl="1"/>
            <a:r>
              <a:rPr lang="fr-FR" dirty="0"/>
              <a:t>Réévaluation des droits réels et prix de vente : ICC (2,7%)</a:t>
            </a:r>
          </a:p>
          <a:p>
            <a:pPr lvl="1"/>
            <a:r>
              <a:rPr lang="fr-FR" dirty="0"/>
              <a:t>Revalorisation de la redevance : IRL (1,3%)</a:t>
            </a:r>
          </a:p>
          <a:p>
            <a:pPr lvl="1"/>
            <a:r>
              <a:rPr lang="fr-FR" dirty="0"/>
              <a:t>Indexation globale à l’inflation (2%)</a:t>
            </a:r>
          </a:p>
        </p:txBody>
      </p:sp>
      <p:sp>
        <p:nvSpPr>
          <p:cNvPr id="7" name="Espace réservé du numéro de diapositive 6">
            <a:extLst>
              <a:ext uri="{FF2B5EF4-FFF2-40B4-BE49-F238E27FC236}">
                <a16:creationId xmlns:a16="http://schemas.microsoft.com/office/drawing/2014/main" id="{333561A2-71B0-FC23-EFD0-24CFE3CC677A}"/>
              </a:ext>
            </a:extLst>
          </p:cNvPr>
          <p:cNvSpPr>
            <a:spLocks noGrp="1"/>
          </p:cNvSpPr>
          <p:nvPr>
            <p:ph type="sldNum" sz="quarter" idx="12"/>
          </p:nvPr>
        </p:nvSpPr>
        <p:spPr/>
        <p:txBody>
          <a:bodyPr/>
          <a:lstStyle/>
          <a:p>
            <a:fld id="{F25930D6-FC7E-4FED-8ACF-3603F1F31BC7}" type="slidenum">
              <a:rPr lang="fr-FR" smtClean="0"/>
              <a:t>32</a:t>
            </a:fld>
            <a:endParaRPr lang="fr-FR"/>
          </a:p>
        </p:txBody>
      </p:sp>
    </p:spTree>
    <p:extLst>
      <p:ext uri="{BB962C8B-B14F-4D97-AF65-F5344CB8AC3E}">
        <p14:creationId xmlns:p14="http://schemas.microsoft.com/office/powerpoint/2010/main" val="4003816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A30C2F-EE9E-0A58-EE76-2B851A6737A8}"/>
              </a:ext>
            </a:extLst>
          </p:cNvPr>
          <p:cNvSpPr>
            <a:spLocks noGrp="1"/>
          </p:cNvSpPr>
          <p:nvPr>
            <p:ph type="title"/>
          </p:nvPr>
        </p:nvSpPr>
        <p:spPr>
          <a:xfrm>
            <a:off x="2270392" y="462856"/>
            <a:ext cx="9341386" cy="1053306"/>
          </a:xfrm>
        </p:spPr>
        <p:txBody>
          <a:bodyPr>
            <a:normAutofit/>
          </a:bodyPr>
          <a:lstStyle/>
          <a:p>
            <a:r>
              <a:rPr lang="fr-FR" sz="2800" b="1" dirty="0">
                <a:solidFill>
                  <a:srgbClr val="BC0067"/>
                </a:solidFill>
                <a:latin typeface="Fivo Sans Modern" pitchFamily="50" charset="0"/>
              </a:rPr>
              <a:t>Hérault Logement, producteur et gestionnaire de logements accessibles</a:t>
            </a:r>
          </a:p>
        </p:txBody>
      </p:sp>
      <p:sp>
        <p:nvSpPr>
          <p:cNvPr id="3" name="Espace réservé du contenu 2">
            <a:extLst>
              <a:ext uri="{FF2B5EF4-FFF2-40B4-BE49-F238E27FC236}">
                <a16:creationId xmlns:a16="http://schemas.microsoft.com/office/drawing/2014/main" id="{8F22C49A-8F8B-C0FB-77C3-3184D986FBB2}"/>
              </a:ext>
            </a:extLst>
          </p:cNvPr>
          <p:cNvSpPr>
            <a:spLocks noGrp="1"/>
          </p:cNvSpPr>
          <p:nvPr>
            <p:ph idx="1"/>
          </p:nvPr>
        </p:nvSpPr>
        <p:spPr>
          <a:xfrm>
            <a:off x="772099" y="1933813"/>
            <a:ext cx="6543101" cy="3695020"/>
          </a:xfrm>
        </p:spPr>
        <p:txBody>
          <a:bodyPr>
            <a:normAutofit fontScale="55000" lnSpcReduction="20000"/>
          </a:bodyPr>
          <a:lstStyle/>
          <a:p>
            <a:r>
              <a:rPr lang="fr-FR" sz="3800" dirty="0">
                <a:solidFill>
                  <a:schemeClr val="tx1"/>
                </a:solidFill>
                <a:latin typeface="Spectral" panose="02020502060000000000" pitchFamily="18" charset="0"/>
              </a:rPr>
              <a:t>Activité principale : Un patrimoine d’environ 15 000 logements locatifs sociaux dont l’organisme assure la gestion locative. </a:t>
            </a:r>
          </a:p>
          <a:p>
            <a:pPr marL="252000" lvl="5" indent="0">
              <a:buNone/>
            </a:pPr>
            <a:endParaRPr lang="fr-FR" sz="2800" dirty="0">
              <a:solidFill>
                <a:schemeClr val="tx1"/>
              </a:solidFill>
              <a:latin typeface="Spectral" panose="02020502060000000000" pitchFamily="18" charset="0"/>
            </a:endParaRPr>
          </a:p>
          <a:p>
            <a:r>
              <a:rPr lang="fr-FR" sz="3800" dirty="0">
                <a:solidFill>
                  <a:schemeClr val="tx1"/>
                </a:solidFill>
                <a:latin typeface="Spectral" panose="02020502060000000000" pitchFamily="18" charset="0"/>
              </a:rPr>
              <a:t>La réalisation d’environ 200 logements locatifs sociaux/ an.</a:t>
            </a:r>
          </a:p>
          <a:p>
            <a:endParaRPr lang="fr-FR" sz="3800" dirty="0">
              <a:solidFill>
                <a:schemeClr val="tx1"/>
              </a:solidFill>
              <a:latin typeface="Spectral" panose="02020502060000000000" pitchFamily="18" charset="0"/>
            </a:endParaRPr>
          </a:p>
          <a:p>
            <a:r>
              <a:rPr lang="fr-FR" sz="3800" dirty="0">
                <a:solidFill>
                  <a:schemeClr val="tx1"/>
                </a:solidFill>
                <a:latin typeface="Spectral" panose="02020502060000000000" pitchFamily="18" charset="0"/>
              </a:rPr>
              <a:t>La production et commercialisation </a:t>
            </a:r>
            <a:r>
              <a:rPr lang="fr-FR" sz="3800" dirty="0">
                <a:latin typeface="Spectral" panose="02020502060000000000" pitchFamily="18" charset="0"/>
              </a:rPr>
              <a:t>de 12</a:t>
            </a:r>
            <a:r>
              <a:rPr lang="fr-FR" sz="3800" dirty="0">
                <a:solidFill>
                  <a:schemeClr val="tx1"/>
                </a:solidFill>
                <a:latin typeface="Spectral" panose="02020502060000000000" pitchFamily="18" charset="0"/>
              </a:rPr>
              <a:t> logements PSLA en moyenne par an  (entre 2018 et 2024), ainsi que le contrôle de la revente</a:t>
            </a:r>
          </a:p>
          <a:p>
            <a:endParaRPr lang="fr-FR" sz="3800" dirty="0">
              <a:solidFill>
                <a:schemeClr val="tx1"/>
              </a:solidFill>
              <a:latin typeface="Spectral" panose="02020502060000000000" pitchFamily="18" charset="0"/>
            </a:endParaRPr>
          </a:p>
          <a:p>
            <a:r>
              <a:rPr lang="fr-FR" sz="3800" dirty="0">
                <a:solidFill>
                  <a:schemeClr val="tx1"/>
                </a:solidFill>
                <a:latin typeface="Spectral" panose="02020502060000000000" pitchFamily="18" charset="0"/>
              </a:rPr>
              <a:t>La production et commercialisation de terrains à bâtir en qualité d’aménageur en ZAC.</a:t>
            </a:r>
          </a:p>
        </p:txBody>
      </p:sp>
      <p:pic>
        <p:nvPicPr>
          <p:cNvPr id="4" name="Image 3">
            <a:extLst>
              <a:ext uri="{FF2B5EF4-FFF2-40B4-BE49-F238E27FC236}">
                <a16:creationId xmlns:a16="http://schemas.microsoft.com/office/drawing/2014/main" id="{2C230264-5FFA-C8B7-988B-C985393A19E0}"/>
              </a:ext>
            </a:extLst>
          </p:cNvPr>
          <p:cNvPicPr>
            <a:picLocks noChangeAspect="1"/>
          </p:cNvPicPr>
          <p:nvPr/>
        </p:nvPicPr>
        <p:blipFill rotWithShape="1">
          <a:blip r:embed="rId3"/>
          <a:srcRect r="2690"/>
          <a:stretch/>
        </p:blipFill>
        <p:spPr>
          <a:xfrm>
            <a:off x="7315200" y="1933812"/>
            <a:ext cx="4864614" cy="3530553"/>
          </a:xfrm>
          <a:prstGeom prst="rect">
            <a:avLst/>
          </a:prstGeom>
        </p:spPr>
      </p:pic>
      <p:sp>
        <p:nvSpPr>
          <p:cNvPr id="6" name="ZoneTexte 5">
            <a:extLst>
              <a:ext uri="{FF2B5EF4-FFF2-40B4-BE49-F238E27FC236}">
                <a16:creationId xmlns:a16="http://schemas.microsoft.com/office/drawing/2014/main" id="{68C96FDB-E17A-4C0A-E505-3C4A33423AB5}"/>
              </a:ext>
            </a:extLst>
          </p:cNvPr>
          <p:cNvSpPr txBox="1"/>
          <p:nvPr/>
        </p:nvSpPr>
        <p:spPr>
          <a:xfrm>
            <a:off x="7546554" y="5332164"/>
            <a:ext cx="3873347" cy="276999"/>
          </a:xfrm>
          <a:prstGeom prst="rect">
            <a:avLst/>
          </a:prstGeom>
          <a:noFill/>
        </p:spPr>
        <p:txBody>
          <a:bodyPr wrap="square" rtlCol="0">
            <a:spAutoFit/>
          </a:bodyPr>
          <a:lstStyle/>
          <a:p>
            <a:r>
              <a:rPr lang="fr-FR" sz="1200" i="1" dirty="0">
                <a:latin typeface="Spectral" panose="02020502060000000000" pitchFamily="18" charset="0"/>
              </a:rPr>
              <a:t>Source : Hérault Logement</a:t>
            </a:r>
          </a:p>
        </p:txBody>
      </p:sp>
      <p:sp>
        <p:nvSpPr>
          <p:cNvPr id="9" name="Espace réservé du numéro de diapositive 8">
            <a:extLst>
              <a:ext uri="{FF2B5EF4-FFF2-40B4-BE49-F238E27FC236}">
                <a16:creationId xmlns:a16="http://schemas.microsoft.com/office/drawing/2014/main" id="{C886A631-A221-FF54-A90A-840D8D3EEFFC}"/>
              </a:ext>
            </a:extLst>
          </p:cNvPr>
          <p:cNvSpPr>
            <a:spLocks noGrp="1"/>
          </p:cNvSpPr>
          <p:nvPr>
            <p:ph type="sldNum" sz="quarter" idx="12"/>
          </p:nvPr>
        </p:nvSpPr>
        <p:spPr/>
        <p:txBody>
          <a:bodyPr/>
          <a:lstStyle/>
          <a:p>
            <a:fld id="{F25930D6-FC7E-4FED-8ACF-3603F1F31BC7}" type="slidenum">
              <a:rPr lang="fr-FR" smtClean="0"/>
              <a:t>4</a:t>
            </a:fld>
            <a:endParaRPr lang="fr-FR"/>
          </a:p>
        </p:txBody>
      </p:sp>
    </p:spTree>
    <p:extLst>
      <p:ext uri="{BB962C8B-B14F-4D97-AF65-F5344CB8AC3E}">
        <p14:creationId xmlns:p14="http://schemas.microsoft.com/office/powerpoint/2010/main" val="820575258"/>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9D98A8-C493-F841-A07E-981A4659838D}"/>
              </a:ext>
            </a:extLst>
          </p:cNvPr>
          <p:cNvSpPr>
            <a:spLocks noGrp="1"/>
          </p:cNvSpPr>
          <p:nvPr>
            <p:ph type="title"/>
          </p:nvPr>
        </p:nvSpPr>
        <p:spPr/>
        <p:txBody>
          <a:bodyPr>
            <a:noAutofit/>
          </a:bodyPr>
          <a:lstStyle/>
          <a:p>
            <a:r>
              <a:rPr lang="fr-FR" sz="2800" b="1" dirty="0">
                <a:solidFill>
                  <a:srgbClr val="BC0067"/>
                </a:solidFill>
                <a:latin typeface="Fivo Sans Modern" pitchFamily="50" charset="0"/>
              </a:rPr>
              <a:t>Une opportunité pour HL de renforcer et diversifier l’accession sociale à la propriété par le BRS</a:t>
            </a:r>
          </a:p>
        </p:txBody>
      </p:sp>
      <p:sp>
        <p:nvSpPr>
          <p:cNvPr id="3" name="Espace réservé du contenu 2">
            <a:extLst>
              <a:ext uri="{FF2B5EF4-FFF2-40B4-BE49-F238E27FC236}">
                <a16:creationId xmlns:a16="http://schemas.microsoft.com/office/drawing/2014/main" id="{2F95C35A-3303-D572-3C03-A746017DAE09}"/>
              </a:ext>
            </a:extLst>
          </p:cNvPr>
          <p:cNvSpPr>
            <a:spLocks noGrp="1"/>
          </p:cNvSpPr>
          <p:nvPr>
            <p:ph idx="1"/>
          </p:nvPr>
        </p:nvSpPr>
        <p:spPr/>
        <p:txBody>
          <a:bodyPr>
            <a:normAutofit fontScale="55000" lnSpcReduction="20000"/>
          </a:bodyPr>
          <a:lstStyle/>
          <a:p>
            <a:pPr marL="2286000" lvl="5" indent="0">
              <a:buNone/>
            </a:pPr>
            <a:endParaRPr lang="fr-FR" sz="2800" dirty="0">
              <a:latin typeface="Spectral" panose="02020502060000000000" pitchFamily="18" charset="0"/>
            </a:endParaRPr>
          </a:p>
          <a:p>
            <a:pPr algn="just"/>
            <a:r>
              <a:rPr lang="fr-FR" sz="3800" dirty="0">
                <a:latin typeface="Spectral" panose="02020502060000000000" pitchFamily="18" charset="0"/>
              </a:rPr>
              <a:t>Un souhait de diversification de l’activité accession sociale vers du BRS en zone A et B1 notamment dans les </a:t>
            </a:r>
            <a:r>
              <a:rPr lang="fr-FR" sz="3800" b="1" dirty="0">
                <a:latin typeface="Spectral" panose="02020502060000000000" pitchFamily="18" charset="0"/>
              </a:rPr>
              <a:t>communes membres </a:t>
            </a:r>
            <a:r>
              <a:rPr lang="fr-FR" sz="3800" dirty="0">
                <a:latin typeface="Spectral" panose="02020502060000000000" pitchFamily="18" charset="0"/>
              </a:rPr>
              <a:t>de la </a:t>
            </a:r>
            <a:r>
              <a:rPr lang="fr-FR" sz="3800" b="1" dirty="0">
                <a:latin typeface="Spectral" panose="02020502060000000000" pitchFamily="18" charset="0"/>
              </a:rPr>
              <a:t>Communauté de communes du Grand Pic Saint-Loup</a:t>
            </a:r>
            <a:r>
              <a:rPr lang="fr-FR" sz="3800" dirty="0">
                <a:latin typeface="Spectral" panose="02020502060000000000" pitchFamily="18" charset="0"/>
              </a:rPr>
              <a:t>, des </a:t>
            </a:r>
            <a:r>
              <a:rPr lang="fr-FR" sz="3800" b="1" dirty="0">
                <a:latin typeface="Spectral" panose="02020502060000000000" pitchFamily="18" charset="0"/>
              </a:rPr>
              <a:t>Communautés d’agglomération du Pays de l’Or, de Sète </a:t>
            </a:r>
            <a:r>
              <a:rPr lang="fr-FR" sz="3800" b="1" dirty="0" err="1">
                <a:latin typeface="Spectral" panose="02020502060000000000" pitchFamily="18" charset="0"/>
              </a:rPr>
              <a:t>Agglopôle</a:t>
            </a:r>
            <a:r>
              <a:rPr lang="fr-FR" sz="3800" b="1" dirty="0">
                <a:latin typeface="Spectral" panose="02020502060000000000" pitchFamily="18" charset="0"/>
              </a:rPr>
              <a:t> Méditerranée, du Pays de Lunel et de Montpellier Méditerranée Métropole.</a:t>
            </a:r>
          </a:p>
          <a:p>
            <a:pPr algn="just"/>
            <a:endParaRPr lang="fr-FR" sz="3800" b="1" dirty="0">
              <a:latin typeface="Spectral" panose="02020502060000000000" pitchFamily="18" charset="0"/>
            </a:endParaRPr>
          </a:p>
          <a:p>
            <a:pPr algn="just"/>
            <a:r>
              <a:rPr lang="fr-FR" sz="3800" b="1" dirty="0">
                <a:latin typeface="Spectral" panose="02020502060000000000" pitchFamily="18" charset="0"/>
              </a:rPr>
              <a:t>Une attente des communes </a:t>
            </a:r>
            <a:r>
              <a:rPr lang="fr-FR" sz="3800" dirty="0">
                <a:latin typeface="Spectral" panose="02020502060000000000" pitchFamily="18" charset="0"/>
              </a:rPr>
              <a:t>et des partenaires d’Hérault Logement quant au développement d’une offre BRS</a:t>
            </a:r>
            <a:r>
              <a:rPr lang="fr-FR" sz="3800" b="1" dirty="0">
                <a:latin typeface="Spectral" panose="02020502060000000000" pitchFamily="18" charset="0"/>
              </a:rPr>
              <a:t>, traduite dans les PLH </a:t>
            </a:r>
            <a:r>
              <a:rPr lang="fr-FR" sz="3800" dirty="0">
                <a:latin typeface="Spectral" panose="02020502060000000000" pitchFamily="18" charset="0"/>
              </a:rPr>
              <a:t>de différents EPCI.</a:t>
            </a:r>
          </a:p>
          <a:p>
            <a:pPr algn="just"/>
            <a:endParaRPr lang="fr-FR" sz="3800" b="1" dirty="0">
              <a:latin typeface="Spectral" panose="02020502060000000000" pitchFamily="18" charset="0"/>
            </a:endParaRPr>
          </a:p>
          <a:p>
            <a:pPr algn="just"/>
            <a:r>
              <a:rPr lang="fr-FR" sz="3800" dirty="0">
                <a:latin typeface="Spectral" panose="02020502060000000000" pitchFamily="18" charset="0"/>
              </a:rPr>
              <a:t>La nécessité pour Hérault Logement d’assurer la mixité dans ses résidences.</a:t>
            </a:r>
          </a:p>
          <a:p>
            <a:pPr algn="just"/>
            <a:endParaRPr lang="fr-FR" sz="3800" dirty="0">
              <a:latin typeface="Spectral" panose="02020502060000000000" pitchFamily="18" charset="0"/>
            </a:endParaRPr>
          </a:p>
          <a:p>
            <a:pPr algn="just"/>
            <a:r>
              <a:rPr lang="fr-FR" sz="3800" dirty="0">
                <a:latin typeface="Spectral" panose="02020502060000000000" pitchFamily="18" charset="0"/>
              </a:rPr>
              <a:t>Des opérations déjà testées à Frontignan, Valras et Montpellier et des bilans permettant de produire une offre d’accession sociale par le BRS.</a:t>
            </a:r>
          </a:p>
          <a:p>
            <a:endParaRPr lang="fr-FR" dirty="0">
              <a:latin typeface="Spectral" panose="02020502060000000000" pitchFamily="18" charset="0"/>
            </a:endParaRPr>
          </a:p>
        </p:txBody>
      </p:sp>
      <p:sp>
        <p:nvSpPr>
          <p:cNvPr id="6" name="Espace réservé du numéro de diapositive 5">
            <a:extLst>
              <a:ext uri="{FF2B5EF4-FFF2-40B4-BE49-F238E27FC236}">
                <a16:creationId xmlns:a16="http://schemas.microsoft.com/office/drawing/2014/main" id="{81C175EC-45BE-3BCD-2A66-A53CA7075BBE}"/>
              </a:ext>
            </a:extLst>
          </p:cNvPr>
          <p:cNvSpPr>
            <a:spLocks noGrp="1"/>
          </p:cNvSpPr>
          <p:nvPr>
            <p:ph type="sldNum" sz="quarter" idx="12"/>
          </p:nvPr>
        </p:nvSpPr>
        <p:spPr/>
        <p:txBody>
          <a:bodyPr/>
          <a:lstStyle/>
          <a:p>
            <a:fld id="{F25930D6-FC7E-4FED-8ACF-3603F1F31BC7}" type="slidenum">
              <a:rPr lang="fr-FR" smtClean="0"/>
              <a:t>5</a:t>
            </a:fld>
            <a:endParaRPr lang="fr-FR"/>
          </a:p>
        </p:txBody>
      </p:sp>
    </p:spTree>
    <p:extLst>
      <p:ext uri="{BB962C8B-B14F-4D97-AF65-F5344CB8AC3E}">
        <p14:creationId xmlns:p14="http://schemas.microsoft.com/office/powerpoint/2010/main" val="1436618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45990"/>
            <a:ext cx="2323070" cy="1058164"/>
          </a:xfrm>
          <a:prstGeom prst="rect">
            <a:avLst/>
          </a:prstGeom>
        </p:spPr>
      </p:pic>
      <p:sp>
        <p:nvSpPr>
          <p:cNvPr id="8" name="Rectangle 7"/>
          <p:cNvSpPr/>
          <p:nvPr/>
        </p:nvSpPr>
        <p:spPr>
          <a:xfrm>
            <a:off x="2133601" y="205946"/>
            <a:ext cx="9580605" cy="140043"/>
          </a:xfrm>
          <a:prstGeom prst="rect">
            <a:avLst/>
          </a:prstGeom>
          <a:solidFill>
            <a:srgbClr val="A58A7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95417" y="205946"/>
            <a:ext cx="1738184" cy="140043"/>
          </a:xfrm>
          <a:prstGeom prst="rect">
            <a:avLst/>
          </a:prstGeom>
          <a:solidFill>
            <a:srgbClr val="BC00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à coins arrondis 5"/>
          <p:cNvSpPr/>
          <p:nvPr/>
        </p:nvSpPr>
        <p:spPr>
          <a:xfrm>
            <a:off x="8100291" y="6530109"/>
            <a:ext cx="4091709" cy="285578"/>
          </a:xfrm>
          <a:prstGeom prst="roundRect">
            <a:avLst>
              <a:gd name="adj" fmla="val 50000"/>
            </a:avLst>
          </a:prstGeom>
          <a:solidFill>
            <a:srgbClr val="BC00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1A6514C2-48F8-FD53-ACEF-761437615517}"/>
              </a:ext>
            </a:extLst>
          </p:cNvPr>
          <p:cNvPicPr>
            <a:picLocks noChangeAspect="1"/>
          </p:cNvPicPr>
          <p:nvPr/>
        </p:nvPicPr>
        <p:blipFill>
          <a:blip r:embed="rId4"/>
          <a:stretch>
            <a:fillRect/>
          </a:stretch>
        </p:blipFill>
        <p:spPr>
          <a:xfrm>
            <a:off x="0" y="5514109"/>
            <a:ext cx="12192000" cy="1238814"/>
          </a:xfrm>
          <a:prstGeom prst="rect">
            <a:avLst/>
          </a:prstGeom>
        </p:spPr>
      </p:pic>
      <p:sp>
        <p:nvSpPr>
          <p:cNvPr id="14" name="Titre 4">
            <a:extLst>
              <a:ext uri="{FF2B5EF4-FFF2-40B4-BE49-F238E27FC236}">
                <a16:creationId xmlns:a16="http://schemas.microsoft.com/office/drawing/2014/main" id="{1084EDF8-B0DE-F52C-E21E-79748E1B6C15}"/>
              </a:ext>
            </a:extLst>
          </p:cNvPr>
          <p:cNvSpPr txBox="1">
            <a:spLocks/>
          </p:cNvSpPr>
          <p:nvPr/>
        </p:nvSpPr>
        <p:spPr>
          <a:xfrm>
            <a:off x="762000" y="2828158"/>
            <a:ext cx="10818600" cy="22748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4400" b="1" dirty="0">
                <a:solidFill>
                  <a:srgbClr val="BC0067"/>
                </a:solidFill>
                <a:latin typeface="Fivo Sans Modern" pitchFamily="50" charset="0"/>
                <a:ea typeface="+mn-ea"/>
                <a:cs typeface="+mn-cs"/>
              </a:rPr>
              <a:t>2</a:t>
            </a:r>
            <a:r>
              <a:rPr lang="fr-FR" sz="4400" b="1" kern="1200" dirty="0">
                <a:solidFill>
                  <a:srgbClr val="BC0067"/>
                </a:solidFill>
                <a:latin typeface="Fivo Sans Modern" pitchFamily="50" charset="0"/>
                <a:ea typeface="+mn-ea"/>
                <a:cs typeface="+mn-cs"/>
              </a:rPr>
              <a:t>. Le cadre juridique</a:t>
            </a:r>
          </a:p>
        </p:txBody>
      </p:sp>
      <p:sp>
        <p:nvSpPr>
          <p:cNvPr id="9" name="Espace réservé du numéro de diapositive 8">
            <a:extLst>
              <a:ext uri="{FF2B5EF4-FFF2-40B4-BE49-F238E27FC236}">
                <a16:creationId xmlns:a16="http://schemas.microsoft.com/office/drawing/2014/main" id="{73DADB55-AFD3-9F2E-82A8-4BA698BA0C96}"/>
              </a:ext>
            </a:extLst>
          </p:cNvPr>
          <p:cNvSpPr>
            <a:spLocks noGrp="1"/>
          </p:cNvSpPr>
          <p:nvPr>
            <p:ph type="sldNum" sz="quarter" idx="12"/>
          </p:nvPr>
        </p:nvSpPr>
        <p:spPr/>
        <p:txBody>
          <a:bodyPr/>
          <a:lstStyle/>
          <a:p>
            <a:fld id="{F25930D6-FC7E-4FED-8ACF-3603F1F31BC7}" type="slidenum">
              <a:rPr lang="fr-FR" smtClean="0"/>
              <a:t>6</a:t>
            </a:fld>
            <a:endParaRPr lang="fr-FR"/>
          </a:p>
        </p:txBody>
      </p:sp>
    </p:spTree>
    <p:extLst>
      <p:ext uri="{BB962C8B-B14F-4D97-AF65-F5344CB8AC3E}">
        <p14:creationId xmlns:p14="http://schemas.microsoft.com/office/powerpoint/2010/main" val="1738242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9D98A8-C493-F841-A07E-981A4659838D}"/>
              </a:ext>
            </a:extLst>
          </p:cNvPr>
          <p:cNvSpPr>
            <a:spLocks noGrp="1"/>
          </p:cNvSpPr>
          <p:nvPr>
            <p:ph type="title"/>
          </p:nvPr>
        </p:nvSpPr>
        <p:spPr/>
        <p:txBody>
          <a:bodyPr>
            <a:noAutofit/>
          </a:bodyPr>
          <a:lstStyle/>
          <a:p>
            <a:r>
              <a:rPr lang="fr-FR" sz="2800" b="1" dirty="0">
                <a:solidFill>
                  <a:srgbClr val="BC0067"/>
                </a:solidFill>
                <a:latin typeface="Fivo Sans Modern" pitchFamily="50" charset="0"/>
              </a:rPr>
              <a:t>La gouvernance de l’OFS : le choix d’un modèle hébergé</a:t>
            </a:r>
          </a:p>
        </p:txBody>
      </p:sp>
      <p:sp>
        <p:nvSpPr>
          <p:cNvPr id="3" name="Espace réservé du contenu 2">
            <a:extLst>
              <a:ext uri="{FF2B5EF4-FFF2-40B4-BE49-F238E27FC236}">
                <a16:creationId xmlns:a16="http://schemas.microsoft.com/office/drawing/2014/main" id="{2F95C35A-3303-D572-3C03-A746017DAE09}"/>
              </a:ext>
            </a:extLst>
          </p:cNvPr>
          <p:cNvSpPr>
            <a:spLocks noGrp="1"/>
          </p:cNvSpPr>
          <p:nvPr>
            <p:ph idx="1"/>
          </p:nvPr>
        </p:nvSpPr>
        <p:spPr/>
        <p:txBody>
          <a:bodyPr>
            <a:normAutofit/>
          </a:bodyPr>
          <a:lstStyle/>
          <a:p>
            <a:pPr marL="0" indent="0" algn="just">
              <a:buNone/>
            </a:pPr>
            <a:r>
              <a:rPr lang="fr-FR" sz="2000" dirty="0">
                <a:latin typeface="Spectral" panose="02020502060000000000" pitchFamily="18" charset="0"/>
              </a:rPr>
              <a:t>Hérault Logement a fait le choix d’un modèle d’OFS hébergé car l’organisme dispose déjà des compétences et des moyens internes permettant la réalisation de ces missions et s’appuiera sur la capacité financière de l’Office existant. </a:t>
            </a:r>
          </a:p>
          <a:p>
            <a:pPr marL="0" indent="0" algn="just">
              <a:buNone/>
            </a:pPr>
            <a:endParaRPr lang="fr-FR" sz="2000" dirty="0">
              <a:latin typeface="Spectral" panose="02020502060000000000" pitchFamily="18" charset="0"/>
            </a:endParaRPr>
          </a:p>
          <a:p>
            <a:pPr marL="0" indent="0" algn="just">
              <a:buNone/>
            </a:pPr>
            <a:r>
              <a:rPr lang="fr-FR" sz="2000" dirty="0">
                <a:latin typeface="Spectral" panose="02020502060000000000" pitchFamily="18" charset="0"/>
              </a:rPr>
              <a:t>Le Conseil d’administration d’HL a approuvé, par délibération du 17 juin 2025, la modification de son règlement intérieur qui a intégré l’activité d’OFS. </a:t>
            </a:r>
          </a:p>
          <a:p>
            <a:pPr marL="0" indent="0" algn="just">
              <a:buNone/>
            </a:pPr>
            <a:endParaRPr lang="fr-FR" sz="2000" dirty="0">
              <a:latin typeface="Spectral" panose="02020502060000000000" pitchFamily="18" charset="0"/>
            </a:endParaRPr>
          </a:p>
          <a:p>
            <a:pPr marL="0" indent="0" algn="just">
              <a:buNone/>
            </a:pPr>
            <a:r>
              <a:rPr lang="fr-FR" sz="2000" dirty="0">
                <a:latin typeface="Spectral" panose="02020502060000000000" pitchFamily="18" charset="0"/>
              </a:rPr>
              <a:t>Ce règlement amendé a été adressé à la DREAL, ainsi que l’organigramme de l’Office et les comptes 2023-2024 de l’Office.</a:t>
            </a:r>
          </a:p>
          <a:p>
            <a:pPr marL="0" indent="0" algn="just">
              <a:buNone/>
            </a:pPr>
            <a:endParaRPr lang="fr-FR" sz="2000" dirty="0">
              <a:latin typeface="Spectral" panose="02020502060000000000" pitchFamily="18" charset="0"/>
            </a:endParaRPr>
          </a:p>
          <a:p>
            <a:pPr marL="0" indent="0" algn="just">
              <a:buNone/>
            </a:pPr>
            <a:r>
              <a:rPr lang="fr-FR" sz="2000" dirty="0">
                <a:latin typeface="Spectral" panose="02020502060000000000" pitchFamily="18" charset="0"/>
              </a:rPr>
              <a:t>Le commissaire aux comptes désigné pour l’activité d’OFS est le Cabinet AXIOME Audit à Montpellier. </a:t>
            </a:r>
          </a:p>
          <a:p>
            <a:pPr marL="0" indent="0">
              <a:buNone/>
            </a:pPr>
            <a:endParaRPr lang="fr-FR" sz="2000" dirty="0">
              <a:latin typeface="Spectral" panose="02020502060000000000" pitchFamily="18" charset="0"/>
            </a:endParaRPr>
          </a:p>
        </p:txBody>
      </p:sp>
      <p:sp>
        <p:nvSpPr>
          <p:cNvPr id="6" name="Espace réservé du numéro de diapositive 5">
            <a:extLst>
              <a:ext uri="{FF2B5EF4-FFF2-40B4-BE49-F238E27FC236}">
                <a16:creationId xmlns:a16="http://schemas.microsoft.com/office/drawing/2014/main" id="{C1328B5F-1543-A654-6AD8-FE7A7B9ACCBE}"/>
              </a:ext>
            </a:extLst>
          </p:cNvPr>
          <p:cNvSpPr>
            <a:spLocks noGrp="1"/>
          </p:cNvSpPr>
          <p:nvPr>
            <p:ph type="sldNum" sz="quarter" idx="12"/>
          </p:nvPr>
        </p:nvSpPr>
        <p:spPr/>
        <p:txBody>
          <a:bodyPr/>
          <a:lstStyle/>
          <a:p>
            <a:fld id="{F25930D6-FC7E-4FED-8ACF-3603F1F31BC7}" type="slidenum">
              <a:rPr lang="fr-FR" smtClean="0"/>
              <a:t>7</a:t>
            </a:fld>
            <a:endParaRPr lang="fr-FR"/>
          </a:p>
        </p:txBody>
      </p:sp>
    </p:spTree>
    <p:extLst>
      <p:ext uri="{BB962C8B-B14F-4D97-AF65-F5344CB8AC3E}">
        <p14:creationId xmlns:p14="http://schemas.microsoft.com/office/powerpoint/2010/main" val="3157875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45990"/>
            <a:ext cx="2323070" cy="1058164"/>
          </a:xfrm>
          <a:prstGeom prst="rect">
            <a:avLst/>
          </a:prstGeom>
        </p:spPr>
      </p:pic>
      <p:sp>
        <p:nvSpPr>
          <p:cNvPr id="8" name="Rectangle 7"/>
          <p:cNvSpPr/>
          <p:nvPr/>
        </p:nvSpPr>
        <p:spPr>
          <a:xfrm>
            <a:off x="2133601" y="205946"/>
            <a:ext cx="9580605" cy="140043"/>
          </a:xfrm>
          <a:prstGeom prst="rect">
            <a:avLst/>
          </a:prstGeom>
          <a:solidFill>
            <a:srgbClr val="A58A7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95417" y="205946"/>
            <a:ext cx="1738184" cy="140043"/>
          </a:xfrm>
          <a:prstGeom prst="rect">
            <a:avLst/>
          </a:prstGeom>
          <a:solidFill>
            <a:srgbClr val="BC00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à coins arrondis 5"/>
          <p:cNvSpPr/>
          <p:nvPr/>
        </p:nvSpPr>
        <p:spPr>
          <a:xfrm>
            <a:off x="8100291" y="6530109"/>
            <a:ext cx="4091709" cy="285578"/>
          </a:xfrm>
          <a:prstGeom prst="roundRect">
            <a:avLst>
              <a:gd name="adj" fmla="val 50000"/>
            </a:avLst>
          </a:prstGeom>
          <a:solidFill>
            <a:srgbClr val="BC00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1A6514C2-48F8-FD53-ACEF-761437615517}"/>
              </a:ext>
            </a:extLst>
          </p:cNvPr>
          <p:cNvPicPr>
            <a:picLocks noChangeAspect="1"/>
          </p:cNvPicPr>
          <p:nvPr/>
        </p:nvPicPr>
        <p:blipFill>
          <a:blip r:embed="rId4"/>
          <a:stretch>
            <a:fillRect/>
          </a:stretch>
        </p:blipFill>
        <p:spPr>
          <a:xfrm>
            <a:off x="0" y="5514109"/>
            <a:ext cx="12192000" cy="1238814"/>
          </a:xfrm>
          <a:prstGeom prst="rect">
            <a:avLst/>
          </a:prstGeom>
        </p:spPr>
      </p:pic>
      <p:sp>
        <p:nvSpPr>
          <p:cNvPr id="14" name="Titre 4">
            <a:extLst>
              <a:ext uri="{FF2B5EF4-FFF2-40B4-BE49-F238E27FC236}">
                <a16:creationId xmlns:a16="http://schemas.microsoft.com/office/drawing/2014/main" id="{1084EDF8-B0DE-F52C-E21E-79748E1B6C15}"/>
              </a:ext>
            </a:extLst>
          </p:cNvPr>
          <p:cNvSpPr txBox="1">
            <a:spLocks/>
          </p:cNvSpPr>
          <p:nvPr/>
        </p:nvSpPr>
        <p:spPr>
          <a:xfrm>
            <a:off x="762000" y="2828158"/>
            <a:ext cx="10818600" cy="22748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4400" b="1" dirty="0">
                <a:solidFill>
                  <a:srgbClr val="BC0067"/>
                </a:solidFill>
                <a:latin typeface="Fivo Sans Modern" pitchFamily="50" charset="0"/>
                <a:ea typeface="+mn-ea"/>
                <a:cs typeface="+mn-cs"/>
              </a:rPr>
              <a:t>3. Synthèse de l’étude de marché réalisée pour concevoir le programme d’actions de l’OFS</a:t>
            </a:r>
          </a:p>
        </p:txBody>
      </p:sp>
      <p:sp>
        <p:nvSpPr>
          <p:cNvPr id="9" name="Espace réservé du numéro de diapositive 8">
            <a:extLst>
              <a:ext uri="{FF2B5EF4-FFF2-40B4-BE49-F238E27FC236}">
                <a16:creationId xmlns:a16="http://schemas.microsoft.com/office/drawing/2014/main" id="{ECB119C3-1CB0-ACE2-CFD0-05A76BAB3A26}"/>
              </a:ext>
            </a:extLst>
          </p:cNvPr>
          <p:cNvSpPr>
            <a:spLocks noGrp="1"/>
          </p:cNvSpPr>
          <p:nvPr>
            <p:ph type="sldNum" sz="quarter" idx="12"/>
          </p:nvPr>
        </p:nvSpPr>
        <p:spPr/>
        <p:txBody>
          <a:bodyPr/>
          <a:lstStyle/>
          <a:p>
            <a:fld id="{F25930D6-FC7E-4FED-8ACF-3603F1F31BC7}" type="slidenum">
              <a:rPr lang="fr-FR" smtClean="0"/>
              <a:t>8</a:t>
            </a:fld>
            <a:endParaRPr lang="fr-FR"/>
          </a:p>
        </p:txBody>
      </p:sp>
    </p:spTree>
    <p:extLst>
      <p:ext uri="{BB962C8B-B14F-4D97-AF65-F5344CB8AC3E}">
        <p14:creationId xmlns:p14="http://schemas.microsoft.com/office/powerpoint/2010/main" val="2997314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8B79D3-B284-953C-ED8D-2A081BB9E0DD}"/>
              </a:ext>
            </a:extLst>
          </p:cNvPr>
          <p:cNvSpPr>
            <a:spLocks noGrp="1"/>
          </p:cNvSpPr>
          <p:nvPr>
            <p:ph type="title"/>
          </p:nvPr>
        </p:nvSpPr>
        <p:spPr/>
        <p:txBody>
          <a:bodyPr/>
          <a:lstStyle/>
          <a:p>
            <a:r>
              <a:rPr lang="fr-FR" dirty="0"/>
              <a:t>Le BRS un outil qui répond à une demande dans l’Hérault</a:t>
            </a:r>
          </a:p>
        </p:txBody>
      </p:sp>
      <p:sp>
        <p:nvSpPr>
          <p:cNvPr id="4" name="Espace réservé du contenu 2">
            <a:extLst>
              <a:ext uri="{FF2B5EF4-FFF2-40B4-BE49-F238E27FC236}">
                <a16:creationId xmlns:a16="http://schemas.microsoft.com/office/drawing/2014/main" id="{C7F9D639-490D-357A-4589-1B9C11A8D71E}"/>
              </a:ext>
            </a:extLst>
          </p:cNvPr>
          <p:cNvSpPr>
            <a:spLocks noGrp="1"/>
          </p:cNvSpPr>
          <p:nvPr>
            <p:ph idx="1"/>
          </p:nvPr>
        </p:nvSpPr>
        <p:spPr>
          <a:xfrm>
            <a:off x="8561025" y="1807027"/>
            <a:ext cx="3392276" cy="4430485"/>
          </a:xfrm>
        </p:spPr>
        <p:txBody>
          <a:bodyPr>
            <a:noAutofit/>
          </a:bodyPr>
          <a:lstStyle/>
          <a:p>
            <a:pPr marL="0" indent="0">
              <a:buNone/>
            </a:pPr>
            <a:r>
              <a:rPr lang="fr-FR" sz="2000" b="1" dirty="0">
                <a:solidFill>
                  <a:srgbClr val="BC0067"/>
                </a:solidFill>
                <a:latin typeface="Spectral" panose="02020502060000000000" pitchFamily="18" charset="0"/>
              </a:rPr>
              <a:t>Pour Hérault Logement</a:t>
            </a:r>
          </a:p>
          <a:p>
            <a:r>
              <a:rPr lang="fr-FR" sz="2000" dirty="0">
                <a:latin typeface="Spectral" panose="02020502060000000000" pitchFamily="18" charset="0"/>
              </a:rPr>
              <a:t>Répondre aux attentes de certains EPCI (obligations inscrites dans les PLH) et des ménages.</a:t>
            </a:r>
          </a:p>
          <a:p>
            <a:r>
              <a:rPr lang="fr-FR" sz="2000" dirty="0">
                <a:latin typeface="Spectral" panose="02020502060000000000" pitchFamily="18" charset="0"/>
              </a:rPr>
              <a:t>Développer des opportunités de développement, soit dans des secteurs peu concurrentiels en PSLA ou dans des communes fermées au PSLA ou à la vente HLM classique.</a:t>
            </a:r>
          </a:p>
        </p:txBody>
      </p:sp>
      <p:sp>
        <p:nvSpPr>
          <p:cNvPr id="8" name="Espace réservé du contenu 2">
            <a:extLst>
              <a:ext uri="{FF2B5EF4-FFF2-40B4-BE49-F238E27FC236}">
                <a16:creationId xmlns:a16="http://schemas.microsoft.com/office/drawing/2014/main" id="{DDA61524-6257-08B1-8AB5-B628263DF550}"/>
              </a:ext>
            </a:extLst>
          </p:cNvPr>
          <p:cNvSpPr txBox="1">
            <a:spLocks/>
          </p:cNvSpPr>
          <p:nvPr/>
        </p:nvSpPr>
        <p:spPr>
          <a:xfrm>
            <a:off x="4775813" y="1807027"/>
            <a:ext cx="3392276" cy="4430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000" b="1" dirty="0">
                <a:solidFill>
                  <a:srgbClr val="BC0067"/>
                </a:solidFill>
                <a:latin typeface="Spectral" panose="02020502060000000000" pitchFamily="18" charset="0"/>
              </a:rPr>
              <a:t>Pour les collectivités</a:t>
            </a:r>
          </a:p>
          <a:p>
            <a:r>
              <a:rPr lang="fr-FR" sz="2000" dirty="0">
                <a:latin typeface="Spectral" panose="02020502060000000000" pitchFamily="18" charset="0"/>
              </a:rPr>
              <a:t>Maitriser l’augmentation du prix du foncier en sanctuarisant des terrains via le dispositif OFS-BRS.</a:t>
            </a:r>
          </a:p>
          <a:p>
            <a:r>
              <a:rPr lang="fr-FR" sz="2000" dirty="0">
                <a:latin typeface="Spectral" panose="02020502060000000000" pitchFamily="18" charset="0"/>
              </a:rPr>
              <a:t>Equilibrer les opérations dans l’ancien.</a:t>
            </a:r>
          </a:p>
          <a:p>
            <a:r>
              <a:rPr lang="fr-FR" sz="2000" dirty="0">
                <a:latin typeface="Spectral" panose="02020502060000000000" pitchFamily="18" charset="0"/>
              </a:rPr>
              <a:t>Développer une offre comptabilisée SRU, notamment avec la vente HLM en BRS.</a:t>
            </a:r>
          </a:p>
          <a:p>
            <a:endParaRPr lang="fr-FR" sz="2000" dirty="0">
              <a:latin typeface="Spectral" panose="02020502060000000000" pitchFamily="18" charset="0"/>
            </a:endParaRPr>
          </a:p>
          <a:p>
            <a:endParaRPr lang="fr-FR" sz="2400" dirty="0">
              <a:latin typeface="Spectral" panose="02020502060000000000" pitchFamily="18" charset="0"/>
            </a:endParaRPr>
          </a:p>
        </p:txBody>
      </p:sp>
      <p:sp>
        <p:nvSpPr>
          <p:cNvPr id="9" name="Espace réservé du contenu 2">
            <a:extLst>
              <a:ext uri="{FF2B5EF4-FFF2-40B4-BE49-F238E27FC236}">
                <a16:creationId xmlns:a16="http://schemas.microsoft.com/office/drawing/2014/main" id="{92B53BC0-E6C1-819F-479A-FD323024FC21}"/>
              </a:ext>
            </a:extLst>
          </p:cNvPr>
          <p:cNvSpPr txBox="1">
            <a:spLocks/>
          </p:cNvSpPr>
          <p:nvPr/>
        </p:nvSpPr>
        <p:spPr>
          <a:xfrm>
            <a:off x="990601" y="1807027"/>
            <a:ext cx="3392276" cy="44304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000" b="1" dirty="0">
                <a:solidFill>
                  <a:srgbClr val="BC0067"/>
                </a:solidFill>
                <a:latin typeface="Spectral" panose="02020502060000000000" pitchFamily="18" charset="0"/>
              </a:rPr>
              <a:t>Pour les ménages</a:t>
            </a:r>
            <a:endParaRPr lang="fr-FR" sz="2000" dirty="0">
              <a:latin typeface="Spectral" panose="02020502060000000000" pitchFamily="18" charset="0"/>
            </a:endParaRPr>
          </a:p>
          <a:p>
            <a:r>
              <a:rPr lang="fr-FR" sz="2000" dirty="0">
                <a:latin typeface="Spectral" panose="02020502060000000000" pitchFamily="18" charset="0"/>
              </a:rPr>
              <a:t>Accéder à un logement en accession sociale dans les secteurs les plus prisés et inaccessibles pour une partie de la population contrainte de s’éloigner des centralités et du littoral pour devenir propriétaire.</a:t>
            </a:r>
          </a:p>
          <a:p>
            <a:r>
              <a:rPr lang="fr-FR" sz="2000" dirty="0">
                <a:latin typeface="Spectral" panose="02020502060000000000" pitchFamily="18" charset="0"/>
              </a:rPr>
              <a:t>Devenir propriétaire d’un logement plus grand dans une même localisation.</a:t>
            </a:r>
          </a:p>
          <a:p>
            <a:endParaRPr lang="fr-FR" sz="1800" dirty="0">
              <a:latin typeface="Spectral" panose="02020502060000000000" pitchFamily="18" charset="0"/>
            </a:endParaRPr>
          </a:p>
        </p:txBody>
      </p:sp>
      <p:sp>
        <p:nvSpPr>
          <p:cNvPr id="12" name="Espace réservé du numéro de diapositive 11">
            <a:extLst>
              <a:ext uri="{FF2B5EF4-FFF2-40B4-BE49-F238E27FC236}">
                <a16:creationId xmlns:a16="http://schemas.microsoft.com/office/drawing/2014/main" id="{26E326F2-8913-091E-DE12-7FB7FDB45F66}"/>
              </a:ext>
            </a:extLst>
          </p:cNvPr>
          <p:cNvSpPr>
            <a:spLocks noGrp="1"/>
          </p:cNvSpPr>
          <p:nvPr>
            <p:ph type="sldNum" sz="quarter" idx="12"/>
          </p:nvPr>
        </p:nvSpPr>
        <p:spPr/>
        <p:txBody>
          <a:bodyPr/>
          <a:lstStyle/>
          <a:p>
            <a:fld id="{F25930D6-FC7E-4FED-8ACF-3603F1F31BC7}" type="slidenum">
              <a:rPr lang="fr-FR" smtClean="0"/>
              <a:t>9</a:t>
            </a:fld>
            <a:endParaRPr lang="fr-FR"/>
          </a:p>
        </p:txBody>
      </p:sp>
    </p:spTree>
    <p:extLst>
      <p:ext uri="{BB962C8B-B14F-4D97-AF65-F5344CB8AC3E}">
        <p14:creationId xmlns:p14="http://schemas.microsoft.com/office/powerpoint/2010/main" val="149687513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F6C1FC11-382C-493F-9C50-A621A4CAFCA4}" vid="{5CDCE4D1-C3C1-41D2-8D3A-62FD44814E6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524AE7B00E4B49A0E5D17F4D82F65E" ma:contentTypeVersion="6" ma:contentTypeDescription="Crée un document." ma:contentTypeScope="" ma:versionID="e7ead71efd287fd1a1fc9be59b5421d8">
  <xsd:schema xmlns:xsd="http://www.w3.org/2001/XMLSchema" xmlns:xs="http://www.w3.org/2001/XMLSchema" xmlns:p="http://schemas.microsoft.com/office/2006/metadata/properties" xmlns:ns2="61b394bb-a490-4dbf-998b-e436b10724f1" xmlns:ns3="bd0302d0-6aee-4b3d-9a7f-8ec6483f2517" targetNamespace="http://schemas.microsoft.com/office/2006/metadata/properties" ma:root="true" ma:fieldsID="67e3409c661f8e868f1f95dc2f271a13" ns2:_="" ns3:_="">
    <xsd:import namespace="61b394bb-a490-4dbf-998b-e436b10724f1"/>
    <xsd:import namespace="bd0302d0-6aee-4b3d-9a7f-8ec6483f251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b394bb-a490-4dbf-998b-e436b10724f1"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d0302d0-6aee-4b3d-9a7f-8ec6483f251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57DF24-B5F0-4797-BE4B-561988F935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b394bb-a490-4dbf-998b-e436b10724f1"/>
    <ds:schemaRef ds:uri="bd0302d0-6aee-4b3d-9a7f-8ec6483f25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8B7E1C-F085-4DC2-A803-DE79A0F1B3C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6C37596-A25A-49A8-994C-8C62E883FC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442</TotalTime>
  <Words>3802</Words>
  <Application>Microsoft Office PowerPoint</Application>
  <PresentationFormat>Grand écran</PresentationFormat>
  <Paragraphs>397</Paragraphs>
  <Slides>32</Slides>
  <Notes>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32</vt:i4>
      </vt:variant>
    </vt:vector>
  </HeadingPairs>
  <TitlesOfParts>
    <vt:vector size="39" baseType="lpstr">
      <vt:lpstr>Arial</vt:lpstr>
      <vt:lpstr>Calibri</vt:lpstr>
      <vt:lpstr>Calibri Light</vt:lpstr>
      <vt:lpstr>Fivo Sans Modern</vt:lpstr>
      <vt:lpstr>Spectral</vt:lpstr>
      <vt:lpstr>Spectral Light</vt:lpstr>
      <vt:lpstr>Thème Office</vt:lpstr>
      <vt:lpstr>Présentation PowerPoint</vt:lpstr>
      <vt:lpstr>Sommaire</vt:lpstr>
      <vt:lpstr>Présentation PowerPoint</vt:lpstr>
      <vt:lpstr>Hérault Logement, producteur et gestionnaire de logements accessibles</vt:lpstr>
      <vt:lpstr>Une opportunité pour HL de renforcer et diversifier l’accession sociale à la propriété par le BRS</vt:lpstr>
      <vt:lpstr>Présentation PowerPoint</vt:lpstr>
      <vt:lpstr>La gouvernance de l’OFS : le choix d’un modèle hébergé</vt:lpstr>
      <vt:lpstr>Présentation PowerPoint</vt:lpstr>
      <vt:lpstr>Le BRS un outil qui répond à une demande dans l’Hérault</vt:lpstr>
      <vt:lpstr>Le BRS un outil pour les territoires en tension sur le littoral et autour de Montpellier</vt:lpstr>
      <vt:lpstr>Un travail de simulations pour confirmer l’intérêt du BRS – les hypothèses de travail</vt:lpstr>
      <vt:lpstr>Une simulation en acquisition-amélioration à Frontignan</vt:lpstr>
      <vt:lpstr>Une simulation en acquisition-amélioration à Frontignan</vt:lpstr>
      <vt:lpstr>Les conditions de développement</vt:lpstr>
      <vt:lpstr>Présentation PowerPoint</vt:lpstr>
      <vt:lpstr>Proposition de plan de développement</vt:lpstr>
      <vt:lpstr>Les hypothèses de produits et de charges</vt:lpstr>
      <vt:lpstr>Le compte de résultats de l’OFS</vt:lpstr>
      <vt:lpstr>Présentation PowerPoint</vt:lpstr>
      <vt:lpstr>Une procédure inspirée du PSLA pour délivrer les agréments</vt:lpstr>
      <vt:lpstr>Les étapes de la commercialisation et de l’attribution</vt:lpstr>
      <vt:lpstr>Présentation PowerPoint</vt:lpstr>
      <vt:lpstr>Présentation PowerPoint</vt:lpstr>
      <vt:lpstr>Le BRS un outil pour les territoires en tension sur le littoral et autour de Montpellier</vt:lpstr>
      <vt:lpstr>Une déconnexion entre les prix du marchés et les revenus des ménages</vt:lpstr>
      <vt:lpstr>Les BRS, une offre complémentaire à l’activité d’Hérault Logement </vt:lpstr>
      <vt:lpstr>Un outil pour répondre aux objectifs formulés par les EPCI</vt:lpstr>
      <vt:lpstr>Une simulation dans le neuf à Montpellier</vt:lpstr>
      <vt:lpstr>Une simulation dans le neuf à Montpellier</vt:lpstr>
      <vt:lpstr>Synthèse des simulations présentées</vt:lpstr>
      <vt:lpstr>Les hypothèses de charges variables</vt:lpstr>
      <vt:lpstr>Les hypothèses de charges fixes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Corinne SANCHEZ</dc:creator>
  <cp:lastModifiedBy>Edith CHAZALETTE</cp:lastModifiedBy>
  <cp:revision>20</cp:revision>
  <dcterms:created xsi:type="dcterms:W3CDTF">2025-05-20T12:33:45Z</dcterms:created>
  <dcterms:modified xsi:type="dcterms:W3CDTF">2025-06-24T16:33:36Z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0x01010035524AE7B00E4B49A0E5D17F4D82F65E</vt:lpwstr>
  </property>
  <property fmtid="{D5CDD505-2E9C-101B-9397-08002B2CF9AE}" pid="3" name="Order">
    <vt:r8>6000</vt:r8>
  </property>
</Properties>
</file>