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8" r:id="rId4"/>
    <p:sldId id="260" r:id="rId5"/>
    <p:sldId id="262" r:id="rId6"/>
    <p:sldId id="263" r:id="rId7"/>
    <p:sldId id="266" r:id="rId8"/>
    <p:sldId id="267" r:id="rId9"/>
    <p:sldId id="264" r:id="rId10"/>
    <p:sldId id="265" r:id="rId11"/>
  </p:sldIdLst>
  <p:sldSz cx="10287000" cy="6858000" type="35mm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E6E6E6"/>
    <a:srgbClr val="7D84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1" autoAdjust="0"/>
    <p:restoredTop sz="94660"/>
  </p:normalViewPr>
  <p:slideViewPr>
    <p:cSldViewPr>
      <p:cViewPr>
        <p:scale>
          <a:sx n="100" d="100"/>
          <a:sy n="100" d="100"/>
        </p:scale>
        <p:origin x="-1092" y="-13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A5E98-6E6E-41F9-BC3A-DA0FB45D306A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35CB1-51B3-45A7-9A08-968DED114A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35CB1-51B3-45A7-9A08-968DED114A0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35CB1-51B3-45A7-9A08-968DED114A0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35CB1-51B3-45A7-9A08-968DED114A0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35CB1-51B3-45A7-9A08-968DED114A0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35CB1-51B3-45A7-9A08-968DED114A0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600203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350" y="6356353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187E4-DC9B-4B29-AD05-B6518779B225}" type="datetimeFigureOut">
              <a:rPr lang="fr-FR" smtClean="0"/>
              <a:pPr/>
              <a:t>14/04/2014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14725" y="6356353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72350" y="6356353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60844-7AFA-46F8-8184-FCD76271BB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18" Type="http://schemas.openxmlformats.org/officeDocument/2006/relationships/image" Target="../media/image45.jpeg"/><Relationship Id="rId26" Type="http://schemas.openxmlformats.org/officeDocument/2006/relationships/image" Target="../media/image53.jpeg"/><Relationship Id="rId3" Type="http://schemas.openxmlformats.org/officeDocument/2006/relationships/image" Target="../media/image32.png"/><Relationship Id="rId21" Type="http://schemas.openxmlformats.org/officeDocument/2006/relationships/image" Target="../media/image48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5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.jpeg"/><Relationship Id="rId24" Type="http://schemas.openxmlformats.org/officeDocument/2006/relationships/image" Target="../media/image51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9.jpeg"/><Relationship Id="rId19" Type="http://schemas.openxmlformats.org/officeDocument/2006/relationships/image" Target="../media/image46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.jpeg"/><Relationship Id="rId2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T1052S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28810" b="45723"/>
          <a:stretch>
            <a:fillRect/>
          </a:stretch>
        </p:blipFill>
        <p:spPr>
          <a:xfrm>
            <a:off x="176076" y="1794917"/>
            <a:ext cx="9936000" cy="1897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2157264" y="116632"/>
            <a:ext cx="554461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Valorisation des spécimens découverts morts</a:t>
            </a:r>
          </a:p>
          <a:p>
            <a:pPr algn="ctr">
              <a:spcBef>
                <a:spcPts val="600"/>
              </a:spcBef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Années 2011-2013</a:t>
            </a:r>
          </a:p>
        </p:txBody>
      </p:sp>
      <p:pic>
        <p:nvPicPr>
          <p:cNvPr id="15" name="Image 14" descr="pna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980" y="232073"/>
            <a:ext cx="1584176" cy="125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ZoneTexte 36"/>
          <p:cNvSpPr txBox="1"/>
          <p:nvPr/>
        </p:nvSpPr>
        <p:spPr>
          <a:xfrm>
            <a:off x="573088" y="2135907"/>
            <a:ext cx="9145015" cy="1132957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80000" rIns="180000" bIns="1800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  <a:tabLst>
                <a:tab pos="360000" algn="l"/>
              </a:tabLst>
            </a:pPr>
            <a:r>
              <a:rPr lang="fr-FR" sz="2000" b="1" dirty="0" smtClean="0"/>
              <a:t> Bilan des résultats des autopsies </a:t>
            </a:r>
            <a:r>
              <a:rPr lang="fr-FR" sz="2000" b="1" dirty="0" smtClean="0">
                <a:sym typeface="Symbol"/>
              </a:rPr>
              <a:t></a:t>
            </a:r>
            <a:r>
              <a:rPr lang="fr-FR" sz="2000" b="1" dirty="0" smtClean="0"/>
              <a:t> causes de mortalité détectées.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  <a:tabLst>
                <a:tab pos="360000" algn="l"/>
              </a:tabLst>
            </a:pPr>
            <a:r>
              <a:rPr lang="fr-FR" sz="2000" b="1" dirty="0" smtClean="0"/>
              <a:t> Analyses complémentaires engagées en 2013 </a:t>
            </a:r>
            <a:r>
              <a:rPr lang="fr-FR" sz="2000" b="1" dirty="0" smtClean="0">
                <a:sym typeface="Symbol"/>
              </a:rPr>
              <a:t></a:t>
            </a:r>
            <a:r>
              <a:rPr lang="fr-FR" sz="2000" b="1" dirty="0" smtClean="0"/>
              <a:t> objectifs et premiers résultats.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879804" y="404664"/>
            <a:ext cx="2025566" cy="986796"/>
            <a:chOff x="7879804" y="404664"/>
            <a:chExt cx="2025566" cy="986796"/>
          </a:xfrm>
        </p:grpSpPr>
        <p:pic>
          <p:nvPicPr>
            <p:cNvPr id="14" name="Image 13" descr="logo_cen_mp_rvb_redui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1812" y="404664"/>
              <a:ext cx="955189" cy="3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Image 19" descr="partenariat_pnp_vert_quadr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63" y="851460"/>
              <a:ext cx="645107" cy="5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GREGE_comple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79804" y="951190"/>
              <a:ext cx="1260000" cy="340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2" descr="Logo LaboPL"/>
            <p:cNvPicPr>
              <a:picLocks noChangeAspect="1" noChangeArrowheads="1"/>
            </p:cNvPicPr>
            <p:nvPr/>
          </p:nvPicPr>
          <p:blipFill>
            <a:blip r:embed="rId7" cstate="print"/>
            <a:srcRect t="4354"/>
            <a:stretch>
              <a:fillRect/>
            </a:stretch>
          </p:blipFill>
          <p:spPr bwMode="auto">
            <a:xfrm>
              <a:off x="9095550" y="404664"/>
              <a:ext cx="802992" cy="3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Image 16" descr="Desmans autopsiés_Rapport2013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02080" y="3956302"/>
            <a:ext cx="508660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ZoneTexte 17"/>
          <p:cNvSpPr txBox="1"/>
          <p:nvPr/>
        </p:nvSpPr>
        <p:spPr>
          <a:xfrm>
            <a:off x="9310439" y="28575"/>
            <a:ext cx="9348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Christine Fournier</a:t>
            </a:r>
            <a:endParaRPr lang="fr-FR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9089" y="3992302"/>
            <a:ext cx="4076263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5463" y="601638"/>
            <a:ext cx="9289032" cy="5688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9" name="Groupe 48"/>
          <p:cNvGrpSpPr/>
          <p:nvPr/>
        </p:nvGrpSpPr>
        <p:grpSpPr>
          <a:xfrm>
            <a:off x="997526" y="3317953"/>
            <a:ext cx="8358117" cy="1206792"/>
            <a:chOff x="1255068" y="3210851"/>
            <a:chExt cx="8358117" cy="1206792"/>
          </a:xfrm>
        </p:grpSpPr>
        <p:pic>
          <p:nvPicPr>
            <p:cNvPr id="24" name="Image 57" descr="logo-region-midi-pyrenee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5068" y="3599673"/>
              <a:ext cx="1368022" cy="429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Image 58" descr="CRLR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4051" y="3490092"/>
              <a:ext cx="1219420" cy="64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mage 59" descr="LOGO_CR Aquitain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04432" y="3346023"/>
              <a:ext cx="1019548" cy="93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 60" descr="PREFET_REGION_MIDIPY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4941" y="3210851"/>
              <a:ext cx="936015" cy="120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Image 61" descr="logo-pref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1917" y="3210959"/>
              <a:ext cx="936015" cy="1206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Image 63" descr="Logo_DREAL Aquitaine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88893" y="3212976"/>
              <a:ext cx="936015" cy="1202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Image 65" descr="EU-300-CMJN-270x210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55868" y="3364032"/>
              <a:ext cx="1157317" cy="900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Image 72" descr="Patagonia_Logo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4574" y="5937689"/>
            <a:ext cx="1224020" cy="22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e 47"/>
          <p:cNvGrpSpPr/>
          <p:nvPr/>
        </p:nvGrpSpPr>
        <p:grpSpPr>
          <a:xfrm>
            <a:off x="821294" y="738894"/>
            <a:ext cx="8710580" cy="1346200"/>
            <a:chOff x="872578" y="815094"/>
            <a:chExt cx="8710580" cy="1346200"/>
          </a:xfrm>
        </p:grpSpPr>
        <p:pic>
          <p:nvPicPr>
            <p:cNvPr id="18" name="Picture 3" descr="C:\Users\chardonnel.ECOLOG\Documents\these_desman\Communications\logos\pnad.jpg"/>
            <p:cNvPicPr>
              <a:picLocks noChangeAspect="1" noChangeArrowheads="1"/>
            </p:cNvPicPr>
            <p:nvPr/>
          </p:nvPicPr>
          <p:blipFill>
            <a:blip r:embed="rId11" cstate="print"/>
            <a:srcRect r="28654"/>
            <a:stretch>
              <a:fillRect/>
            </a:stretch>
          </p:blipFill>
          <p:spPr bwMode="auto">
            <a:xfrm>
              <a:off x="872578" y="815094"/>
              <a:ext cx="1080017" cy="134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 56" descr="logo_cen_mp_rvb_reduit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88296" y="1092004"/>
              <a:ext cx="1863811" cy="792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Image 75" descr="GREGE_complet.jp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68427" y="1181318"/>
              <a:ext cx="2304037" cy="61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Image 76" descr="partenariat_pnp_vert_quadri.jp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67939" y="1066112"/>
              <a:ext cx="1008000" cy="844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 descr="image description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591772" y="1019970"/>
              <a:ext cx="1991386" cy="93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e 46"/>
          <p:cNvGrpSpPr/>
          <p:nvPr/>
        </p:nvGrpSpPr>
        <p:grpSpPr>
          <a:xfrm>
            <a:off x="2407196" y="2132856"/>
            <a:ext cx="5040560" cy="936449"/>
            <a:chOff x="1759124" y="2066628"/>
            <a:chExt cx="5040560" cy="936449"/>
          </a:xfrm>
        </p:grpSpPr>
        <p:pic>
          <p:nvPicPr>
            <p:cNvPr id="38" name="Image 217" descr="logo CEFS.jp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36232" y="2191527"/>
              <a:ext cx="1188019" cy="686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Image 218" descr="Logo SFEPM.JP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965457" y="2112770"/>
              <a:ext cx="834227" cy="844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Image 173" descr="ANA_logo_2013.jp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759124" y="2204864"/>
              <a:ext cx="1440023" cy="65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 175" descr="Logo Fédé Aude Claire.jp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40352" y="2066628"/>
              <a:ext cx="854675" cy="93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Groupe 49"/>
          <p:cNvGrpSpPr/>
          <p:nvPr/>
        </p:nvGrpSpPr>
        <p:grpSpPr>
          <a:xfrm>
            <a:off x="826659" y="4672950"/>
            <a:ext cx="8699850" cy="1116535"/>
            <a:chOff x="789060" y="4749918"/>
            <a:chExt cx="8699850" cy="1116535"/>
          </a:xfrm>
        </p:grpSpPr>
        <p:pic>
          <p:nvPicPr>
            <p:cNvPr id="30" name="Image 64" descr="logoCg64mono.jp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89060" y="4839961"/>
              <a:ext cx="1186088" cy="936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Image 66" descr="anrt.jp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187600" y="5013175"/>
              <a:ext cx="1080017" cy="59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Image 67" descr="EDF_Logo_RGB150.jp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96046" y="5002039"/>
              <a:ext cx="1449338" cy="61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Image 68" descr="logo-shem.png"/>
            <p:cNvPicPr>
              <a:picLocks noChangeAspect="1"/>
            </p:cNvPicPr>
            <p:nvPr/>
          </p:nvPicPr>
          <p:blipFill>
            <a:blip r:embed="rId23" cstate="print"/>
            <a:srcRect l="3639" r="9097"/>
            <a:stretch>
              <a:fillRect/>
            </a:stretch>
          </p:blipFill>
          <p:spPr bwMode="auto">
            <a:xfrm>
              <a:off x="6973813" y="4821952"/>
              <a:ext cx="1306650" cy="97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Image 177" descr="logoCG66 2013.png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168021" y="4749918"/>
              <a:ext cx="891150" cy="1116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Image 179" descr="agence-eau-adour-garonne-logo2013.jpg"/>
            <p:cNvPicPr>
              <a:picLocks noChangeAspect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8408893" y="4835673"/>
              <a:ext cx="1080017" cy="94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Image 182" descr="logo cg11.jpg"/>
            <p:cNvPicPr>
              <a:picLocks noChangeAspect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103577" y="4828255"/>
              <a:ext cx="936015" cy="95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6956" y="116632"/>
            <a:ext cx="9649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Autopsies complémentaires 2013</a:t>
            </a:r>
            <a:endPara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679004" y="764704"/>
          <a:ext cx="8807304" cy="590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960"/>
                <a:gridCol w="1340168"/>
                <a:gridCol w="1407414"/>
                <a:gridCol w="1066010"/>
                <a:gridCol w="2016224"/>
                <a:gridCol w="182252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Date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Observateur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Sexe/</a:t>
                      </a:r>
                      <a:r>
                        <a:rPr lang="fr-FR" dirty="0" err="1" smtClean="0"/>
                        <a:t>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Cause de la</a:t>
                      </a:r>
                      <a:r>
                        <a:rPr lang="fr-FR" baseline="0" dirty="0" smtClean="0"/>
                        <a:t> mort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Lésions</a:t>
                      </a:r>
                      <a:endParaRPr lang="fr-FR" dirty="0"/>
                    </a:p>
                  </a:txBody>
                  <a:tcPr/>
                </a:tc>
              </a:tr>
              <a:tr h="106932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DES 036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05/06/2004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ONCFS 64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M.</a:t>
                      </a:r>
                      <a:r>
                        <a:rPr lang="fr-FR" baseline="0" dirty="0" smtClean="0"/>
                        <a:t> Ad.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Morsures</a:t>
                      </a:r>
                      <a:r>
                        <a:rPr lang="fr-FR" baseline="0" dirty="0" smtClean="0"/>
                        <a:t> par carnivore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fr-FR" dirty="0"/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DES 033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10/08/2012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err="1" smtClean="0"/>
                        <a:t>EdF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F.</a:t>
                      </a:r>
                      <a:r>
                        <a:rPr lang="fr-FR" baseline="0" dirty="0" smtClean="0"/>
                        <a:t> J.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Morsures par carnivore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fr-FR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DES 035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25/01/2013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Particulier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M. Ad.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Prédation </a:t>
                      </a:r>
                      <a:r>
                        <a:rPr lang="fr-FR" dirty="0" smtClean="0"/>
                        <a:t>oiseau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fr-FR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DES 034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13/06/2012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ONEMA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M. J.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Pêche</a:t>
                      </a:r>
                      <a:r>
                        <a:rPr lang="fr-FR" baseline="0" dirty="0" smtClean="0"/>
                        <a:t> électrique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fr-FR" dirty="0"/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DES 030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15/07/2012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Particulier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F. Ad.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FR" dirty="0" smtClean="0"/>
                        <a:t>Trauma indéterminé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Image 30" descr="DES 036 Perforations intercostal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0" cy="0"/>
          </a:xfrm>
          <a:prstGeom prst="rect">
            <a:avLst/>
          </a:prstGeom>
        </p:spPr>
      </p:pic>
      <p:pic>
        <p:nvPicPr>
          <p:cNvPr id="40" name="Image 39" descr="DES 035 FRactures crâne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7524" y="3424808"/>
            <a:ext cx="1260000" cy="9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1" descr="DES 036 Perforations intercostales (6)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7937524" y="1193701"/>
            <a:ext cx="1260000" cy="9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 42" descr="DES 034 Hémorragie thorax (2)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7937524" y="4503787"/>
            <a:ext cx="1260000" cy="9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43" descr="DES 030 Fêlure crâne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37524" y="5608919"/>
            <a:ext cx="1260000" cy="9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DSC01340.JPG"/>
          <p:cNvPicPr>
            <a:picLocks noChangeAspect="1"/>
          </p:cNvPicPr>
          <p:nvPr/>
        </p:nvPicPr>
        <p:blipFill>
          <a:blip r:embed="rId7" cstate="print"/>
          <a:srcRect l="5715" r="8561"/>
          <a:stretch>
            <a:fillRect/>
          </a:stretch>
        </p:blipFill>
        <p:spPr>
          <a:xfrm rot="5400000">
            <a:off x="8027464" y="2350034"/>
            <a:ext cx="1080120" cy="83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6956" y="116632"/>
            <a:ext cx="964907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directes de mortalité des 28 desmans</a:t>
            </a:r>
          </a:p>
          <a:p>
            <a:pPr algn="ctr">
              <a:spcBef>
                <a:spcPts val="600"/>
              </a:spcBef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 femelles, 15 mâles, 2 sexe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découvertes fortuites)</a:t>
            </a:r>
          </a:p>
        </p:txBody>
      </p:sp>
      <p:grpSp>
        <p:nvGrpSpPr>
          <p:cNvPr id="2" name="Groupe 40"/>
          <p:cNvGrpSpPr/>
          <p:nvPr/>
        </p:nvGrpSpPr>
        <p:grpSpPr>
          <a:xfrm>
            <a:off x="1183060" y="1075109"/>
            <a:ext cx="8214135" cy="5522243"/>
            <a:chOff x="1039044" y="908720"/>
            <a:chExt cx="8214135" cy="55222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81" t="8023" r="6809"/>
            <a:stretch>
              <a:fillRect/>
            </a:stretch>
          </p:blipFill>
          <p:spPr bwMode="auto">
            <a:xfrm>
              <a:off x="1039044" y="908720"/>
              <a:ext cx="8214135" cy="55222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e 38"/>
            <p:cNvGrpSpPr/>
            <p:nvPr/>
          </p:nvGrpSpPr>
          <p:grpSpPr>
            <a:xfrm>
              <a:off x="4046015" y="2114949"/>
              <a:ext cx="2451920" cy="2777697"/>
              <a:chOff x="4046015" y="2114949"/>
              <a:chExt cx="2451920" cy="2777697"/>
            </a:xfrm>
          </p:grpSpPr>
          <p:sp>
            <p:nvSpPr>
              <p:cNvPr id="22" name="Ellipse 21"/>
              <p:cNvSpPr>
                <a:spLocks noChangeAspect="1"/>
              </p:cNvSpPr>
              <p:nvPr/>
            </p:nvSpPr>
            <p:spPr>
              <a:xfrm>
                <a:off x="5217193" y="3343277"/>
                <a:ext cx="360290" cy="3602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endParaRPr lang="fr-FR" sz="1200" b="1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6240866" y="2613932"/>
                <a:ext cx="2570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8</a:t>
                </a:r>
                <a:endParaRPr lang="fr-FR" sz="2000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139288" y="4199967"/>
                <a:ext cx="2203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5</a:t>
                </a:r>
                <a:endParaRPr lang="fr-FR" sz="2000" dirty="0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4046015" y="3315943"/>
                <a:ext cx="2203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4</a:t>
                </a:r>
                <a:endParaRPr lang="fr-FR" sz="2000" dirty="0"/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4610869" y="4370437"/>
                <a:ext cx="2570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  <a:endParaRPr lang="fr-FR" sz="2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4495428" y="2382788"/>
                <a:ext cx="2203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4</a:t>
                </a:r>
                <a:endParaRPr lang="fr-FR" sz="2000" dirty="0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5402957" y="4552553"/>
                <a:ext cx="220345" cy="340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1</a:t>
                </a:r>
                <a:endParaRPr lang="fr-FR" sz="2000" dirty="0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5087105" y="2114949"/>
                <a:ext cx="220345" cy="340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1</a:t>
                </a:r>
                <a:endParaRPr lang="fr-FR" sz="2000" dirty="0"/>
              </a:p>
            </p:txBody>
          </p:sp>
        </p:grpSp>
      </p:grpSp>
      <p:pic>
        <p:nvPicPr>
          <p:cNvPr id="73" name="Image 72" descr="Desman 160266-1 (3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79804" y="2438797"/>
            <a:ext cx="1800000" cy="12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e 87"/>
          <p:cNvGrpSpPr>
            <a:grpSpLocks noChangeAspect="1"/>
          </p:cNvGrpSpPr>
          <p:nvPr/>
        </p:nvGrpSpPr>
        <p:grpSpPr>
          <a:xfrm>
            <a:off x="8167836" y="3946773"/>
            <a:ext cx="1800000" cy="1123825"/>
            <a:chOff x="12200284" y="2780928"/>
            <a:chExt cx="3599448" cy="2247306"/>
          </a:xfrm>
        </p:grpSpPr>
        <p:pic>
          <p:nvPicPr>
            <p:cNvPr id="78" name="Image 77" descr="DES 032 (16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2200284" y="2780928"/>
              <a:ext cx="3599448" cy="2247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0" name="Ellipse 79"/>
            <p:cNvSpPr/>
            <p:nvPr/>
          </p:nvSpPr>
          <p:spPr bwMode="auto">
            <a:xfrm>
              <a:off x="13198822" y="3371478"/>
              <a:ext cx="503237" cy="47307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1" name="Ellipse 80"/>
            <p:cNvSpPr/>
            <p:nvPr/>
          </p:nvSpPr>
          <p:spPr bwMode="auto">
            <a:xfrm>
              <a:off x="13503622" y="3808041"/>
              <a:ext cx="503237" cy="47307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2" name="Ellipse 81"/>
            <p:cNvSpPr/>
            <p:nvPr/>
          </p:nvSpPr>
          <p:spPr bwMode="auto">
            <a:xfrm>
              <a:off x="14792672" y="3996953"/>
              <a:ext cx="503237" cy="47307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14221172" y="3712791"/>
              <a:ext cx="431800" cy="382587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14216409" y="4401766"/>
              <a:ext cx="503238" cy="47307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5" name="Ellipse 84"/>
            <p:cNvSpPr/>
            <p:nvPr/>
          </p:nvSpPr>
          <p:spPr bwMode="auto">
            <a:xfrm>
              <a:off x="14864109" y="3388941"/>
              <a:ext cx="431800" cy="338137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6" name="Ellipse 85"/>
            <p:cNvSpPr/>
            <p:nvPr/>
          </p:nvSpPr>
          <p:spPr bwMode="auto">
            <a:xfrm>
              <a:off x="14225934" y="4009653"/>
              <a:ext cx="360363" cy="338138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4747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pic>
        <p:nvPicPr>
          <p:cNvPr id="100" name="Image 99" descr="Eyne Regard et Canalisations (10).JPG"/>
          <p:cNvPicPr>
            <a:picLocks noChangeAspect="1"/>
          </p:cNvPicPr>
          <p:nvPr/>
        </p:nvPicPr>
        <p:blipFill>
          <a:blip r:embed="rId5" cstate="print"/>
          <a:srcRect t="7802" r="5990" b="30008"/>
          <a:stretch>
            <a:fillRect/>
          </a:stretch>
        </p:blipFill>
        <p:spPr bwMode="auto">
          <a:xfrm>
            <a:off x="534988" y="4653296"/>
            <a:ext cx="154524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e 108"/>
          <p:cNvGrpSpPr>
            <a:grpSpLocks noChangeAspect="1"/>
          </p:cNvGrpSpPr>
          <p:nvPr/>
        </p:nvGrpSpPr>
        <p:grpSpPr>
          <a:xfrm>
            <a:off x="246956" y="1772816"/>
            <a:ext cx="1800000" cy="1164962"/>
            <a:chOff x="4076576" y="9465956"/>
            <a:chExt cx="4172704" cy="2700577"/>
          </a:xfrm>
        </p:grpSpPr>
        <p:pic>
          <p:nvPicPr>
            <p:cNvPr id="105" name="Image 104" descr="182613-2 Desman (21).jpg"/>
            <p:cNvPicPr>
              <a:picLocks noChangeAspect="1"/>
            </p:cNvPicPr>
            <p:nvPr/>
          </p:nvPicPr>
          <p:blipFill>
            <a:blip r:embed="rId6" cstate="print">
              <a:lum bright="-10000"/>
            </a:blip>
            <a:srcRect b="7974"/>
            <a:stretch>
              <a:fillRect/>
            </a:stretch>
          </p:blipFill>
          <p:spPr bwMode="auto">
            <a:xfrm>
              <a:off x="4076576" y="9465956"/>
              <a:ext cx="4172704" cy="2700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7" name="Image 152" descr="182613-2 Desman (20).jpg"/>
            <p:cNvPicPr>
              <a:picLocks noChangeAspect="1"/>
            </p:cNvPicPr>
            <p:nvPr/>
          </p:nvPicPr>
          <p:blipFill>
            <a:blip r:embed="rId7" cstate="print"/>
            <a:srcRect l="16714" t="11812" r="20909" b="24400"/>
            <a:stretch>
              <a:fillRect/>
            </a:stretch>
          </p:blipFill>
          <p:spPr bwMode="auto">
            <a:xfrm>
              <a:off x="4269070" y="9628747"/>
              <a:ext cx="1079991" cy="7767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2940" y="260648"/>
            <a:ext cx="4351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Facteurs de vulnérabilité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436" y="275483"/>
            <a:ext cx="5400000" cy="322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64" y="3284984"/>
            <a:ext cx="5400000" cy="322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74948" y="1340768"/>
            <a:ext cx="42484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1/3 de jeunes &lt; 1 an, de mai à août.</a:t>
            </a:r>
            <a:endParaRPr lang="fr-FR" sz="2000" dirty="0" smtClean="0">
              <a:sym typeface="Wingdings" pitchFamily="2" charset="2"/>
            </a:endParaRP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Vulnérabilité des femelles adultes en juillet (juste après l’allaitement)?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3580" y="436510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Pic de morsures en juillet et août : carnivores domestiques liés aux activités touristiques?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4948" y="88057"/>
            <a:ext cx="100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Analyses parasitologiques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4988" y="764704"/>
            <a:ext cx="67687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26 desmans </a:t>
            </a:r>
            <a:r>
              <a:rPr lang="fr-FR" sz="2000" dirty="0" smtClean="0">
                <a:sym typeface="Symbol"/>
              </a:rPr>
              <a:t></a:t>
            </a:r>
            <a:r>
              <a:rPr lang="fr-FR" sz="2000" dirty="0" smtClean="0"/>
              <a:t> 10 organes + parasites externes.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Collaborations avec Université de Barcelone.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6 desmans parasités par des helminthes </a:t>
            </a:r>
            <a:r>
              <a:rPr lang="fr-FR" sz="2000" dirty="0" smtClean="0">
                <a:sym typeface="Symbol"/>
              </a:rPr>
              <a:t></a:t>
            </a:r>
            <a:r>
              <a:rPr lang="fr-FR" sz="2000" dirty="0" smtClean="0"/>
              <a:t> appareil digestif.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>
                <a:sym typeface="Wingdings" pitchFamily="2" charset="2"/>
              </a:rPr>
              <a:t> 1 desman parasité par des acariens </a:t>
            </a:r>
            <a:r>
              <a:rPr lang="fr-FR" sz="2000" dirty="0" smtClean="0">
                <a:sym typeface="Symbol"/>
              </a:rPr>
              <a:t></a:t>
            </a:r>
            <a:r>
              <a:rPr lang="fr-FR" sz="2000" dirty="0" smtClean="0">
                <a:sym typeface="Wingdings" pitchFamily="2" charset="2"/>
              </a:rPr>
              <a:t> poils.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39738" y="2666320"/>
          <a:ext cx="9577064" cy="400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117"/>
                <a:gridCol w="1919299"/>
                <a:gridCol w="1352614"/>
                <a:gridCol w="1268032"/>
                <a:gridCol w="1051762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700" dirty="0" smtClean="0"/>
                        <a:t>Groupe</a:t>
                      </a:r>
                      <a:endParaRPr lang="fr-FR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Espèce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Localisation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Prévalence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Intensité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Remarque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Trématodes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Omphalometra</a:t>
                      </a:r>
                      <a:r>
                        <a:rPr lang="fr-FR" i="1" baseline="0" dirty="0" smtClean="0"/>
                        <a:t> </a:t>
                      </a:r>
                      <a:r>
                        <a:rPr lang="fr-FR" i="1" baseline="0" dirty="0" err="1" smtClean="0"/>
                        <a:t>flexuosa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Intestin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3/25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1 - 2</a:t>
                      </a:r>
                      <a:r>
                        <a:rPr lang="fr-FR" baseline="0" dirty="0" smtClean="0"/>
                        <a:t> </a:t>
                      </a:r>
                      <a:br>
                        <a:rPr lang="fr-FR" baseline="0" dirty="0" smtClean="0"/>
                      </a:br>
                      <a:r>
                        <a:rPr lang="fr-FR" dirty="0" smtClean="0"/>
                        <a:t> 102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Connu chez la</a:t>
                      </a:r>
                      <a:r>
                        <a:rPr lang="fr-FR" sz="1600" baseline="0" dirty="0" smtClean="0"/>
                        <a:t> Taupe et le Desman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Nématodes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Strongyloides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sp</a:t>
                      </a:r>
                      <a:r>
                        <a:rPr lang="fr-FR" dirty="0" smtClean="0"/>
                        <a:t>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Intestin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1/25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 </a:t>
                      </a:r>
                      <a:r>
                        <a:rPr lang="fr-FR" sz="1200" i="1" dirty="0" smtClean="0"/>
                        <a:t>(immatures)</a:t>
                      </a:r>
                      <a:endParaRPr lang="fr-FR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aseline="0" dirty="0" smtClean="0"/>
                        <a:t>Genre cité chez </a:t>
                      </a:r>
                      <a:r>
                        <a:rPr lang="fr-FR" sz="1600" i="1" baseline="0" dirty="0" err="1" smtClean="0"/>
                        <a:t>Suncu</a:t>
                      </a:r>
                      <a:r>
                        <a:rPr lang="fr-FR" sz="1600" baseline="0" dirty="0" err="1" smtClean="0"/>
                        <a:t>s</a:t>
                      </a:r>
                      <a:r>
                        <a:rPr lang="fr-FR" sz="1600" baseline="0" dirty="0" smtClean="0"/>
                        <a:t>, </a:t>
                      </a:r>
                      <a:r>
                        <a:rPr lang="fr-FR" sz="1600" i="1" baseline="0" dirty="0" err="1" smtClean="0"/>
                        <a:t>Crocidura</a:t>
                      </a:r>
                      <a:r>
                        <a:rPr lang="fr-FR" sz="1600" baseline="0" dirty="0" smtClean="0"/>
                        <a:t> et </a:t>
                      </a:r>
                      <a:r>
                        <a:rPr lang="fr-FR" sz="1600" i="1" baseline="0" dirty="0" err="1" smtClean="0"/>
                        <a:t>Erinaceus</a:t>
                      </a:r>
                      <a:endParaRPr lang="fr-FR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Spirurida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Estomac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1/23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Similitudes avec </a:t>
                      </a:r>
                      <a:r>
                        <a:rPr lang="fr-FR" sz="1600" i="1" dirty="0" err="1" smtClean="0"/>
                        <a:t>Paracuaria</a:t>
                      </a:r>
                      <a:r>
                        <a:rPr lang="fr-FR" sz="1600" dirty="0" smtClean="0"/>
                        <a:t> connu chez le Desman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Ascarididae</a:t>
                      </a:r>
                      <a:r>
                        <a:rPr lang="fr-FR" dirty="0" smtClean="0"/>
                        <a:t> </a:t>
                      </a:r>
                      <a:r>
                        <a:rPr lang="fr-FR" i="1" dirty="0" smtClean="0"/>
                        <a:t> </a:t>
                      </a:r>
                      <a:r>
                        <a:rPr lang="fr-FR" sz="1200" i="1" dirty="0" smtClean="0"/>
                        <a:t>(larve)</a:t>
                      </a:r>
                      <a:endParaRPr lang="fr-FR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Intestin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1/25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Acanthocéphales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Centrorhynchus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sp</a:t>
                      </a:r>
                      <a:r>
                        <a:rPr lang="fr-FR" dirty="0" smtClean="0"/>
                        <a:t>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Mésentère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1/25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 smtClean="0"/>
                        <a:t>Cité chez </a:t>
                      </a:r>
                      <a:r>
                        <a:rPr lang="fr-FR" sz="1600" baseline="0" dirty="0" err="1" smtClean="0"/>
                        <a:t>Soricidae</a:t>
                      </a:r>
                      <a:r>
                        <a:rPr lang="fr-FR" sz="1600" baseline="0" dirty="0" smtClean="0"/>
                        <a:t>  et différents rongeurs.</a:t>
                      </a:r>
                      <a:endParaRPr lang="fr-FR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Mésostigmates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Echinonyssus</a:t>
                      </a:r>
                      <a:r>
                        <a:rPr lang="fr-FR" i="1" dirty="0" smtClean="0"/>
                        <a:t> </a:t>
                      </a:r>
                      <a:r>
                        <a:rPr lang="fr-FR" dirty="0" err="1" smtClean="0"/>
                        <a:t>sp</a:t>
                      </a:r>
                      <a:r>
                        <a:rPr lang="fr-FR" dirty="0" smtClean="0"/>
                        <a:t>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Poils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1/16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&gt; 100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Cité chez nombreux rongeurs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 4" descr="DES 034 Poux (4).JPG"/>
          <p:cNvPicPr>
            <a:picLocks noChangeAspect="1"/>
          </p:cNvPicPr>
          <p:nvPr/>
        </p:nvPicPr>
        <p:blipFill>
          <a:blip r:embed="rId2" cstate="print"/>
          <a:srcRect l="15351" t="11151" r="15350" b="24800"/>
          <a:stretch>
            <a:fillRect/>
          </a:stretch>
        </p:blipFill>
        <p:spPr>
          <a:xfrm>
            <a:off x="7663780" y="854465"/>
            <a:ext cx="2052000" cy="142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4948" y="44624"/>
            <a:ext cx="100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Squeletto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chronologie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6956" y="764704"/>
            <a:ext cx="98788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 Méthode de détermination de l’âge à partir de coupes histologiques sur des os (phalanges, fémur, humérus), utilisée chez les Amphibiens.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 Visualisation de lignes d'arrêt de croissance (</a:t>
            </a:r>
            <a:r>
              <a:rPr lang="fr-FR" sz="1600" i="1" dirty="0" smtClean="0"/>
              <a:t>L.A.C. ou </a:t>
            </a:r>
            <a:r>
              <a:rPr lang="fr-FR" sz="1600" i="1" dirty="0" err="1" smtClean="0"/>
              <a:t>LAGs</a:t>
            </a:r>
            <a:r>
              <a:rPr lang="fr-FR" sz="1600" i="1" dirty="0" smtClean="0"/>
              <a:t> : </a:t>
            </a:r>
            <a:r>
              <a:rPr lang="fr-FR" sz="1600" i="1" dirty="0" err="1" smtClean="0"/>
              <a:t>Lines</a:t>
            </a:r>
            <a:r>
              <a:rPr lang="fr-FR" sz="1600" i="1" dirty="0" smtClean="0"/>
              <a:t> of </a:t>
            </a:r>
            <a:r>
              <a:rPr lang="fr-FR" sz="1600" i="1" dirty="0" err="1" smtClean="0"/>
              <a:t>arrested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growth</a:t>
            </a:r>
            <a:r>
              <a:rPr lang="fr-FR" sz="2000" dirty="0" smtClean="0"/>
              <a:t>), généralement de périodicité annuelle et hivernale.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 Etude expérimentale sur 9 desmans (1 mâle et 1 femelle de chaque classe d’usure de dents) – Laboratoire VetDiagnostics.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6507" y="3174876"/>
            <a:ext cx="4407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Coupes transversales reproductibles uniquement sur phalanges.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935908" y="4082405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1111372" y="4082405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4927476" y="3174876"/>
            <a:ext cx="5287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Coupes longitudinales sur humérus ou fémur : visualisation des plaques de croissance.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4948" y="188640"/>
            <a:ext cx="100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Squeletto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chronologie</a:t>
            </a:r>
          </a:p>
        </p:txBody>
      </p:sp>
      <p:pic>
        <p:nvPicPr>
          <p:cNvPr id="29" name="Image 28" descr="DSC_1426.JPG"/>
          <p:cNvPicPr>
            <a:picLocks noChangeAspect="1"/>
          </p:cNvPicPr>
          <p:nvPr/>
        </p:nvPicPr>
        <p:blipFill>
          <a:blip r:embed="rId3" cstate="print"/>
          <a:srcRect l="15202" t="11021" r="19666" b="13690"/>
          <a:stretch>
            <a:fillRect/>
          </a:stretch>
        </p:blipFill>
        <p:spPr bwMode="auto">
          <a:xfrm>
            <a:off x="6332674" y="5301210"/>
            <a:ext cx="1650584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 descr="182613-2 Desman (24).jpg"/>
          <p:cNvPicPr>
            <a:picLocks noChangeAspect="1"/>
          </p:cNvPicPr>
          <p:nvPr/>
        </p:nvPicPr>
        <p:blipFill>
          <a:blip r:embed="rId4" cstate="print"/>
          <a:srcRect l="21203" t="36147" r="30961" b="15574"/>
          <a:stretch>
            <a:fillRect/>
          </a:stretch>
        </p:blipFill>
        <p:spPr bwMode="auto">
          <a:xfrm>
            <a:off x="8383860" y="5301209"/>
            <a:ext cx="1674201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547915" y="1052736"/>
          <a:ext cx="9060081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"/>
                <a:gridCol w="1108393"/>
                <a:gridCol w="1103667"/>
                <a:gridCol w="1421856"/>
                <a:gridCol w="1243223"/>
                <a:gridCol w="1279785"/>
                <a:gridCol w="1539177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700" dirty="0" smtClean="0"/>
                        <a:t>Code</a:t>
                      </a:r>
                      <a:endParaRPr lang="fr-FR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Date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Classe usure dents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Age possible</a:t>
                      </a:r>
                    </a:p>
                    <a:p>
                      <a:r>
                        <a:rPr lang="fr-FR" sz="1200" b="0" i="1" dirty="0" smtClean="0"/>
                        <a:t>(selon Gonzalez-Esteban et al., 2002)</a:t>
                      </a:r>
                      <a:endParaRPr lang="fr-FR" sz="12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Nb de LAC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Plaque de croissance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dirty="0" smtClean="0"/>
                        <a:t>Age déduit</a:t>
                      </a:r>
                      <a:br>
                        <a:rPr lang="fr-FR" dirty="0" smtClean="0"/>
                      </a:br>
                      <a:r>
                        <a:rPr lang="fr-FR" sz="1100" dirty="0" smtClean="0"/>
                        <a:t> </a:t>
                      </a:r>
                      <a:r>
                        <a:rPr lang="fr-FR" sz="1100" b="0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(pour naissance 1</a:t>
                      </a:r>
                      <a:r>
                        <a:rPr lang="fr-FR" sz="1100" b="0" i="1" kern="1200" baseline="30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er </a:t>
                      </a:r>
                      <a:r>
                        <a:rPr lang="fr-FR" sz="1100" b="0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mars et une seule ligne hivernale)</a:t>
                      </a:r>
                      <a:endParaRPr lang="fr-FR" sz="1100" b="0" i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 026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 smtClean="0"/>
                        <a:t>25/07/10</a:t>
                      </a:r>
                      <a:endParaRPr lang="fr-F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&lt; 12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4,5 mois</a:t>
                      </a:r>
                      <a:endParaRPr lang="fr-F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 028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31/05/08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&lt; 12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 3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 030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15/07/12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 à 24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16,5 mois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 160266-2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15/07/11</a:t>
                      </a:r>
                      <a:endParaRPr lang="fr-FR" sz="18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 à 24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16,5 mois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 027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08/09/10</a:t>
                      </a:r>
                      <a:endParaRPr lang="fr-FR" sz="18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17 à 32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mois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 160266-1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30/08/11</a:t>
                      </a:r>
                      <a:endParaRPr lang="fr-FR" sz="18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 à 32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 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mois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 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25/07/10</a:t>
                      </a:r>
                      <a:endParaRPr lang="fr-FR" sz="18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 à 56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28,5 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 182613-2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19/07/12</a:t>
                      </a:r>
                      <a:endParaRPr lang="fr-FR" sz="18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 à 68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28,5 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Image 20" descr="DES 034 Dents (3).JPG"/>
          <p:cNvPicPr>
            <a:picLocks noChangeAspect="1"/>
          </p:cNvPicPr>
          <p:nvPr/>
        </p:nvPicPr>
        <p:blipFill>
          <a:blip r:embed="rId5" cstate="print"/>
          <a:srcRect l="32629" t="31664" r="34340" b="34559"/>
          <a:stretch>
            <a:fillRect/>
          </a:stretch>
        </p:blipFill>
        <p:spPr bwMode="auto">
          <a:xfrm>
            <a:off x="174948" y="5301210"/>
            <a:ext cx="1652406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DES 031 (6).JPG"/>
          <p:cNvPicPr>
            <a:picLocks noChangeAspect="1"/>
          </p:cNvPicPr>
          <p:nvPr/>
        </p:nvPicPr>
        <p:blipFill>
          <a:blip r:embed="rId6" cstate="print"/>
          <a:srcRect l="42855" t="38458" r="38462" b="39966"/>
          <a:stretch>
            <a:fillRect/>
          </a:stretch>
        </p:blipFill>
        <p:spPr bwMode="auto">
          <a:xfrm>
            <a:off x="2227957" y="5301210"/>
            <a:ext cx="1648919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Desman 160266-1 (16).jpg"/>
          <p:cNvPicPr>
            <a:picLocks noChangeAspect="1"/>
          </p:cNvPicPr>
          <p:nvPr/>
        </p:nvPicPr>
        <p:blipFill>
          <a:blip r:embed="rId7" cstate="print"/>
          <a:srcRect l="11585" t="17108" r="40361" b="33822"/>
          <a:stretch>
            <a:fillRect/>
          </a:stretch>
        </p:blipFill>
        <p:spPr bwMode="auto">
          <a:xfrm rot="10800000">
            <a:off x="4277479" y="5302220"/>
            <a:ext cx="1654592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4948" y="188640"/>
            <a:ext cx="100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Cementum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6956" y="894199"/>
            <a:ext cx="987881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Méthode de détermination de l’âge à partir de coupes histologiques de dents (généralement canines), très largement utilisée chez les Carnivores.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Visualisation d’anneaux d'arrêt de croissance (</a:t>
            </a:r>
            <a:r>
              <a:rPr lang="fr-FR" sz="1600" i="1" dirty="0" err="1" smtClean="0"/>
              <a:t>Annuli</a:t>
            </a:r>
            <a:r>
              <a:rPr lang="fr-FR" sz="2000" dirty="0" smtClean="0"/>
              <a:t>), calibrée pour chaque espèce à partir d’individus d’âge connu.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Méthode utilisée par les Espagnols, mais aucune info sur la méthode de décompte des anneaux.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000" dirty="0" smtClean="0"/>
              <a:t>En collaboration avec le laboratoire référent (Matson’s </a:t>
            </a:r>
            <a:r>
              <a:rPr lang="fr-FR" sz="2000" dirty="0" err="1" smtClean="0"/>
              <a:t>Laboratory</a:t>
            </a:r>
            <a:r>
              <a:rPr lang="fr-FR" sz="2000" dirty="0" smtClean="0"/>
              <a:t>), étude expérimentale sur 27 desmans avec section d’une ½ mandibule entière (petite taille des dents).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9004" y="4581128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Résultats attendus courant mai.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dirty="0" smtClean="0"/>
              <a:t> Etude comparative avec résultats des coupes osseuses.</a:t>
            </a:r>
          </a:p>
        </p:txBody>
      </p:sp>
      <p:pic>
        <p:nvPicPr>
          <p:cNvPr id="12" name="Image 11" descr="MI No16 4A 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572" y="4076832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D8496"/>
            </a:gs>
            <a:gs pos="25000">
              <a:srgbClr val="E6E6E6"/>
            </a:gs>
            <a:gs pos="74000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90972" y="332656"/>
            <a:ext cx="9546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- Perspectives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9004" y="1268760"/>
            <a:ext cx="92890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000" b="1" dirty="0" smtClean="0"/>
              <a:t> </a:t>
            </a:r>
            <a:r>
              <a:rPr lang="fr-FR" sz="2400" b="1" dirty="0" smtClean="0"/>
              <a:t>Les résultats des autopsies confirment les menaces habituellement citées pour l’espèce, et apportent des informations essentielles pour proposer des mesures de gestion adaptées.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400" b="1" dirty="0" smtClean="0"/>
              <a:t> Bien que probablement surestimé, le rôle des prédateurs, et notamment des carnivores domestiques, pourrait avoir un impact non négligeable amenant à proposer des mesures préventives.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400" b="1" dirty="0" smtClean="0"/>
              <a:t> Les analyses parasitologiques ont confirmé que les desmans sont peu parasités, avec toutefois des genres encore jamais cités chez cette espèce </a:t>
            </a:r>
            <a:r>
              <a:rPr lang="fr-FR" sz="2400" b="1" dirty="0" smtClean="0">
                <a:sym typeface="Symbol"/>
              </a:rPr>
              <a:t> faible impact sanitaire.</a:t>
            </a:r>
            <a:endParaRPr lang="fr-FR" sz="2400" b="1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 3" pitchFamily="18" charset="2"/>
              <a:buChar char=""/>
            </a:pPr>
            <a:r>
              <a:rPr lang="fr-FR" sz="2400" b="1" dirty="0" smtClean="0"/>
              <a:t> Les coupes osseuses et dentaires sont une importante contribution aux méthodes de détermination de l’âge chez le desman, indispensables pour étudier la dynamique des populations.</a:t>
            </a:r>
            <a:endParaRPr lang="fr-FR" sz="2400" b="1" dirty="0"/>
          </a:p>
        </p:txBody>
      </p:sp>
      <p:pic>
        <p:nvPicPr>
          <p:cNvPr id="4" name="Image 3" descr="pna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948" y="188640"/>
            <a:ext cx="1584176" cy="125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1039044" y="6381328"/>
            <a:ext cx="8364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Crédits photos : F. Blanc, K. Curtil, C. Fournier, P. Fournier, C. Novella, </a:t>
            </a:r>
            <a:r>
              <a:rPr lang="fr-FR" sz="1600" dirty="0" err="1" smtClean="0"/>
              <a:t>Matsons’Lab</a:t>
            </a:r>
            <a:r>
              <a:rPr lang="fr-FR" sz="1600" dirty="0" smtClean="0"/>
              <a:t>, VetDiagnostics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755</Words>
  <Application>Microsoft Office PowerPoint</Application>
  <PresentationFormat>Diapositives 35 mm</PresentationFormat>
  <Paragraphs>183</Paragraphs>
  <Slides>10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POSTE</dc:creator>
  <cp:lastModifiedBy>Chris</cp:lastModifiedBy>
  <cp:revision>146</cp:revision>
  <dcterms:created xsi:type="dcterms:W3CDTF">2012-11-20T14:03:01Z</dcterms:created>
  <dcterms:modified xsi:type="dcterms:W3CDTF">2014-04-14T15:36:37Z</dcterms:modified>
</cp:coreProperties>
</file>