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33" name="PlaceHolder 2"/>
          <p:cNvSpPr>
            <a:spLocks noGrp="1"/>
          </p:cNvSpPr>
          <p:nvPr>
            <p:ph/>
          </p:nvPr>
        </p:nvSpPr>
        <p:spPr>
          <a:xfrm>
            <a:off x="1103400" y="2053080"/>
            <a:ext cx="8946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34" name="PlaceHolder 3"/>
          <p:cNvSpPr>
            <a:spLocks noGrp="1"/>
          </p:cNvSpPr>
          <p:nvPr>
            <p:ph/>
          </p:nvPr>
        </p:nvSpPr>
        <p:spPr>
          <a:xfrm>
            <a:off x="1103400" y="4244400"/>
            <a:ext cx="8946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36" name="PlaceHolder 2"/>
          <p:cNvSpPr>
            <a:spLocks noGrp="1"/>
          </p:cNvSpPr>
          <p:nvPr>
            <p:ph/>
          </p:nvPr>
        </p:nvSpPr>
        <p:spPr>
          <a:xfrm>
            <a:off x="110340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37" name="PlaceHolder 3"/>
          <p:cNvSpPr>
            <a:spLocks noGrp="1"/>
          </p:cNvSpPr>
          <p:nvPr>
            <p:ph/>
          </p:nvPr>
        </p:nvSpPr>
        <p:spPr>
          <a:xfrm>
            <a:off x="568764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38" name="PlaceHolder 4"/>
          <p:cNvSpPr>
            <a:spLocks noGrp="1"/>
          </p:cNvSpPr>
          <p:nvPr>
            <p:ph/>
          </p:nvPr>
        </p:nvSpPr>
        <p:spPr>
          <a:xfrm>
            <a:off x="110340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39" name="PlaceHolder 5"/>
          <p:cNvSpPr>
            <a:spLocks noGrp="1"/>
          </p:cNvSpPr>
          <p:nvPr>
            <p:ph/>
          </p:nvPr>
        </p:nvSpPr>
        <p:spPr>
          <a:xfrm>
            <a:off x="568764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41" name="PlaceHolder 2"/>
          <p:cNvSpPr>
            <a:spLocks noGrp="1"/>
          </p:cNvSpPr>
          <p:nvPr>
            <p:ph/>
          </p:nvPr>
        </p:nvSpPr>
        <p:spPr>
          <a:xfrm>
            <a:off x="1103400" y="205308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42" name="PlaceHolder 3"/>
          <p:cNvSpPr>
            <a:spLocks noGrp="1"/>
          </p:cNvSpPr>
          <p:nvPr>
            <p:ph/>
          </p:nvPr>
        </p:nvSpPr>
        <p:spPr>
          <a:xfrm>
            <a:off x="4128120" y="205308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43" name="PlaceHolder 4"/>
          <p:cNvSpPr>
            <a:spLocks noGrp="1"/>
          </p:cNvSpPr>
          <p:nvPr>
            <p:ph/>
          </p:nvPr>
        </p:nvSpPr>
        <p:spPr>
          <a:xfrm>
            <a:off x="7152840" y="205308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44" name="PlaceHolder 5"/>
          <p:cNvSpPr>
            <a:spLocks noGrp="1"/>
          </p:cNvSpPr>
          <p:nvPr>
            <p:ph/>
          </p:nvPr>
        </p:nvSpPr>
        <p:spPr>
          <a:xfrm>
            <a:off x="1103400" y="424440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45" name="PlaceHolder 6"/>
          <p:cNvSpPr>
            <a:spLocks noGrp="1"/>
          </p:cNvSpPr>
          <p:nvPr>
            <p:ph/>
          </p:nvPr>
        </p:nvSpPr>
        <p:spPr>
          <a:xfrm>
            <a:off x="4128120" y="424440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46" name="PlaceHolder 7"/>
          <p:cNvSpPr>
            <a:spLocks noGrp="1"/>
          </p:cNvSpPr>
          <p:nvPr>
            <p:ph/>
          </p:nvPr>
        </p:nvSpPr>
        <p:spPr>
          <a:xfrm>
            <a:off x="7152840" y="424440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59" name="PlaceHolder 2"/>
          <p:cNvSpPr>
            <a:spLocks noGrp="1"/>
          </p:cNvSpPr>
          <p:nvPr>
            <p:ph type="subTitle"/>
          </p:nvPr>
        </p:nvSpPr>
        <p:spPr>
          <a:xfrm>
            <a:off x="1103400" y="2053080"/>
            <a:ext cx="8946360" cy="41950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61" name="PlaceHolder 2"/>
          <p:cNvSpPr>
            <a:spLocks noGrp="1"/>
          </p:cNvSpPr>
          <p:nvPr>
            <p:ph/>
          </p:nvPr>
        </p:nvSpPr>
        <p:spPr>
          <a:xfrm>
            <a:off x="1103400" y="2053080"/>
            <a:ext cx="894636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63" name="PlaceHolder 2"/>
          <p:cNvSpPr>
            <a:spLocks noGrp="1"/>
          </p:cNvSpPr>
          <p:nvPr>
            <p:ph/>
          </p:nvPr>
        </p:nvSpPr>
        <p:spPr>
          <a:xfrm>
            <a:off x="110340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64" name="PlaceHolder 3"/>
          <p:cNvSpPr>
            <a:spLocks noGrp="1"/>
          </p:cNvSpPr>
          <p:nvPr>
            <p:ph/>
          </p:nvPr>
        </p:nvSpPr>
        <p:spPr>
          <a:xfrm>
            <a:off x="568764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46200" y="452880"/>
            <a:ext cx="9404280" cy="649116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68" name="PlaceHolder 2"/>
          <p:cNvSpPr>
            <a:spLocks noGrp="1"/>
          </p:cNvSpPr>
          <p:nvPr>
            <p:ph/>
          </p:nvPr>
        </p:nvSpPr>
        <p:spPr>
          <a:xfrm>
            <a:off x="110340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69" name="PlaceHolder 3"/>
          <p:cNvSpPr>
            <a:spLocks noGrp="1"/>
          </p:cNvSpPr>
          <p:nvPr>
            <p:ph/>
          </p:nvPr>
        </p:nvSpPr>
        <p:spPr>
          <a:xfrm>
            <a:off x="568764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70" name="PlaceHolder 4"/>
          <p:cNvSpPr>
            <a:spLocks noGrp="1"/>
          </p:cNvSpPr>
          <p:nvPr>
            <p:ph/>
          </p:nvPr>
        </p:nvSpPr>
        <p:spPr>
          <a:xfrm>
            <a:off x="110340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2" name="PlaceHolder 2"/>
          <p:cNvSpPr>
            <a:spLocks noGrp="1"/>
          </p:cNvSpPr>
          <p:nvPr>
            <p:ph type="subTitle"/>
          </p:nvPr>
        </p:nvSpPr>
        <p:spPr>
          <a:xfrm>
            <a:off x="1103400" y="2053080"/>
            <a:ext cx="8946360" cy="41950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72" name="PlaceHolder 2"/>
          <p:cNvSpPr>
            <a:spLocks noGrp="1"/>
          </p:cNvSpPr>
          <p:nvPr>
            <p:ph/>
          </p:nvPr>
        </p:nvSpPr>
        <p:spPr>
          <a:xfrm>
            <a:off x="110340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73" name="PlaceHolder 3"/>
          <p:cNvSpPr>
            <a:spLocks noGrp="1"/>
          </p:cNvSpPr>
          <p:nvPr>
            <p:ph/>
          </p:nvPr>
        </p:nvSpPr>
        <p:spPr>
          <a:xfrm>
            <a:off x="568764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74" name="PlaceHolder 4"/>
          <p:cNvSpPr>
            <a:spLocks noGrp="1"/>
          </p:cNvSpPr>
          <p:nvPr>
            <p:ph/>
          </p:nvPr>
        </p:nvSpPr>
        <p:spPr>
          <a:xfrm>
            <a:off x="568764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76" name="PlaceHolder 2"/>
          <p:cNvSpPr>
            <a:spLocks noGrp="1"/>
          </p:cNvSpPr>
          <p:nvPr>
            <p:ph/>
          </p:nvPr>
        </p:nvSpPr>
        <p:spPr>
          <a:xfrm>
            <a:off x="110340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77" name="PlaceHolder 3"/>
          <p:cNvSpPr>
            <a:spLocks noGrp="1"/>
          </p:cNvSpPr>
          <p:nvPr>
            <p:ph/>
          </p:nvPr>
        </p:nvSpPr>
        <p:spPr>
          <a:xfrm>
            <a:off x="568764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78" name="PlaceHolder 4"/>
          <p:cNvSpPr>
            <a:spLocks noGrp="1"/>
          </p:cNvSpPr>
          <p:nvPr>
            <p:ph/>
          </p:nvPr>
        </p:nvSpPr>
        <p:spPr>
          <a:xfrm>
            <a:off x="1103400" y="4244400"/>
            <a:ext cx="8946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80" name="PlaceHolder 2"/>
          <p:cNvSpPr>
            <a:spLocks noGrp="1"/>
          </p:cNvSpPr>
          <p:nvPr>
            <p:ph/>
          </p:nvPr>
        </p:nvSpPr>
        <p:spPr>
          <a:xfrm>
            <a:off x="1103400" y="2053080"/>
            <a:ext cx="8946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81" name="PlaceHolder 3"/>
          <p:cNvSpPr>
            <a:spLocks noGrp="1"/>
          </p:cNvSpPr>
          <p:nvPr>
            <p:ph/>
          </p:nvPr>
        </p:nvSpPr>
        <p:spPr>
          <a:xfrm>
            <a:off x="1103400" y="4244400"/>
            <a:ext cx="8946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83" name="PlaceHolder 2"/>
          <p:cNvSpPr>
            <a:spLocks noGrp="1"/>
          </p:cNvSpPr>
          <p:nvPr>
            <p:ph/>
          </p:nvPr>
        </p:nvSpPr>
        <p:spPr>
          <a:xfrm>
            <a:off x="110340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84" name="PlaceHolder 3"/>
          <p:cNvSpPr>
            <a:spLocks noGrp="1"/>
          </p:cNvSpPr>
          <p:nvPr>
            <p:ph/>
          </p:nvPr>
        </p:nvSpPr>
        <p:spPr>
          <a:xfrm>
            <a:off x="568764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85" name="PlaceHolder 4"/>
          <p:cNvSpPr>
            <a:spLocks noGrp="1"/>
          </p:cNvSpPr>
          <p:nvPr>
            <p:ph/>
          </p:nvPr>
        </p:nvSpPr>
        <p:spPr>
          <a:xfrm>
            <a:off x="110340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86" name="PlaceHolder 5"/>
          <p:cNvSpPr>
            <a:spLocks noGrp="1"/>
          </p:cNvSpPr>
          <p:nvPr>
            <p:ph/>
          </p:nvPr>
        </p:nvSpPr>
        <p:spPr>
          <a:xfrm>
            <a:off x="568764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88" name="PlaceHolder 2"/>
          <p:cNvSpPr>
            <a:spLocks noGrp="1"/>
          </p:cNvSpPr>
          <p:nvPr>
            <p:ph/>
          </p:nvPr>
        </p:nvSpPr>
        <p:spPr>
          <a:xfrm>
            <a:off x="1103400" y="205308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89" name="PlaceHolder 3"/>
          <p:cNvSpPr>
            <a:spLocks noGrp="1"/>
          </p:cNvSpPr>
          <p:nvPr>
            <p:ph/>
          </p:nvPr>
        </p:nvSpPr>
        <p:spPr>
          <a:xfrm>
            <a:off x="4128120" y="205308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90" name="PlaceHolder 4"/>
          <p:cNvSpPr>
            <a:spLocks noGrp="1"/>
          </p:cNvSpPr>
          <p:nvPr>
            <p:ph/>
          </p:nvPr>
        </p:nvSpPr>
        <p:spPr>
          <a:xfrm>
            <a:off x="7152840" y="205308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91" name="PlaceHolder 5"/>
          <p:cNvSpPr>
            <a:spLocks noGrp="1"/>
          </p:cNvSpPr>
          <p:nvPr>
            <p:ph/>
          </p:nvPr>
        </p:nvSpPr>
        <p:spPr>
          <a:xfrm>
            <a:off x="1103400" y="424440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92" name="PlaceHolder 6"/>
          <p:cNvSpPr>
            <a:spLocks noGrp="1"/>
          </p:cNvSpPr>
          <p:nvPr>
            <p:ph/>
          </p:nvPr>
        </p:nvSpPr>
        <p:spPr>
          <a:xfrm>
            <a:off x="4128120" y="424440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93" name="PlaceHolder 7"/>
          <p:cNvSpPr>
            <a:spLocks noGrp="1"/>
          </p:cNvSpPr>
          <p:nvPr>
            <p:ph/>
          </p:nvPr>
        </p:nvSpPr>
        <p:spPr>
          <a:xfrm>
            <a:off x="7152840" y="4244400"/>
            <a:ext cx="2880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4" name="PlaceHolder 2"/>
          <p:cNvSpPr>
            <a:spLocks noGrp="1"/>
          </p:cNvSpPr>
          <p:nvPr>
            <p:ph/>
          </p:nvPr>
        </p:nvSpPr>
        <p:spPr>
          <a:xfrm>
            <a:off x="1103400" y="2053080"/>
            <a:ext cx="894636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16" name="PlaceHolder 2"/>
          <p:cNvSpPr>
            <a:spLocks noGrp="1"/>
          </p:cNvSpPr>
          <p:nvPr>
            <p:ph/>
          </p:nvPr>
        </p:nvSpPr>
        <p:spPr>
          <a:xfrm>
            <a:off x="110340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17" name="PlaceHolder 3"/>
          <p:cNvSpPr>
            <a:spLocks noGrp="1"/>
          </p:cNvSpPr>
          <p:nvPr>
            <p:ph/>
          </p:nvPr>
        </p:nvSpPr>
        <p:spPr>
          <a:xfrm>
            <a:off x="568764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46200" y="452880"/>
            <a:ext cx="9404280" cy="649116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21" name="PlaceHolder 2"/>
          <p:cNvSpPr>
            <a:spLocks noGrp="1"/>
          </p:cNvSpPr>
          <p:nvPr>
            <p:ph/>
          </p:nvPr>
        </p:nvSpPr>
        <p:spPr>
          <a:xfrm>
            <a:off x="110340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22" name="PlaceHolder 3"/>
          <p:cNvSpPr>
            <a:spLocks noGrp="1"/>
          </p:cNvSpPr>
          <p:nvPr>
            <p:ph/>
          </p:nvPr>
        </p:nvSpPr>
        <p:spPr>
          <a:xfrm>
            <a:off x="568764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23" name="PlaceHolder 4"/>
          <p:cNvSpPr>
            <a:spLocks noGrp="1"/>
          </p:cNvSpPr>
          <p:nvPr>
            <p:ph/>
          </p:nvPr>
        </p:nvSpPr>
        <p:spPr>
          <a:xfrm>
            <a:off x="110340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25" name="PlaceHolder 2"/>
          <p:cNvSpPr>
            <a:spLocks noGrp="1"/>
          </p:cNvSpPr>
          <p:nvPr>
            <p:ph/>
          </p:nvPr>
        </p:nvSpPr>
        <p:spPr>
          <a:xfrm>
            <a:off x="1103400" y="2053080"/>
            <a:ext cx="4365720" cy="41950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26" name="PlaceHolder 3"/>
          <p:cNvSpPr>
            <a:spLocks noGrp="1"/>
          </p:cNvSpPr>
          <p:nvPr>
            <p:ph/>
          </p:nvPr>
        </p:nvSpPr>
        <p:spPr>
          <a:xfrm>
            <a:off x="568764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27" name="PlaceHolder 4"/>
          <p:cNvSpPr>
            <a:spLocks noGrp="1"/>
          </p:cNvSpPr>
          <p:nvPr>
            <p:ph/>
          </p:nvPr>
        </p:nvSpPr>
        <p:spPr>
          <a:xfrm>
            <a:off x="5687640" y="424440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46200" y="452880"/>
            <a:ext cx="9404280" cy="1400040"/>
          </a:xfrm>
          <a:prstGeom prst="rect">
            <a:avLst/>
          </a:prstGeom>
          <a:noFill/>
          <a:ln w="0">
            <a:noFill/>
          </a:ln>
        </p:spPr>
        <p:txBody>
          <a:bodyPr lIns="0" rIns="0" tIns="0" bIns="0" anchor="ctr">
            <a:noAutofit/>
          </a:bodyPr>
          <a:p>
            <a:endParaRPr b="0" lang="en-US" sz="1800" spc="-1" strike="noStrike">
              <a:solidFill>
                <a:srgbClr val="ffffff"/>
              </a:solidFill>
              <a:latin typeface="Century Gothic"/>
            </a:endParaRPr>
          </a:p>
        </p:txBody>
      </p:sp>
      <p:sp>
        <p:nvSpPr>
          <p:cNvPr id="29" name="PlaceHolder 2"/>
          <p:cNvSpPr>
            <a:spLocks noGrp="1"/>
          </p:cNvSpPr>
          <p:nvPr>
            <p:ph/>
          </p:nvPr>
        </p:nvSpPr>
        <p:spPr>
          <a:xfrm>
            <a:off x="110340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30" name="PlaceHolder 3"/>
          <p:cNvSpPr>
            <a:spLocks noGrp="1"/>
          </p:cNvSpPr>
          <p:nvPr>
            <p:ph/>
          </p:nvPr>
        </p:nvSpPr>
        <p:spPr>
          <a:xfrm>
            <a:off x="5687640" y="2053080"/>
            <a:ext cx="436572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
        <p:nvSpPr>
          <p:cNvPr id="31" name="PlaceHolder 4"/>
          <p:cNvSpPr>
            <a:spLocks noGrp="1"/>
          </p:cNvSpPr>
          <p:nvPr>
            <p:ph/>
          </p:nvPr>
        </p:nvSpPr>
        <p:spPr>
          <a:xfrm>
            <a:off x="1103400" y="4244400"/>
            <a:ext cx="8946360" cy="2000880"/>
          </a:xfrm>
          <a:prstGeom prst="rect">
            <a:avLst/>
          </a:prstGeom>
          <a:noFill/>
          <a:ln w="0">
            <a:noFill/>
          </a:ln>
        </p:spPr>
        <p:txBody>
          <a:bodyPr lIns="0" rIns="0" tIns="0" bIns="0" anchor="t">
            <a:normAutofit/>
          </a:bodyPr>
          <a:p>
            <a:endParaRPr b="0" lang="en-US" sz="2000" spc="-1" strike="noStrike">
              <a:solidFill>
                <a:srgbClr val="ffffff"/>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7" descr=""/>
          <p:cNvPicPr/>
          <p:nvPr/>
        </p:nvPicPr>
        <p:blipFill>
          <a:blip r:embed="rId3"/>
          <a:srcRect l="3610" t="0" r="0" b="0"/>
          <a:stretch/>
        </p:blipFill>
        <p:spPr>
          <a:xfrm>
            <a:off x="0" y="2669760"/>
            <a:ext cx="4036680" cy="4187880"/>
          </a:xfrm>
          <a:prstGeom prst="rect">
            <a:avLst/>
          </a:prstGeom>
          <a:ln w="0">
            <a:noFill/>
          </a:ln>
        </p:spPr>
      </p:pic>
      <p:pic>
        <p:nvPicPr>
          <p:cNvPr id="1" name="Picture 6" descr=""/>
          <p:cNvPicPr/>
          <p:nvPr/>
        </p:nvPicPr>
        <p:blipFill>
          <a:blip r:embed="rId4"/>
          <a:srcRect l="35647" t="0" r="0" b="0"/>
          <a:stretch/>
        </p:blipFill>
        <p:spPr>
          <a:xfrm>
            <a:off x="0" y="2892240"/>
            <a:ext cx="1522080" cy="2365200"/>
          </a:xfrm>
          <a:prstGeom prst="rect">
            <a:avLst/>
          </a:prstGeom>
          <a:ln w="0">
            <a:noFill/>
          </a:ln>
        </p:spPr>
      </p:pic>
      <p:sp>
        <p:nvSpPr>
          <p:cNvPr id="2" name="Oval 15"/>
          <p:cNvSpPr/>
          <p:nvPr/>
        </p:nvSpPr>
        <p:spPr>
          <a:xfrm>
            <a:off x="8609040" y="1676520"/>
            <a:ext cx="2819160" cy="281916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 name="Picture 8" descr=""/>
          <p:cNvPicPr/>
          <p:nvPr/>
        </p:nvPicPr>
        <p:blipFill>
          <a:blip r:embed="rId5"/>
          <a:srcRect l="0" t="28812" r="0" b="0"/>
          <a:stretch/>
        </p:blipFill>
        <p:spPr>
          <a:xfrm>
            <a:off x="7999560" y="0"/>
            <a:ext cx="1603080" cy="1141200"/>
          </a:xfrm>
          <a:prstGeom prst="rect">
            <a:avLst/>
          </a:prstGeom>
          <a:ln w="0">
            <a:noFill/>
          </a:ln>
        </p:spPr>
      </p:pic>
      <p:pic>
        <p:nvPicPr>
          <p:cNvPr id="4" name="Picture 9" descr=""/>
          <p:cNvPicPr/>
          <p:nvPr/>
        </p:nvPicPr>
        <p:blipFill>
          <a:blip r:embed="rId6"/>
          <a:srcRect l="0" t="0" r="0" b="23333"/>
          <a:stretch/>
        </p:blipFill>
        <p:spPr>
          <a:xfrm>
            <a:off x="8605800" y="6095880"/>
            <a:ext cx="993240" cy="761760"/>
          </a:xfrm>
          <a:prstGeom prst="rect">
            <a:avLst/>
          </a:prstGeom>
          <a:ln w="0">
            <a:noFill/>
          </a:ln>
        </p:spPr>
      </p:pic>
      <p:sp>
        <p:nvSpPr>
          <p:cNvPr id="5" name="Rectangle 13"/>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PlaceHolder 1"/>
          <p:cNvSpPr>
            <a:spLocks noGrp="1"/>
          </p:cNvSpPr>
          <p:nvPr>
            <p:ph type="title"/>
          </p:nvPr>
        </p:nvSpPr>
        <p:spPr>
          <a:xfrm>
            <a:off x="1154880" y="1447920"/>
            <a:ext cx="8825400" cy="3329280"/>
          </a:xfrm>
          <a:prstGeom prst="rect">
            <a:avLst/>
          </a:prstGeom>
          <a:noFill/>
          <a:ln w="0">
            <a:noFill/>
          </a:ln>
        </p:spPr>
        <p:txBody>
          <a:bodyPr anchor="b">
            <a:noAutofit/>
          </a:bodyPr>
          <a:p>
            <a:pPr>
              <a:lnSpc>
                <a:spcPct val="100000"/>
              </a:lnSpc>
              <a:buNone/>
            </a:pPr>
            <a:r>
              <a:rPr b="0" lang="fr-FR" sz="7200" spc="-1" strike="noStrike">
                <a:solidFill>
                  <a:srgbClr val="ebebeb"/>
                </a:solidFill>
                <a:latin typeface="Century Gothic"/>
              </a:rPr>
              <a:t>Modifiez le style du titre</a:t>
            </a:r>
            <a:endParaRPr b="0" lang="en-US" sz="7200" spc="-1" strike="noStrike">
              <a:solidFill>
                <a:srgbClr val="ffffff"/>
              </a:solidFill>
              <a:latin typeface="Century Gothic"/>
            </a:endParaRPr>
          </a:p>
        </p:txBody>
      </p:sp>
      <p:sp>
        <p:nvSpPr>
          <p:cNvPr id="7" name="PlaceHolder 2"/>
          <p:cNvSpPr>
            <a:spLocks noGrp="1"/>
          </p:cNvSpPr>
          <p:nvPr>
            <p:ph type="dt"/>
          </p:nvPr>
        </p:nvSpPr>
        <p:spPr>
          <a:xfrm rot="5400000">
            <a:off x="10155600" y="1790640"/>
            <a:ext cx="990360" cy="304560"/>
          </a:xfrm>
          <a:prstGeom prst="rect">
            <a:avLst/>
          </a:prstGeom>
          <a:noFill/>
          <a:ln w="0">
            <a:noFill/>
          </a:ln>
        </p:spPr>
        <p:txBody>
          <a:bodyPr anchor="t">
            <a:noAutofit/>
          </a:bodyPr>
          <a:p>
            <a:pPr>
              <a:lnSpc>
                <a:spcPct val="100000"/>
              </a:lnSpc>
              <a:buNone/>
            </a:pPr>
            <a:fld id="{437BED0F-1F84-40D1-AE00-F6408E6EABB7}" type="datetime1">
              <a:rPr b="0" lang="fr-FR" sz="1100" spc="-1" strike="noStrike">
                <a:solidFill>
                  <a:srgbClr val="ffffff">
                    <a:alpha val="60000"/>
                  </a:srgbClr>
                </a:solidFill>
                <a:latin typeface="Century Gothic"/>
              </a:rPr>
              <a:t>27/03/2024</a:t>
            </a:fld>
            <a:endParaRPr b="0" lang="fr-FR" sz="1100" spc="-1" strike="noStrike">
              <a:latin typeface="Times New Roman"/>
            </a:endParaRPr>
          </a:p>
        </p:txBody>
      </p:sp>
      <p:sp>
        <p:nvSpPr>
          <p:cNvPr id="8" name="PlaceHolder 3"/>
          <p:cNvSpPr>
            <a:spLocks noGrp="1"/>
          </p:cNvSpPr>
          <p:nvPr>
            <p:ph type="ftr"/>
          </p:nvPr>
        </p:nvSpPr>
        <p:spPr>
          <a:xfrm rot="5400000">
            <a:off x="8951760" y="3225240"/>
            <a:ext cx="3859560" cy="304560"/>
          </a:xfrm>
          <a:prstGeom prst="rect">
            <a:avLst/>
          </a:prstGeom>
          <a:noFill/>
          <a:ln w="0">
            <a:noFill/>
          </a:ln>
        </p:spPr>
        <p:txBody>
          <a:bodyPr anchor="b">
            <a:noAutofit/>
          </a:bodyPr>
          <a:p>
            <a:endParaRPr b="0" lang="fr-FR" sz="2400" spc="-1" strike="noStrike">
              <a:latin typeface="Times New Roman"/>
            </a:endParaRPr>
          </a:p>
        </p:txBody>
      </p:sp>
      <p:sp>
        <p:nvSpPr>
          <p:cNvPr id="9" name="PlaceHolder 4"/>
          <p:cNvSpPr>
            <a:spLocks noGrp="1"/>
          </p:cNvSpPr>
          <p:nvPr>
            <p:ph type="sldNum"/>
          </p:nvPr>
        </p:nvSpPr>
        <p:spPr>
          <a:xfrm>
            <a:off x="10352520" y="295560"/>
            <a:ext cx="837720" cy="767160"/>
          </a:xfrm>
          <a:prstGeom prst="rect">
            <a:avLst/>
          </a:prstGeom>
          <a:noFill/>
          <a:ln w="0">
            <a:noFill/>
          </a:ln>
        </p:spPr>
        <p:txBody>
          <a:bodyPr anchor="b">
            <a:noAutofit/>
          </a:bodyPr>
          <a:p>
            <a:pPr algn="ctr">
              <a:lnSpc>
                <a:spcPct val="100000"/>
              </a:lnSpc>
              <a:buNone/>
            </a:pPr>
            <a:fld id="{DB00D3F1-C5F4-4FEA-B4FA-5C99077B8C43}"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000" spc="-1" strike="noStrike">
                <a:solidFill>
                  <a:srgbClr val="ffffff"/>
                </a:solidFill>
                <a:latin typeface="Century Gothic"/>
              </a:rPr>
              <a:t>Cliquez pour éditer le format du plan de texte</a:t>
            </a:r>
            <a:endParaRPr b="0" lang="en-US" sz="2000" spc="-1" strike="noStrike">
              <a:solidFill>
                <a:srgbClr val="ffffff"/>
              </a:solidFill>
              <a:latin typeface="Century Gothic"/>
            </a:endParaRPr>
          </a:p>
          <a:p>
            <a:pPr lvl="1" marL="864000" indent="-324000">
              <a:spcBef>
                <a:spcPts val="1134"/>
              </a:spcBef>
              <a:buClr>
                <a:srgbClr val="000000"/>
              </a:buClr>
              <a:buSzPct val="75000"/>
              <a:buFont typeface="Symbol" charset="2"/>
              <a:buChar char=""/>
            </a:pPr>
            <a:r>
              <a:rPr b="0" lang="en-US" sz="1600" spc="-1" strike="noStrike">
                <a:solidFill>
                  <a:srgbClr val="ffffff"/>
                </a:solidFill>
                <a:latin typeface="Century Gothic"/>
              </a:rPr>
              <a:t>Second niveau de plan</a:t>
            </a:r>
            <a:endParaRPr b="0" lang="en-US" sz="1600" spc="-1" strike="noStrike">
              <a:solidFill>
                <a:srgbClr val="ffffff"/>
              </a:solidFill>
              <a:latin typeface="Century Gothic"/>
            </a:endParaRPr>
          </a:p>
          <a:p>
            <a:pPr lvl="2" marL="1296000" indent="-288000">
              <a:spcBef>
                <a:spcPts val="850"/>
              </a:spcBef>
              <a:buClr>
                <a:srgbClr val="000000"/>
              </a:buClr>
              <a:buSzPct val="45000"/>
              <a:buFont typeface="Wingdings" charset="2"/>
              <a:buChar char=""/>
            </a:pPr>
            <a:r>
              <a:rPr b="0" lang="en-US" sz="1400" spc="-1" strike="noStrike">
                <a:solidFill>
                  <a:srgbClr val="ffffff"/>
                </a:solidFill>
                <a:latin typeface="Century Gothic"/>
              </a:rPr>
              <a:t>Troisième niveau de plan</a:t>
            </a:r>
            <a:endParaRPr b="0" lang="en-US" sz="1400" spc="-1" strike="noStrike">
              <a:solidFill>
                <a:srgbClr val="ffffff"/>
              </a:solidFill>
              <a:latin typeface="Century Gothic"/>
            </a:endParaRPr>
          </a:p>
          <a:p>
            <a:pPr lvl="3" marL="1728000" indent="-216000">
              <a:spcBef>
                <a:spcPts val="567"/>
              </a:spcBef>
              <a:buClr>
                <a:srgbClr val="000000"/>
              </a:buClr>
              <a:buSzPct val="75000"/>
              <a:buFont typeface="Symbol" charset="2"/>
              <a:buChar char=""/>
            </a:pPr>
            <a:r>
              <a:rPr b="0" lang="en-US" sz="1400" spc="-1" strike="noStrike">
                <a:solidFill>
                  <a:srgbClr val="ffffff"/>
                </a:solidFill>
                <a:latin typeface="Century Gothic"/>
              </a:rPr>
              <a:t>Quatrième niveau de plan</a:t>
            </a:r>
            <a:endParaRPr b="0" lang="en-US" sz="1400" spc="-1" strike="noStrike">
              <a:solidFill>
                <a:srgbClr val="ffffff"/>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Century Gothic"/>
              </a:rPr>
              <a:t>Cinquième niveau de plan</a:t>
            </a:r>
            <a:endParaRPr b="0" lang="en-US" sz="2000" spc="-1" strike="noStrike">
              <a:solidFill>
                <a:srgbClr val="ffffff"/>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Century Gothic"/>
              </a:rPr>
              <a:t>Sixième niveau de plan</a:t>
            </a:r>
            <a:endParaRPr b="0" lang="en-US" sz="2000" spc="-1" strike="noStrike">
              <a:solidFill>
                <a:srgbClr val="ffffff"/>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Century Gothic"/>
              </a:rPr>
              <a:t>Septième niveau de plan</a:t>
            </a:r>
            <a:endParaRPr b="0" lang="en-US" sz="2000" spc="-1" strike="noStrike">
              <a:solidFill>
                <a:srgbClr val="ffffff"/>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7" name="Picture 7" descr=""/>
          <p:cNvPicPr/>
          <p:nvPr/>
        </p:nvPicPr>
        <p:blipFill>
          <a:blip r:embed="rId3"/>
          <a:srcRect l="3610" t="0" r="0" b="0"/>
          <a:stretch/>
        </p:blipFill>
        <p:spPr>
          <a:xfrm>
            <a:off x="0" y="2669760"/>
            <a:ext cx="4036680" cy="4187880"/>
          </a:xfrm>
          <a:prstGeom prst="rect">
            <a:avLst/>
          </a:prstGeom>
          <a:ln w="0">
            <a:noFill/>
          </a:ln>
        </p:spPr>
      </p:pic>
      <p:pic>
        <p:nvPicPr>
          <p:cNvPr id="48" name="Picture 6" descr=""/>
          <p:cNvPicPr/>
          <p:nvPr/>
        </p:nvPicPr>
        <p:blipFill>
          <a:blip r:embed="rId4"/>
          <a:srcRect l="35647" t="0" r="0" b="0"/>
          <a:stretch/>
        </p:blipFill>
        <p:spPr>
          <a:xfrm>
            <a:off x="0" y="2892240"/>
            <a:ext cx="1522080" cy="2365200"/>
          </a:xfrm>
          <a:prstGeom prst="rect">
            <a:avLst/>
          </a:prstGeom>
          <a:ln w="0">
            <a:noFill/>
          </a:ln>
        </p:spPr>
      </p:pic>
      <p:sp>
        <p:nvSpPr>
          <p:cNvPr id="49" name="Oval 15"/>
          <p:cNvSpPr/>
          <p:nvPr/>
        </p:nvSpPr>
        <p:spPr>
          <a:xfrm>
            <a:off x="8609040" y="1676520"/>
            <a:ext cx="2819160" cy="2819160"/>
          </a:xfrm>
          <a:prstGeom prst="ellipse">
            <a:avLst/>
          </a:prstGeom>
          <a:gradFill rotWithShape="0">
            <a:gsLst>
              <a:gs pos="0">
                <a:srgbClr val="50b9c1">
                  <a:alpha val="7058"/>
                </a:srgbClr>
              </a:gs>
              <a:gs pos="100000">
                <a:srgbClr val="50b9c1">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50" name="Picture 8" descr=""/>
          <p:cNvPicPr/>
          <p:nvPr/>
        </p:nvPicPr>
        <p:blipFill>
          <a:blip r:embed="rId5"/>
          <a:srcRect l="0" t="28812" r="0" b="0"/>
          <a:stretch/>
        </p:blipFill>
        <p:spPr>
          <a:xfrm>
            <a:off x="7999560" y="0"/>
            <a:ext cx="1603080" cy="1141200"/>
          </a:xfrm>
          <a:prstGeom prst="rect">
            <a:avLst/>
          </a:prstGeom>
          <a:ln w="0">
            <a:noFill/>
          </a:ln>
        </p:spPr>
      </p:pic>
      <p:pic>
        <p:nvPicPr>
          <p:cNvPr id="51" name="Picture 9" descr=""/>
          <p:cNvPicPr/>
          <p:nvPr/>
        </p:nvPicPr>
        <p:blipFill>
          <a:blip r:embed="rId6"/>
          <a:srcRect l="0" t="0" r="0" b="23333"/>
          <a:stretch/>
        </p:blipFill>
        <p:spPr>
          <a:xfrm>
            <a:off x="8605800" y="6095880"/>
            <a:ext cx="993240" cy="761760"/>
          </a:xfrm>
          <a:prstGeom prst="rect">
            <a:avLst/>
          </a:prstGeom>
          <a:ln w="0">
            <a:noFill/>
          </a:ln>
        </p:spPr>
      </p:pic>
      <p:sp>
        <p:nvSpPr>
          <p:cNvPr id="52" name="Rectangle 13"/>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3" name="PlaceHolder 1"/>
          <p:cNvSpPr>
            <a:spLocks noGrp="1"/>
          </p:cNvSpPr>
          <p:nvPr>
            <p:ph type="title"/>
          </p:nvPr>
        </p:nvSpPr>
        <p:spPr>
          <a:xfrm>
            <a:off x="646200" y="452880"/>
            <a:ext cx="9404280" cy="1400040"/>
          </a:xfrm>
          <a:prstGeom prst="rect">
            <a:avLst/>
          </a:prstGeom>
          <a:noFill/>
          <a:ln w="0">
            <a:noFill/>
          </a:ln>
        </p:spPr>
        <p:txBody>
          <a:bodyPr anchor="t">
            <a:noAutofit/>
          </a:bodyPr>
          <a:p>
            <a:pPr>
              <a:lnSpc>
                <a:spcPct val="100000"/>
              </a:lnSpc>
              <a:buNone/>
            </a:pPr>
            <a:r>
              <a:rPr b="0" lang="fr-FR" sz="4200" spc="-1" strike="noStrike">
                <a:solidFill>
                  <a:srgbClr val="ebebeb"/>
                </a:solidFill>
                <a:latin typeface="Century Gothic"/>
              </a:rPr>
              <a:t>Modifiez le style du titre</a:t>
            </a:r>
            <a:endParaRPr b="0" lang="en-US" sz="4200" spc="-1" strike="noStrike">
              <a:solidFill>
                <a:srgbClr val="ffffff"/>
              </a:solidFill>
              <a:latin typeface="Century Gothic"/>
            </a:endParaRPr>
          </a:p>
        </p:txBody>
      </p:sp>
      <p:sp>
        <p:nvSpPr>
          <p:cNvPr id="54" name="PlaceHolder 2"/>
          <p:cNvSpPr>
            <a:spLocks noGrp="1"/>
          </p:cNvSpPr>
          <p:nvPr>
            <p:ph type="body"/>
          </p:nvPr>
        </p:nvSpPr>
        <p:spPr>
          <a:xfrm>
            <a:off x="1103400" y="2053080"/>
            <a:ext cx="8946360" cy="4195080"/>
          </a:xfrm>
          <a:prstGeom prst="rect">
            <a:avLst/>
          </a:prstGeom>
          <a:noFill/>
          <a:ln w="0">
            <a:noFill/>
          </a:ln>
        </p:spPr>
        <p:txBody>
          <a:bodyPr anchor="t">
            <a:noAutofit/>
          </a:bodyPr>
          <a:p>
            <a:pPr marL="343080" indent="-343080">
              <a:lnSpc>
                <a:spcPct val="100000"/>
              </a:lnSpc>
              <a:spcBef>
                <a:spcPts val="1001"/>
              </a:spcBef>
              <a:buClr>
                <a:srgbClr val="8ad0d6"/>
              </a:buClr>
              <a:buSzPct val="80000"/>
              <a:buFont typeface="Wingdings 3" charset="2"/>
              <a:buChar char=""/>
            </a:pPr>
            <a:r>
              <a:rPr b="0" lang="fr-FR" sz="2000" spc="-1" strike="noStrike">
                <a:solidFill>
                  <a:srgbClr val="ffffff"/>
                </a:solidFill>
                <a:latin typeface="Century Gothic"/>
              </a:rPr>
              <a:t>Cliquez pour modifier les styles du texte du masque</a:t>
            </a:r>
            <a:endParaRPr b="0" lang="en-US" sz="2000" spc="-1" strike="noStrike">
              <a:solidFill>
                <a:srgbClr val="ffffff"/>
              </a:solidFill>
              <a:latin typeface="Century Gothic"/>
            </a:endParaRPr>
          </a:p>
          <a:p>
            <a:pPr lvl="1" marL="743040" indent="-285840">
              <a:lnSpc>
                <a:spcPct val="100000"/>
              </a:lnSpc>
              <a:spcBef>
                <a:spcPts val="1001"/>
              </a:spcBef>
              <a:buClr>
                <a:srgbClr val="8ad0d6"/>
              </a:buClr>
              <a:buSzPct val="80000"/>
              <a:buFont typeface="Wingdings 3" charset="2"/>
              <a:buChar char=""/>
            </a:pPr>
            <a:r>
              <a:rPr b="0" lang="fr-FR" sz="1800" spc="-1" strike="noStrike">
                <a:solidFill>
                  <a:srgbClr val="ffffff"/>
                </a:solidFill>
                <a:latin typeface="Century Gothic"/>
              </a:rPr>
              <a:t>Deuxième niveau</a:t>
            </a:r>
            <a:endParaRPr b="0" lang="en-US" sz="1800" spc="-1" strike="noStrike">
              <a:solidFill>
                <a:srgbClr val="ffffff"/>
              </a:solidFill>
              <a:latin typeface="Century Gothic"/>
            </a:endParaRPr>
          </a:p>
          <a:p>
            <a:pPr lvl="2" marL="1143000" indent="-228600">
              <a:lnSpc>
                <a:spcPct val="100000"/>
              </a:lnSpc>
              <a:spcBef>
                <a:spcPts val="1001"/>
              </a:spcBef>
              <a:buClr>
                <a:srgbClr val="8ad0d6"/>
              </a:buClr>
              <a:buSzPct val="80000"/>
              <a:buFont typeface="Wingdings 3" charset="2"/>
              <a:buChar char=""/>
            </a:pPr>
            <a:r>
              <a:rPr b="0" lang="fr-FR" sz="1600" spc="-1" strike="noStrike">
                <a:solidFill>
                  <a:srgbClr val="ffffff"/>
                </a:solidFill>
                <a:latin typeface="Century Gothic"/>
              </a:rPr>
              <a:t>Troisième niveau</a:t>
            </a:r>
            <a:endParaRPr b="0" lang="en-US" sz="1600" spc="-1" strike="noStrike">
              <a:solidFill>
                <a:srgbClr val="ffffff"/>
              </a:solidFill>
              <a:latin typeface="Century Gothic"/>
            </a:endParaRPr>
          </a:p>
          <a:p>
            <a:pPr lvl="3" marL="1600200" indent="-228600">
              <a:lnSpc>
                <a:spcPct val="100000"/>
              </a:lnSpc>
              <a:spcBef>
                <a:spcPts val="1001"/>
              </a:spcBef>
              <a:buClr>
                <a:srgbClr val="8ad0d6"/>
              </a:buClr>
              <a:buSzPct val="80000"/>
              <a:buFont typeface="Wingdings 3" charset="2"/>
              <a:buChar char=""/>
            </a:pPr>
            <a:r>
              <a:rPr b="0" lang="fr-FR" sz="1400" spc="-1" strike="noStrike">
                <a:solidFill>
                  <a:srgbClr val="ffffff"/>
                </a:solidFill>
                <a:latin typeface="Century Gothic"/>
              </a:rPr>
              <a:t>Quatrième niveau</a:t>
            </a:r>
            <a:endParaRPr b="0" lang="en-US" sz="1400" spc="-1" strike="noStrike">
              <a:solidFill>
                <a:srgbClr val="ffffff"/>
              </a:solidFill>
              <a:latin typeface="Century Gothic"/>
            </a:endParaRPr>
          </a:p>
          <a:p>
            <a:pPr lvl="4" marL="2057400" indent="-228600">
              <a:lnSpc>
                <a:spcPct val="100000"/>
              </a:lnSpc>
              <a:spcBef>
                <a:spcPts val="1001"/>
              </a:spcBef>
              <a:buClr>
                <a:srgbClr val="8ad0d6"/>
              </a:buClr>
              <a:buSzPct val="80000"/>
              <a:buFont typeface="Wingdings 3" charset="2"/>
              <a:buChar char=""/>
            </a:pPr>
            <a:r>
              <a:rPr b="0" lang="fr-FR" sz="1400" spc="-1" strike="noStrike">
                <a:solidFill>
                  <a:srgbClr val="ffffff"/>
                </a:solidFill>
                <a:latin typeface="Century Gothic"/>
              </a:rPr>
              <a:t>Cinquième niveau</a:t>
            </a:r>
            <a:endParaRPr b="0" lang="en-US" sz="1400" spc="-1" strike="noStrike">
              <a:solidFill>
                <a:srgbClr val="ffffff"/>
              </a:solidFill>
              <a:latin typeface="Century Gothic"/>
            </a:endParaRPr>
          </a:p>
        </p:txBody>
      </p:sp>
      <p:sp>
        <p:nvSpPr>
          <p:cNvPr id="55" name="PlaceHolder 3"/>
          <p:cNvSpPr>
            <a:spLocks noGrp="1"/>
          </p:cNvSpPr>
          <p:nvPr>
            <p:ph type="dt"/>
          </p:nvPr>
        </p:nvSpPr>
        <p:spPr>
          <a:xfrm rot="5400000">
            <a:off x="10155600" y="1790640"/>
            <a:ext cx="990360" cy="304560"/>
          </a:xfrm>
          <a:prstGeom prst="rect">
            <a:avLst/>
          </a:prstGeom>
          <a:noFill/>
          <a:ln w="0">
            <a:noFill/>
          </a:ln>
        </p:spPr>
        <p:txBody>
          <a:bodyPr anchor="t">
            <a:noAutofit/>
          </a:bodyPr>
          <a:p>
            <a:pPr>
              <a:lnSpc>
                <a:spcPct val="100000"/>
              </a:lnSpc>
              <a:buNone/>
            </a:pPr>
            <a:fld id="{71E6636C-8E9F-4937-BF91-6E45F9F6349E}" type="datetime1">
              <a:rPr b="0" lang="fr-FR" sz="1100" spc="-1" strike="noStrike">
                <a:solidFill>
                  <a:srgbClr val="ffffff">
                    <a:alpha val="60000"/>
                  </a:srgbClr>
                </a:solidFill>
                <a:latin typeface="Century Gothic"/>
              </a:rPr>
              <a:t>27/03/2024</a:t>
            </a:fld>
            <a:endParaRPr b="0" lang="fr-FR" sz="1100" spc="-1" strike="noStrike">
              <a:latin typeface="Times New Roman"/>
            </a:endParaRPr>
          </a:p>
        </p:txBody>
      </p:sp>
      <p:sp>
        <p:nvSpPr>
          <p:cNvPr id="56" name="PlaceHolder 4"/>
          <p:cNvSpPr>
            <a:spLocks noGrp="1"/>
          </p:cNvSpPr>
          <p:nvPr>
            <p:ph type="ftr"/>
          </p:nvPr>
        </p:nvSpPr>
        <p:spPr>
          <a:xfrm rot="5400000">
            <a:off x="8951760" y="3225240"/>
            <a:ext cx="3859560" cy="304560"/>
          </a:xfrm>
          <a:prstGeom prst="rect">
            <a:avLst/>
          </a:prstGeom>
          <a:noFill/>
          <a:ln w="0">
            <a:noFill/>
          </a:ln>
        </p:spPr>
        <p:txBody>
          <a:bodyPr anchor="b">
            <a:noAutofit/>
          </a:bodyPr>
          <a:p>
            <a:endParaRPr b="0" lang="fr-FR" sz="2400" spc="-1" strike="noStrike">
              <a:latin typeface="Times New Roman"/>
            </a:endParaRPr>
          </a:p>
        </p:txBody>
      </p:sp>
      <p:sp>
        <p:nvSpPr>
          <p:cNvPr id="57" name="PlaceHolder 5"/>
          <p:cNvSpPr>
            <a:spLocks noGrp="1"/>
          </p:cNvSpPr>
          <p:nvPr>
            <p:ph type="sldNum"/>
          </p:nvPr>
        </p:nvSpPr>
        <p:spPr>
          <a:xfrm>
            <a:off x="10352520" y="295560"/>
            <a:ext cx="837720" cy="767160"/>
          </a:xfrm>
          <a:prstGeom prst="rect">
            <a:avLst/>
          </a:prstGeom>
          <a:noFill/>
          <a:ln w="0">
            <a:noFill/>
          </a:ln>
        </p:spPr>
        <p:txBody>
          <a:bodyPr anchor="b">
            <a:noAutofit/>
          </a:bodyPr>
          <a:p>
            <a:pPr algn="ctr">
              <a:lnSpc>
                <a:spcPct val="100000"/>
              </a:lnSpc>
              <a:buNone/>
            </a:pPr>
            <a:fld id="{4CE59CA0-0278-4F10-B36C-269A15F04C3B}" type="slidenum">
              <a:rPr b="0" lang="fr-FR" sz="2800" spc="-1" strike="noStrike">
                <a:solidFill>
                  <a:srgbClr val="ffffff"/>
                </a:solidFill>
                <a:latin typeface="Century Gothic"/>
              </a:rPr>
              <a:t>&lt;numéro&gt;</a:t>
            </a:fld>
            <a:endParaRPr b="0" lang="fr-FR" sz="2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 Target="slide19.xml"/><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 Target="slide19.xml"/><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 Target="slide19.xml"/><Relationship Id="rId2" Type="http://schemas.openxmlformats.org/officeDocument/2006/relationships/slide" Target="slide19.xml"/><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 Target="slide19.xml"/><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 Target="slide19.xml"/><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 Target="slide19.xml"/><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hyperlink" Target="https://www.legifrance.gouv.fr/affichCodeArticle.do?cidTexte=LEGITEXT000006074096&amp;idArticle=LEGIARTI000006824763&amp;dateTexte=&amp;categorieLien=cid" TargetMode="External"/><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 Target="slide19.xml"/><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a9a9a9"/>
            </a:gs>
          </a:gsLst>
          <a:path path="circle">
            <a:fillToRect l="10000" t="32000" r="90000" b="68000"/>
          </a:path>
        </a:gradFill>
      </p:bgPr>
    </p:bg>
    <p:spTree>
      <p:nvGrpSpPr>
        <p:cNvPr id="1" name=""/>
        <p:cNvGrpSpPr/>
        <p:nvPr/>
      </p:nvGrpSpPr>
      <p:grpSpPr>
        <a:xfrm>
          <a:off x="0" y="0"/>
          <a:ext cx="0" cy="0"/>
          <a:chOff x="0" y="0"/>
          <a:chExt cx="0" cy="0"/>
        </a:xfrm>
      </p:grpSpPr>
      <p:sp>
        <p:nvSpPr>
          <p:cNvPr id="94" name="Rectangle 7"/>
          <p:cNvSpPr/>
          <p:nvPr/>
        </p:nvSpPr>
        <p:spPr>
          <a:xfrm>
            <a:off x="0" y="0"/>
            <a:ext cx="12191400" cy="4730400"/>
          </a:xfrm>
          <a:prstGeom prst="rect">
            <a:avLst/>
          </a:prstGeom>
          <a:gradFill rotWithShape="0">
            <a:gsLst>
              <a:gs pos="0">
                <a:srgbClr val="9d1311"/>
              </a:gs>
              <a:gs pos="100000">
                <a:srgbClr val="7b0f0d"/>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p:style>
      </p:sp>
      <p:sp>
        <p:nvSpPr>
          <p:cNvPr id="95" name="Freeform 16"/>
          <p:cNvSpPr/>
          <p:nvPr/>
        </p:nvSpPr>
        <p:spPr>
          <a:xfrm>
            <a:off x="8719920" y="3753720"/>
            <a:ext cx="3471840" cy="825480"/>
          </a:xfrm>
          <a:custGeom>
            <a:avLst/>
            <a:gdLst/>
            <a:ah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w="0">
            <a:noFill/>
          </a:ln>
        </p:spPr>
        <p:style>
          <a:lnRef idx="0"/>
          <a:fillRef idx="0"/>
          <a:effectRef idx="0"/>
          <a:fontRef idx="minor"/>
        </p:style>
      </p:sp>
      <p:sp>
        <p:nvSpPr>
          <p:cNvPr id="96" name="Freeform: Shape 11"/>
          <p:cNvSpPr/>
          <p:nvPr/>
        </p:nvSpPr>
        <p:spPr>
          <a:xfrm>
            <a:off x="0" y="4055400"/>
            <a:ext cx="12191760" cy="2802240"/>
          </a:xfrm>
          <a:custGeom>
            <a:avLst/>
            <a:gdLst/>
            <a:ah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gradFill rotWithShape="0">
            <a:gsLst>
              <a:gs pos="0">
                <a:srgbClr val="ffffff"/>
              </a:gs>
              <a:gs pos="100000">
                <a:srgbClr val="a9a9a9"/>
              </a:gs>
            </a:gsLst>
            <a:path path="circle">
              <a:fillToRect l="10000" t="32000" r="90000" b="68000"/>
            </a:path>
          </a:gradFill>
          <a:ln>
            <a:noFill/>
          </a:ln>
        </p:spPr>
        <p:style>
          <a:lnRef idx="2">
            <a:schemeClr val="accent1">
              <a:shade val="50000"/>
            </a:schemeClr>
          </a:lnRef>
          <a:fillRef idx="1003">
            <a:schemeClr val="dk2"/>
          </a:fillRef>
          <a:effectRef idx="0">
            <a:schemeClr val="accent1"/>
          </a:effectRef>
          <a:fontRef idx="minor"/>
        </p:style>
      </p:sp>
      <p:sp>
        <p:nvSpPr>
          <p:cNvPr id="97" name="PlaceHolder 1"/>
          <p:cNvSpPr>
            <a:spLocks noGrp="1"/>
          </p:cNvSpPr>
          <p:nvPr>
            <p:ph type="title"/>
          </p:nvPr>
        </p:nvSpPr>
        <p:spPr>
          <a:xfrm>
            <a:off x="965520" y="623520"/>
            <a:ext cx="10260720" cy="3523680"/>
          </a:xfrm>
          <a:prstGeom prst="rect">
            <a:avLst/>
          </a:prstGeom>
          <a:noFill/>
          <a:ln w="0">
            <a:noFill/>
          </a:ln>
        </p:spPr>
        <p:txBody>
          <a:bodyPr anchor="b">
            <a:normAutofit fontScale="93000"/>
          </a:bodyPr>
          <a:p>
            <a:pPr algn="ctr">
              <a:lnSpc>
                <a:spcPct val="100000"/>
              </a:lnSpc>
              <a:buNone/>
            </a:pPr>
            <a:r>
              <a:rPr b="0" lang="fr-FR" sz="8000" spc="-1" strike="noStrike">
                <a:solidFill>
                  <a:srgbClr val="ffffff"/>
                </a:solidFill>
                <a:latin typeface="Century Gothic"/>
              </a:rPr>
              <a:t>PLH</a:t>
            </a:r>
            <a:br/>
            <a:r>
              <a:rPr b="0" lang="fr-FR" sz="8000" spc="-1" strike="noStrike">
                <a:solidFill>
                  <a:srgbClr val="ffffff"/>
                </a:solidFill>
                <a:latin typeface="Century Gothic"/>
              </a:rPr>
              <a:t>Programme Local de l’Habitat</a:t>
            </a:r>
            <a:endParaRPr b="0" lang="en-US" sz="8000" spc="-1" strike="noStrike">
              <a:solidFill>
                <a:srgbClr val="ffffff"/>
              </a:solidFill>
              <a:latin typeface="Century Gothic"/>
            </a:endParaRPr>
          </a:p>
        </p:txBody>
      </p:sp>
      <p:sp>
        <p:nvSpPr>
          <p:cNvPr id="98" name="PlaceHolder 2"/>
          <p:cNvSpPr>
            <a:spLocks noGrp="1"/>
          </p:cNvSpPr>
          <p:nvPr>
            <p:ph type="subTitle"/>
          </p:nvPr>
        </p:nvSpPr>
        <p:spPr>
          <a:xfrm>
            <a:off x="965520" y="4777560"/>
            <a:ext cx="10260720" cy="1209240"/>
          </a:xfrm>
          <a:prstGeom prst="rect">
            <a:avLst/>
          </a:prstGeom>
          <a:noFill/>
          <a:ln w="0">
            <a:noFill/>
          </a:ln>
        </p:spPr>
        <p:txBody>
          <a:bodyPr anchor="t">
            <a:normAutofit fontScale="93000"/>
          </a:bodyPr>
          <a:p>
            <a:pPr algn="ctr">
              <a:lnSpc>
                <a:spcPct val="100000"/>
              </a:lnSpc>
              <a:spcBef>
                <a:spcPts val="1001"/>
              </a:spcBef>
              <a:buNone/>
              <a:tabLst>
                <a:tab algn="l" pos="0"/>
              </a:tabLst>
            </a:pPr>
            <a:r>
              <a:rPr b="0" lang="fr-FR" sz="2400" spc="-1" strike="noStrike" cap="all">
                <a:solidFill>
                  <a:srgbClr val="000000"/>
                </a:solidFill>
                <a:latin typeface="Century Gothic"/>
              </a:rPr>
              <a:t>COMITE REGIONAL DE L’HABITAT ET DE L’HEBERGEMENT DU 02/04/2024</a:t>
            </a:r>
            <a:endParaRPr b="0" lang="fr-FR" sz="2400" spc="-1" strike="noStrike">
              <a:latin typeface="Arial"/>
            </a:endParaRPr>
          </a:p>
          <a:p>
            <a:pPr algn="ctr">
              <a:lnSpc>
                <a:spcPct val="100000"/>
              </a:lnSpc>
              <a:spcBef>
                <a:spcPts val="1001"/>
              </a:spcBef>
              <a:buNone/>
              <a:tabLst>
                <a:tab algn="l" pos="0"/>
              </a:tabLst>
            </a:pPr>
            <a:r>
              <a:rPr b="1" lang="fr-FR" sz="2400" spc="-1" strike="noStrike" cap="all">
                <a:solidFill>
                  <a:srgbClr val="000000"/>
                </a:solidFill>
                <a:latin typeface="Century Gothic"/>
              </a:rPr>
              <a:t>présentation du bilan des 3 ans</a:t>
            </a:r>
            <a:endParaRPr b="0" lang="fr-FR" sz="2400" spc="-1" strike="noStrike">
              <a:latin typeface="Arial"/>
            </a:endParaRPr>
          </a:p>
        </p:txBody>
      </p:sp>
      <p:pic>
        <p:nvPicPr>
          <p:cNvPr id="99" name="Image 4" descr="Une image contenant texte, Police, Graphique, symbole&#10;&#10;Description générée automatiquement"/>
          <p:cNvPicPr/>
          <p:nvPr/>
        </p:nvPicPr>
        <p:blipFill>
          <a:blip r:embed="rId1"/>
          <a:stretch/>
        </p:blipFill>
        <p:spPr>
          <a:xfrm>
            <a:off x="320760" y="384840"/>
            <a:ext cx="2160720" cy="972000"/>
          </a:xfrm>
          <a:prstGeom prst="rect">
            <a:avLst/>
          </a:prstGeom>
          <a:ln w="0">
            <a:noFill/>
          </a:ln>
        </p:spPr>
      </p:pic>
      <p:sp>
        <p:nvSpPr>
          <p:cNvPr id="100" name="PlaceHolder 3"/>
          <p:cNvSpPr>
            <a:spLocks noGrp="1"/>
          </p:cNvSpPr>
          <p:nvPr>
            <p:ph type="sldNum"/>
          </p:nvPr>
        </p:nvSpPr>
        <p:spPr>
          <a:xfrm>
            <a:off x="10352520" y="295560"/>
            <a:ext cx="837720" cy="767160"/>
          </a:xfrm>
          <a:prstGeom prst="rect">
            <a:avLst/>
          </a:prstGeom>
          <a:noFill/>
          <a:ln w="0">
            <a:noFill/>
          </a:ln>
        </p:spPr>
        <p:txBody>
          <a:bodyPr anchor="b">
            <a:noAutofit/>
          </a:bodyPr>
          <a:p>
            <a:pPr algn="ctr">
              <a:lnSpc>
                <a:spcPct val="100000"/>
              </a:lnSpc>
              <a:buNone/>
            </a:pPr>
            <a:fld id="{2625C38F-9AEC-4CF6-A27A-B0C4FC0ED791}" type="slidenum">
              <a:rPr b="0" lang="fr-FR" sz="2800" spc="-1" strike="noStrike">
                <a:solidFill>
                  <a:srgbClr val="8b8b8b"/>
                </a:solidFill>
                <a:latin typeface="Century Gothic"/>
              </a:rPr>
              <a:t>1</a:t>
            </a:fld>
            <a:endParaRPr b="0" lang="fr-FR" sz="28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95"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96"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97"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98"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99" name="PlaceHolder 1"/>
          <p:cNvSpPr>
            <a:spLocks noGrp="1"/>
          </p:cNvSpPr>
          <p:nvPr>
            <p:ph/>
          </p:nvPr>
        </p:nvSpPr>
        <p:spPr>
          <a:xfrm>
            <a:off x="210240" y="2820960"/>
            <a:ext cx="4313880" cy="3143880"/>
          </a:xfrm>
          <a:prstGeom prst="rect">
            <a:avLst/>
          </a:prstGeom>
          <a:noFill/>
          <a:ln w="0">
            <a:noFill/>
          </a:ln>
        </p:spPr>
        <p:txBody>
          <a:bodyPr anchor="t">
            <a:normAutofit fontScale="71000"/>
          </a:bodyPr>
          <a:p>
            <a:pPr>
              <a:lnSpc>
                <a:spcPct val="100000"/>
              </a:lnSpc>
              <a:spcBef>
                <a:spcPts val="1001"/>
              </a:spcBef>
              <a:buNone/>
              <a:tabLst>
                <a:tab algn="l" pos="0"/>
              </a:tabLst>
            </a:pPr>
            <a:r>
              <a:rPr b="0" lang="fr-FR" sz="2400" spc="-1" strike="noStrike">
                <a:solidFill>
                  <a:srgbClr val="ffffff"/>
                </a:solidFill>
                <a:latin typeface="Calibri"/>
              </a:rPr>
              <a:t>Mise en œuvre des outils opérationnels de l'action foncière (RHI/THIRORI) : </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 Analyse des opportunités foncières et ciblage des périmètres d’intervention sur Condom, Montréal, Saint Puy et Valence sur Baïse </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 Etudes amont d’éligibilité, de faisabilité et de calibrage </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 Réalisation d’opérations avec accompagnement social, relogement, acquisition-démolition et travaux</a:t>
            </a:r>
            <a:endParaRPr b="0" lang="en-US" sz="2400" spc="-1" strike="noStrike">
              <a:solidFill>
                <a:srgbClr val="ffffff"/>
              </a:solidFill>
              <a:latin typeface="Century Gothic"/>
            </a:endParaRPr>
          </a:p>
        </p:txBody>
      </p:sp>
      <p:sp>
        <p:nvSpPr>
          <p:cNvPr id="200"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29385618-515C-436B-9FC8-F16D935EFC3D}"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01"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02" name="ZoneTexte 6"/>
          <p:cNvSpPr/>
          <p:nvPr/>
        </p:nvSpPr>
        <p:spPr>
          <a:xfrm>
            <a:off x="308880" y="678960"/>
            <a:ext cx="4297320" cy="913320"/>
          </a:xfrm>
          <a:prstGeom prst="rect">
            <a:avLst/>
          </a:prstGeom>
          <a:solidFill>
            <a:srgbClr val="ccd8e6"/>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3.1 : Valoriser et intervenir sur les îlots bâtis stratégiques (périmètres prioritaires d’intervention) </a:t>
            </a:r>
            <a:r>
              <a:rPr b="0" lang="fr-FR" sz="1800" spc="-1" strike="noStrike">
                <a:solidFill>
                  <a:srgbClr val="000000"/>
                </a:solidFill>
                <a:latin typeface="Calibri"/>
              </a:rPr>
              <a:t>	</a:t>
            </a:r>
            <a:endParaRPr b="0" lang="fr-FR" sz="1800" spc="-1" strike="noStrike">
              <a:latin typeface="Arial"/>
            </a:endParaRPr>
          </a:p>
        </p:txBody>
      </p:sp>
      <p:sp>
        <p:nvSpPr>
          <p:cNvPr id="203" name="Espace réservé du contenu 2"/>
          <p:cNvSpPr/>
          <p:nvPr/>
        </p:nvSpPr>
        <p:spPr>
          <a:xfrm>
            <a:off x="4963320" y="678960"/>
            <a:ext cx="7042680" cy="294948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Etude-action AMI vacance : diagnostic, stratégie et accompagnement des propriétaires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Etude préalable Habitat – ORT</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-&gt; Cibler les secteurs prioritaires pour des interventions opérationnelles.</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04" name="Espace réservé du contenu 2"/>
          <p:cNvSpPr/>
          <p:nvPr/>
        </p:nvSpPr>
        <p:spPr>
          <a:xfrm>
            <a:off x="4924440" y="2820960"/>
            <a:ext cx="6952320" cy="242208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communautaire et OPAH RU en cours de contractualisation pour la période 2024-2029 </a:t>
            </a:r>
            <a:r>
              <a:rPr b="0" lang="fr-FR" sz="1600" spc="-1" strike="noStrike" u="sng">
                <a:solidFill>
                  <a:srgbClr val="58c1ba"/>
                </a:solidFill>
                <a:uFillTx/>
                <a:latin typeface="Calibri"/>
                <a:hlinkClick r:id="rId1" action="ppaction://hlinksldjump"/>
              </a:rPr>
              <a:t>récap OPAH/OPAH RU</a:t>
            </a:r>
            <a:r>
              <a:rPr b="0" lang="fr-FR" sz="1600" spc="-1" strike="noStrike">
                <a:solidFill>
                  <a:srgbClr val="000000"/>
                </a:solidFill>
                <a:highlight>
                  <a:srgbClr val="d7cee5"/>
                </a:highlight>
                <a:latin typeface="Calibri"/>
              </a:rPr>
              <a:t> </a:t>
            </a:r>
            <a:r>
              <a:rPr b="0" lang="fr-FR" sz="1600" spc="-1" strike="noStrike">
                <a:solidFill>
                  <a:srgbClr val="000000"/>
                </a:solidFill>
                <a:latin typeface="Calibri"/>
              </a:rPr>
              <a:t>;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Partenariat en cours avec l’EPF Occitanie (notamment concours financier) ;</a:t>
            </a:r>
            <a:endParaRPr b="0" lang="fr-FR" sz="1600" spc="-1" strike="noStrike">
              <a:latin typeface="Arial"/>
            </a:endParaRPr>
          </a:p>
        </p:txBody>
      </p:sp>
      <p:sp>
        <p:nvSpPr>
          <p:cNvPr id="205" name="Espace réservé du contenu 2"/>
          <p:cNvSpPr/>
          <p:nvPr/>
        </p:nvSpPr>
        <p:spPr>
          <a:xfrm>
            <a:off x="5028840" y="4920480"/>
            <a:ext cx="6645240" cy="114264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Volet renouvellement urbain – prévu dans les nouvelles OPAH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06"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07"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08"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09"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10" name="PlaceHolder 1"/>
          <p:cNvSpPr>
            <a:spLocks noGrp="1"/>
          </p:cNvSpPr>
          <p:nvPr>
            <p:ph/>
          </p:nvPr>
        </p:nvSpPr>
        <p:spPr>
          <a:xfrm>
            <a:off x="210240" y="2820960"/>
            <a:ext cx="4313880" cy="3143880"/>
          </a:xfrm>
          <a:prstGeom prst="rect">
            <a:avLst/>
          </a:prstGeom>
          <a:noFill/>
          <a:ln w="0">
            <a:noFill/>
          </a:ln>
        </p:spPr>
        <p:txBody>
          <a:bodyPr anchor="t">
            <a:normAutofit fontScale="79000"/>
          </a:bodyPr>
          <a:p>
            <a:pPr>
              <a:lnSpc>
                <a:spcPct val="100000"/>
              </a:lnSpc>
              <a:spcBef>
                <a:spcPts val="1001"/>
              </a:spcBef>
              <a:buNone/>
              <a:tabLst>
                <a:tab algn="l" pos="0"/>
              </a:tabLst>
            </a:pPr>
            <a:r>
              <a:rPr b="0" lang="fr-FR" sz="2400" spc="-1" strike="noStrike">
                <a:solidFill>
                  <a:srgbClr val="ffffff"/>
                </a:solidFill>
                <a:latin typeface="Calibri"/>
              </a:rPr>
              <a:t>- Développement d’aides spécifiques aux opérations de ravalement des façades (prime communale).</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 Coordination de la politique « habitat » avec les opérations périphériques liées à l’amélioration du cadre de vie (opérations de redynamisation commerciale et opérations sur les espaces publics…) – candidature au programme Bourgs Centres Occitanie</a:t>
            </a:r>
            <a:endParaRPr b="0" lang="en-US" sz="2400" spc="-1" strike="noStrike">
              <a:solidFill>
                <a:srgbClr val="ffffff"/>
              </a:solidFill>
              <a:latin typeface="Century Gothic"/>
            </a:endParaRPr>
          </a:p>
        </p:txBody>
      </p:sp>
      <p:sp>
        <p:nvSpPr>
          <p:cNvPr id="211"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12F33071-5D53-4A88-81A8-D99B26A217DE}"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12"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13" name="ZoneTexte 6"/>
          <p:cNvSpPr/>
          <p:nvPr/>
        </p:nvSpPr>
        <p:spPr>
          <a:xfrm>
            <a:off x="308880" y="678960"/>
            <a:ext cx="4297320" cy="639000"/>
          </a:xfrm>
          <a:prstGeom prst="rect">
            <a:avLst/>
          </a:prstGeom>
          <a:solidFill>
            <a:srgbClr val="ccd8e6"/>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3.2 : Assurer des opérations de requalification / d'aménagement urbain</a:t>
            </a:r>
            <a:r>
              <a:rPr b="0" lang="fr-FR" sz="1800" spc="-1" strike="noStrike">
                <a:solidFill>
                  <a:srgbClr val="000000"/>
                </a:solidFill>
                <a:latin typeface="Calibri"/>
              </a:rPr>
              <a:t>	</a:t>
            </a:r>
            <a:endParaRPr b="0" lang="fr-FR" sz="1800" spc="-1" strike="noStrike">
              <a:latin typeface="Arial"/>
            </a:endParaRPr>
          </a:p>
        </p:txBody>
      </p:sp>
      <p:sp>
        <p:nvSpPr>
          <p:cNvPr id="214" name="Espace réservé du contenu 2"/>
          <p:cNvSpPr/>
          <p:nvPr/>
        </p:nvSpPr>
        <p:spPr>
          <a:xfrm>
            <a:off x="4963320" y="1328040"/>
            <a:ext cx="7042680" cy="134280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Contrat Bourg-Centre Occitanie pour Valence-sur-Baïse et Condom reconduits jusqu’en 2028.</a:t>
            </a:r>
            <a:endParaRPr b="0" lang="fr-FR" sz="1600" spc="-1" strike="noStrike">
              <a:latin typeface="Arial"/>
            </a:endParaRPr>
          </a:p>
        </p:txBody>
      </p:sp>
      <p:sp>
        <p:nvSpPr>
          <p:cNvPr id="215" name="Espace réservé du contenu 2"/>
          <p:cNvSpPr/>
          <p:nvPr/>
        </p:nvSpPr>
        <p:spPr>
          <a:xfrm>
            <a:off x="4915800" y="2315880"/>
            <a:ext cx="6952320" cy="199224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communautaire et OPAH RU en cours de contractualisation pour la période 2024-2029 </a:t>
            </a:r>
            <a:r>
              <a:rPr b="0" lang="fr-FR" sz="1600" spc="-1" strike="noStrike" u="sng">
                <a:solidFill>
                  <a:srgbClr val="58c1ba"/>
                </a:solidFill>
                <a:highlight>
                  <a:srgbClr val="d7cee5"/>
                </a:highlight>
                <a:uFillTx/>
                <a:latin typeface="Calibri"/>
                <a:hlinkClick r:id="rId1" action="ppaction://hlinksldjump"/>
              </a:rPr>
              <a:t>récap OPAH/OPAH RU</a:t>
            </a:r>
            <a:r>
              <a:rPr b="0" lang="fr-FR" sz="1600" spc="-1" strike="noStrike">
                <a:solidFill>
                  <a:srgbClr val="000000"/>
                </a:solidFill>
                <a:latin typeface="Calibri"/>
              </a:rPr>
              <a:t> comprenant des aides aux travaux de ravalement de façades, de remplacement des huisseries et à la création de place de stationnement à la parcelle par la commune de Condom</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16" name="Espace réservé du contenu 2"/>
          <p:cNvSpPr/>
          <p:nvPr/>
        </p:nvSpPr>
        <p:spPr>
          <a:xfrm>
            <a:off x="4991040" y="4046040"/>
            <a:ext cx="6645240" cy="248508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Volet renouvellement urbain coordonné avec la commune de Condom– prévu dans les nouvelles OPAH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Coordonner les actions des programmes Bourgs-Centres Occitanie, FISAC, PVD et autres en lien avec les actions de la politique habitat (requalification urbaine, revitalisation des centres-bourgs)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Voir l'intérêt pour les autres communes d'instaurer d’aides spécifiques aux opérations de ravalement des façades (prime communale) (+CAUE, ABF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17"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18"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19"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20"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21" name="PlaceHolder 1"/>
          <p:cNvSpPr>
            <a:spLocks noGrp="1"/>
          </p:cNvSpPr>
          <p:nvPr>
            <p:ph/>
          </p:nvPr>
        </p:nvSpPr>
        <p:spPr>
          <a:xfrm>
            <a:off x="256320" y="1854720"/>
            <a:ext cx="4313880" cy="607680"/>
          </a:xfrm>
          <a:prstGeom prst="rect">
            <a:avLst/>
          </a:prstGeom>
          <a:noFill/>
          <a:ln w="0">
            <a:noFill/>
          </a:ln>
        </p:spPr>
        <p:txBody>
          <a:bodyPr anchor="t">
            <a:normAutofit/>
          </a:bodyPr>
          <a:p>
            <a:pPr>
              <a:lnSpc>
                <a:spcPct val="100000"/>
              </a:lnSpc>
              <a:spcBef>
                <a:spcPts val="1001"/>
              </a:spcBef>
              <a:buNone/>
              <a:tabLst>
                <a:tab algn="l" pos="0"/>
              </a:tabLst>
            </a:pPr>
            <a:r>
              <a:rPr b="0" lang="fr-FR" sz="2400" spc="-1" strike="noStrike">
                <a:solidFill>
                  <a:srgbClr val="ffffff"/>
                </a:solidFill>
                <a:latin typeface="Calibri"/>
              </a:rPr>
              <a:t>Prolongation de l'OPAH RR</a:t>
            </a:r>
            <a:endParaRPr b="0" lang="en-US" sz="2400" spc="-1" strike="noStrike">
              <a:solidFill>
                <a:srgbClr val="ffffff"/>
              </a:solidFill>
              <a:latin typeface="Century Gothic"/>
            </a:endParaRPr>
          </a:p>
        </p:txBody>
      </p:sp>
      <p:sp>
        <p:nvSpPr>
          <p:cNvPr id="222"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B66361D9-BC27-4D48-BCA8-4F08DF92B741}"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23"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24" name="ZoneTexte 6"/>
          <p:cNvSpPr/>
          <p:nvPr/>
        </p:nvSpPr>
        <p:spPr>
          <a:xfrm>
            <a:off x="308880" y="678960"/>
            <a:ext cx="4297320" cy="913320"/>
          </a:xfrm>
          <a:prstGeom prst="rect">
            <a:avLst/>
          </a:prstGeom>
          <a:solidFill>
            <a:srgbClr val="ccd8e6"/>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3.3 : Poursuivre les actions en faveur de l'amélioration de l'habitat privé ancien</a:t>
            </a:r>
            <a:r>
              <a:rPr b="0" lang="fr-FR" sz="1800" spc="-1" strike="noStrike">
                <a:solidFill>
                  <a:srgbClr val="000000"/>
                </a:solidFill>
                <a:latin typeface="Calibri"/>
              </a:rPr>
              <a:t>	</a:t>
            </a:r>
            <a:endParaRPr b="0" lang="fr-FR" sz="1800" spc="-1" strike="noStrike">
              <a:latin typeface="Arial"/>
            </a:endParaRPr>
          </a:p>
        </p:txBody>
      </p:sp>
      <p:sp>
        <p:nvSpPr>
          <p:cNvPr id="225" name="Espace réservé du contenu 2"/>
          <p:cNvSpPr/>
          <p:nvPr/>
        </p:nvSpPr>
        <p:spPr>
          <a:xfrm>
            <a:off x="5012280" y="471240"/>
            <a:ext cx="7042680" cy="79560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RR 2019-2023.</a:t>
            </a:r>
            <a:endParaRPr b="0" lang="fr-FR" sz="1600" spc="-1" strike="noStrike">
              <a:latin typeface="Arial"/>
            </a:endParaRPr>
          </a:p>
        </p:txBody>
      </p:sp>
      <p:sp>
        <p:nvSpPr>
          <p:cNvPr id="226" name="Espace réservé du contenu 2"/>
          <p:cNvSpPr/>
          <p:nvPr/>
        </p:nvSpPr>
        <p:spPr>
          <a:xfrm>
            <a:off x="5012280" y="1267200"/>
            <a:ext cx="6864480" cy="96156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communautaire et OPAH RU en cours de contractualisation pour la période 2024-2029 </a:t>
            </a:r>
            <a:r>
              <a:rPr b="0" lang="fr-FR" sz="1600" spc="-1" strike="noStrike" u="sng">
                <a:solidFill>
                  <a:srgbClr val="58c1ba"/>
                </a:solidFill>
                <a:uFillTx/>
                <a:latin typeface="Calibri"/>
                <a:hlinkClick r:id="rId1" action="ppaction://hlinksldjump"/>
              </a:rPr>
              <a:t>récap OPAH/OPAH RU</a:t>
            </a:r>
            <a:r>
              <a:rPr b="0" lang="fr-FR" sz="1600" spc="-1" strike="noStrike">
                <a:solidFill>
                  <a:srgbClr val="000000"/>
                </a:solidFill>
                <a:highlight>
                  <a:srgbClr val="d7cee5"/>
                </a:highlight>
                <a:latin typeface="Calibri"/>
              </a:rPr>
              <a:t> ;</a:t>
            </a:r>
            <a:endParaRPr b="0" lang="fr-FR" sz="1600" spc="-1" strike="noStrike">
              <a:latin typeface="Arial"/>
            </a:endParaRPr>
          </a:p>
        </p:txBody>
      </p:sp>
      <p:sp>
        <p:nvSpPr>
          <p:cNvPr id="227" name="ZoneTexte 1"/>
          <p:cNvSpPr/>
          <p:nvPr/>
        </p:nvSpPr>
        <p:spPr>
          <a:xfrm>
            <a:off x="341280" y="2786400"/>
            <a:ext cx="4297320" cy="913320"/>
          </a:xfrm>
          <a:prstGeom prst="rect">
            <a:avLst/>
          </a:prstGeom>
          <a:solidFill>
            <a:srgbClr val="f5e4a9"/>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4.1 : Encourager le développement d’un habitat adapté pour les personnes âgées et/ou en situation de handicap)</a:t>
            </a:r>
            <a:endParaRPr b="0" lang="fr-FR" sz="1800" spc="-1" strike="noStrike">
              <a:latin typeface="Arial"/>
            </a:endParaRPr>
          </a:p>
        </p:txBody>
      </p:sp>
      <p:sp>
        <p:nvSpPr>
          <p:cNvPr id="228" name="Espace réservé du contenu 2"/>
          <p:cNvSpPr/>
          <p:nvPr/>
        </p:nvSpPr>
        <p:spPr>
          <a:xfrm>
            <a:off x="466560" y="3933360"/>
            <a:ext cx="4313880" cy="3143880"/>
          </a:xfrm>
          <a:prstGeom prst="rect">
            <a:avLst/>
          </a:prstGeom>
          <a:noFill/>
          <a:ln w="0">
            <a:noFill/>
          </a:ln>
        </p:spPr>
        <p:style>
          <a:lnRef idx="0"/>
          <a:fillRef idx="0"/>
          <a:effectRef idx="0"/>
          <a:fontRef idx="minor"/>
        </p:style>
        <p:txBody>
          <a:bodyPr anchor="t">
            <a:normAutofit fontScale="88000"/>
          </a:bodyPr>
          <a:p>
            <a:pPr>
              <a:lnSpc>
                <a:spcPct val="100000"/>
              </a:lnSpc>
              <a:spcBef>
                <a:spcPts val="1001"/>
              </a:spcBef>
              <a:buNone/>
              <a:tabLst>
                <a:tab algn="l" pos="0"/>
              </a:tabLst>
            </a:pPr>
            <a:r>
              <a:rPr b="0" lang="fr-FR" sz="2400" spc="-1" strike="noStrike">
                <a:solidFill>
                  <a:srgbClr val="ffffff"/>
                </a:solidFill>
                <a:latin typeface="Calibri"/>
              </a:rPr>
              <a:t>- Amélioration des conditions de maintien à domicile par l’adaptation au handicap/vieillissement de l'habitat existant : (cf. action 3.3 – poursuite de l’OPAH)</a:t>
            </a:r>
            <a:endParaRPr b="0" lang="fr-FR" sz="2400" spc="-1" strike="noStrike">
              <a:latin typeface="Arial"/>
            </a:endParaRPr>
          </a:p>
          <a:p>
            <a:pPr>
              <a:lnSpc>
                <a:spcPct val="100000"/>
              </a:lnSpc>
              <a:spcBef>
                <a:spcPts val="1001"/>
              </a:spcBef>
              <a:buNone/>
              <a:tabLst>
                <a:tab algn="l" pos="0"/>
              </a:tabLst>
            </a:pPr>
            <a:r>
              <a:rPr b="0" lang="fr-FR" sz="2400" spc="-1" strike="noStrike">
                <a:solidFill>
                  <a:srgbClr val="ffffff"/>
                </a:solidFill>
                <a:latin typeface="Calibri"/>
              </a:rPr>
              <a:t>- Poursuite du développement d'une offre en construction neuve spécifique en direction des personnes âgées ou en situation de handicap</a:t>
            </a:r>
            <a:endParaRPr b="0" lang="fr-FR" sz="2400" spc="-1" strike="noStrike">
              <a:latin typeface="Arial"/>
            </a:endParaRPr>
          </a:p>
          <a:p>
            <a:pPr>
              <a:lnSpc>
                <a:spcPct val="100000"/>
              </a:lnSpc>
              <a:spcBef>
                <a:spcPts val="1001"/>
              </a:spcBef>
              <a:buNone/>
              <a:tabLst>
                <a:tab algn="l" pos="0"/>
              </a:tabLst>
            </a:pPr>
            <a:endParaRPr b="0" lang="fr-FR" sz="2400" spc="-1" strike="noStrike">
              <a:latin typeface="Arial"/>
            </a:endParaRPr>
          </a:p>
        </p:txBody>
      </p:sp>
      <p:sp>
        <p:nvSpPr>
          <p:cNvPr id="229" name="Espace réservé du contenu 2"/>
          <p:cNvSpPr/>
          <p:nvPr/>
        </p:nvSpPr>
        <p:spPr>
          <a:xfrm>
            <a:off x="4963320" y="2786400"/>
            <a:ext cx="7042680" cy="56628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gn="just">
              <a:lnSpc>
                <a:spcPct val="100000"/>
              </a:lnSpc>
              <a:spcBef>
                <a:spcPts val="601"/>
              </a:spcBef>
              <a:buNone/>
              <a:tabLst>
                <a:tab algn="l" pos="0"/>
              </a:tabLst>
            </a:pPr>
            <a:r>
              <a:rPr b="0" lang="fr-FR" sz="1600" spc="-1" strike="noStrike">
                <a:solidFill>
                  <a:srgbClr val="000000"/>
                </a:solidFill>
                <a:latin typeface="Calibri"/>
              </a:rPr>
              <a:t>- OPAH RR 2019-2023 – Aide forfaitaire de 2 000 € pour les logements locatifs subventionnés par l’ANAH, limité à 3 logements par projet.</a:t>
            </a:r>
            <a:endParaRPr b="0" lang="fr-FR" sz="1600" spc="-1" strike="noStrike">
              <a:latin typeface="Arial"/>
            </a:endParaRPr>
          </a:p>
          <a:p>
            <a:pPr algn="just">
              <a:lnSpc>
                <a:spcPct val="100000"/>
              </a:lnSpc>
              <a:spcBef>
                <a:spcPts val="601"/>
              </a:spcBef>
              <a:buNone/>
              <a:tabLst>
                <a:tab algn="l" pos="0"/>
              </a:tabLst>
            </a:pPr>
            <a:r>
              <a:rPr b="1" lang="fr-FR" sz="1600" spc="-1" strike="noStrike">
                <a:solidFill>
                  <a:srgbClr val="000000"/>
                </a:solidFill>
                <a:latin typeface="Calibri"/>
              </a:rPr>
              <a:t>Aide majorée de 1 000 €  lorsque le logement est rendu accessible aux personnes handicapées</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30" name="Espace réservé du contenu 2"/>
          <p:cNvSpPr/>
          <p:nvPr/>
        </p:nvSpPr>
        <p:spPr>
          <a:xfrm>
            <a:off x="4924440" y="4264560"/>
            <a:ext cx="6952320" cy="30492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communautaire et OPAH RU en cours de contractualisation pour la période 2024-2029 </a:t>
            </a:r>
            <a:r>
              <a:rPr b="0" lang="fr-FR" sz="1600" spc="-1" strike="noStrike" u="sng">
                <a:solidFill>
                  <a:srgbClr val="58c1ba"/>
                </a:solidFill>
                <a:uFillTx/>
                <a:latin typeface="Calibri"/>
                <a:hlinkClick r:id="rId2" action="ppaction://hlinksldjump"/>
              </a:rPr>
              <a:t>récap OPAH/OPAH RU</a:t>
            </a:r>
            <a:r>
              <a:rPr b="0" lang="fr-FR" sz="1600" spc="-1" strike="noStrike">
                <a:solidFill>
                  <a:srgbClr val="000000"/>
                </a:solidFill>
                <a:highlight>
                  <a:srgbClr val="d7cee5"/>
                </a:highlight>
                <a:latin typeface="Calibri"/>
              </a:rPr>
              <a:t>.</a:t>
            </a:r>
            <a:endParaRPr b="0" lang="fr-FR" sz="1600" spc="-1" strike="noStrike">
              <a:latin typeface="Arial"/>
            </a:endParaRPr>
          </a:p>
        </p:txBody>
      </p:sp>
      <p:sp>
        <p:nvSpPr>
          <p:cNvPr id="231" name="Espace réservé du contenu 2"/>
          <p:cNvSpPr/>
          <p:nvPr/>
        </p:nvSpPr>
        <p:spPr>
          <a:xfrm>
            <a:off x="5028840" y="5315040"/>
            <a:ext cx="6645240" cy="139032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Repérer, avec les services intervenant auprès des personnes âgées ou en situation de handicap, les situations à traiter.</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Sensibiliser les promoteurs sur cette thématique</a:t>
            </a:r>
            <a:endParaRPr b="0" lang="fr-FR" sz="1600" spc="-1" strike="noStrike">
              <a:latin typeface="Arial"/>
            </a:endParaRPr>
          </a:p>
        </p:txBody>
      </p:sp>
      <p:sp>
        <p:nvSpPr>
          <p:cNvPr id="232" name="Connecteur droit 10"/>
          <p:cNvSpPr/>
          <p:nvPr/>
        </p:nvSpPr>
        <p:spPr>
          <a:xfrm>
            <a:off x="5642280" y="2567160"/>
            <a:ext cx="5481000" cy="360"/>
          </a:xfrm>
          <a:prstGeom prst="line">
            <a:avLst/>
          </a:prstGeom>
          <a:ln cap="rnd">
            <a:solidFill>
              <a:srgbClr val="b01513"/>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33"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34"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35"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36"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7" name="PlaceHolder 1"/>
          <p:cNvSpPr>
            <a:spLocks noGrp="1"/>
          </p:cNvSpPr>
          <p:nvPr>
            <p:ph/>
          </p:nvPr>
        </p:nvSpPr>
        <p:spPr>
          <a:xfrm>
            <a:off x="304920" y="1978200"/>
            <a:ext cx="4271760" cy="1836720"/>
          </a:xfrm>
          <a:prstGeom prst="rect">
            <a:avLst/>
          </a:prstGeom>
          <a:noFill/>
          <a:ln w="0">
            <a:noFill/>
          </a:ln>
        </p:spPr>
        <p:txBody>
          <a:bodyPr anchor="t">
            <a:normAutofit fontScale="95000"/>
          </a:bodyPr>
          <a:p>
            <a:pPr>
              <a:lnSpc>
                <a:spcPct val="100000"/>
              </a:lnSpc>
              <a:spcBef>
                <a:spcPts val="1001"/>
              </a:spcBef>
              <a:buNone/>
              <a:tabLst>
                <a:tab algn="l" pos="0"/>
              </a:tabLst>
            </a:pPr>
            <a:r>
              <a:rPr b="0" lang="fr-FR" sz="2400" spc="-1" strike="noStrike">
                <a:solidFill>
                  <a:srgbClr val="ffffff"/>
                </a:solidFill>
                <a:latin typeface="Calibri"/>
              </a:rPr>
              <a:t>Organisation de la concertation pour le recensement précis des besoins en hébergements souples et économiques et la structuration des réponses.</a:t>
            </a:r>
            <a:endParaRPr b="0" lang="en-US" sz="2400" spc="-1" strike="noStrike">
              <a:solidFill>
                <a:srgbClr val="ffffff"/>
              </a:solidFill>
              <a:latin typeface="Century Gothic"/>
            </a:endParaRPr>
          </a:p>
        </p:txBody>
      </p:sp>
      <p:sp>
        <p:nvSpPr>
          <p:cNvPr id="238"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5C8013E9-1488-459B-986F-86032C718767}"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39" name="ZoneTexte 6"/>
          <p:cNvSpPr/>
          <p:nvPr/>
        </p:nvSpPr>
        <p:spPr>
          <a:xfrm>
            <a:off x="308880" y="678960"/>
            <a:ext cx="4297320" cy="1187640"/>
          </a:xfrm>
          <a:prstGeom prst="rect">
            <a:avLst/>
          </a:prstGeom>
          <a:solidFill>
            <a:srgbClr val="f5e4a9"/>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4.2 : Déterminer la réponse pour améliorer les conditions de logements et d’hébergement des jeunes en voie d’insertion et des travailleurs saisonniers</a:t>
            </a:r>
            <a:endParaRPr b="0" lang="fr-FR" sz="1800" spc="-1" strike="noStrike">
              <a:latin typeface="Arial"/>
            </a:endParaRPr>
          </a:p>
        </p:txBody>
      </p:sp>
      <p:sp>
        <p:nvSpPr>
          <p:cNvPr id="240" name="Espace réservé du contenu 2"/>
          <p:cNvSpPr/>
          <p:nvPr/>
        </p:nvSpPr>
        <p:spPr>
          <a:xfrm>
            <a:off x="5121360" y="531000"/>
            <a:ext cx="7042680" cy="1794600"/>
          </a:xfrm>
          <a:prstGeom prst="rect">
            <a:avLst/>
          </a:prstGeom>
          <a:solidFill>
            <a:srgbClr val="ebebeb"/>
          </a:solid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Questionnaire auprès des professionnels sur l’hébergement des saisonniers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Etude sur le logement de courte durée avec l’Observatoire de l’Habitat du Gers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Adhésion à la plateforme jloge.fr (ADIL 32 et ALOJEG – Association pour le LOgement des JEunes dans le Gers)</a:t>
            </a:r>
            <a:endParaRPr b="0" lang="fr-FR" sz="1600" spc="-1" strike="noStrike">
              <a:latin typeface="Arial"/>
            </a:endParaRPr>
          </a:p>
          <a:p>
            <a:pPr marL="399960">
              <a:lnSpc>
                <a:spcPct val="100000"/>
              </a:lnSpc>
              <a:spcBef>
                <a:spcPts val="601"/>
              </a:spcBef>
              <a:buNone/>
              <a:tabLst>
                <a:tab algn="l" pos="0"/>
              </a:tabLst>
            </a:pPr>
            <a:r>
              <a:rPr b="0" lang="fr-FR" sz="1600" spc="-1" strike="noStrike">
                <a:solidFill>
                  <a:srgbClr val="000000"/>
                </a:solidFill>
                <a:latin typeface="Calibri"/>
              </a:rPr>
              <a:t>-&gt; permettre aux jeunes de trouver des solutions logement et hébergement dans le Gers</a:t>
            </a:r>
            <a:endParaRPr b="0" lang="fr-FR" sz="1600" spc="-1" strike="noStrike">
              <a:latin typeface="Arial"/>
            </a:endParaRPr>
          </a:p>
          <a:p>
            <a:pPr marL="399960">
              <a:lnSpc>
                <a:spcPct val="100000"/>
              </a:lnSpc>
              <a:spcBef>
                <a:spcPts val="601"/>
              </a:spcBef>
              <a:buNone/>
              <a:tabLst>
                <a:tab algn="l" pos="0"/>
              </a:tabLst>
            </a:pPr>
            <a:r>
              <a:rPr b="0" lang="fr-FR" sz="1600" spc="-1" strike="noStrike">
                <a:solidFill>
                  <a:srgbClr val="000000"/>
                </a:solidFill>
                <a:latin typeface="Calibri"/>
              </a:rPr>
              <a:t>-&gt;  permettre aux moins de 30 ans de s'installer dans le département, d'y travailler, de s'y former</a:t>
            </a:r>
            <a:endParaRPr b="0" lang="fr-FR" sz="1600" spc="-1" strike="noStrike">
              <a:latin typeface="Arial"/>
            </a:endParaRPr>
          </a:p>
        </p:txBody>
      </p:sp>
      <p:sp>
        <p:nvSpPr>
          <p:cNvPr id="241" name="Espace réservé du contenu 2"/>
          <p:cNvSpPr/>
          <p:nvPr/>
        </p:nvSpPr>
        <p:spPr>
          <a:xfrm>
            <a:off x="5121360" y="3162240"/>
            <a:ext cx="6645240" cy="87444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Réflexion pour la création d’une maison des saisonniers, habitat inclusif, …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42" name="ZoneTexte 1"/>
          <p:cNvSpPr/>
          <p:nvPr/>
        </p:nvSpPr>
        <p:spPr>
          <a:xfrm>
            <a:off x="279720" y="3959640"/>
            <a:ext cx="4297320" cy="913320"/>
          </a:xfrm>
          <a:prstGeom prst="rect">
            <a:avLst/>
          </a:prstGeom>
          <a:solidFill>
            <a:srgbClr val="f5e4a9"/>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4.3 : Développer un habitat adapté aux ménages issus de la communauté des gens du voyage souhaitant se sédentariser</a:t>
            </a:r>
            <a:endParaRPr b="0" lang="fr-FR" sz="1800" spc="-1" strike="noStrike">
              <a:latin typeface="Arial"/>
            </a:endParaRPr>
          </a:p>
        </p:txBody>
      </p:sp>
      <p:sp>
        <p:nvSpPr>
          <p:cNvPr id="243" name="Espace réservé du contenu 2"/>
          <p:cNvSpPr/>
          <p:nvPr/>
        </p:nvSpPr>
        <p:spPr>
          <a:xfrm>
            <a:off x="256320" y="5027400"/>
            <a:ext cx="4582080" cy="1611360"/>
          </a:xfrm>
          <a:prstGeom prst="rect">
            <a:avLst/>
          </a:prstGeom>
          <a:noFill/>
          <a:ln w="0">
            <a:noFill/>
          </a:ln>
        </p:spPr>
        <p:style>
          <a:lnRef idx="0"/>
          <a:fillRef idx="0"/>
          <a:effectRef idx="0"/>
          <a:fontRef idx="minor"/>
        </p:style>
        <p:txBody>
          <a:bodyPr anchor="t">
            <a:normAutofit fontScale="76000"/>
          </a:bodyPr>
          <a:p>
            <a:pPr>
              <a:lnSpc>
                <a:spcPct val="100000"/>
              </a:lnSpc>
              <a:spcBef>
                <a:spcPts val="1001"/>
              </a:spcBef>
              <a:buNone/>
              <a:tabLst>
                <a:tab algn="l" pos="0"/>
              </a:tabLst>
            </a:pPr>
            <a:r>
              <a:rPr b="0" lang="fr-FR" sz="2400" spc="-1" strike="noStrike">
                <a:solidFill>
                  <a:srgbClr val="ffffff"/>
                </a:solidFill>
                <a:latin typeface="Calibri"/>
              </a:rPr>
              <a:t>Mobilisation des bailleurs publics</a:t>
            </a:r>
            <a:endParaRPr b="0" lang="fr-FR" sz="2400" spc="-1" strike="noStrike">
              <a:latin typeface="Arial"/>
            </a:endParaRPr>
          </a:p>
          <a:p>
            <a:pPr>
              <a:lnSpc>
                <a:spcPct val="100000"/>
              </a:lnSpc>
              <a:spcBef>
                <a:spcPts val="1001"/>
              </a:spcBef>
              <a:buNone/>
              <a:tabLst>
                <a:tab algn="l" pos="0"/>
              </a:tabLst>
            </a:pPr>
            <a:r>
              <a:rPr b="0" lang="fr-FR" sz="2400" spc="-1" strike="noStrike">
                <a:solidFill>
                  <a:srgbClr val="ffffff"/>
                </a:solidFill>
                <a:latin typeface="Calibri"/>
              </a:rPr>
              <a:t>Recherche de foncier (bâti/non bâti) au sein du territoire pour création d'un habitat adapté</a:t>
            </a:r>
            <a:endParaRPr b="0" lang="fr-FR" sz="2400" spc="-1" strike="noStrike">
              <a:latin typeface="Arial"/>
            </a:endParaRPr>
          </a:p>
          <a:p>
            <a:pPr>
              <a:lnSpc>
                <a:spcPct val="100000"/>
              </a:lnSpc>
              <a:spcBef>
                <a:spcPts val="1001"/>
              </a:spcBef>
              <a:buNone/>
              <a:tabLst>
                <a:tab algn="l" pos="0"/>
              </a:tabLst>
            </a:pPr>
            <a:r>
              <a:rPr b="0" lang="fr-FR" sz="2400" spc="-1" strike="noStrike">
                <a:solidFill>
                  <a:srgbClr val="ffffff"/>
                </a:solidFill>
                <a:latin typeface="Calibri"/>
              </a:rPr>
              <a:t>Accompagnement social/suivi des ménages</a:t>
            </a:r>
            <a:endParaRPr b="0" lang="fr-FR" sz="2400" spc="-1" strike="noStrike">
              <a:latin typeface="Arial"/>
            </a:endParaRPr>
          </a:p>
        </p:txBody>
      </p:sp>
      <p:sp>
        <p:nvSpPr>
          <p:cNvPr id="244" name="Flèche : courbe vers la droite 5"/>
          <p:cNvSpPr/>
          <p:nvPr/>
        </p:nvSpPr>
        <p:spPr>
          <a:xfrm rot="10647000">
            <a:off x="74520" y="63064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45" name="Espace réservé du contenu 2"/>
          <p:cNvSpPr/>
          <p:nvPr/>
        </p:nvSpPr>
        <p:spPr>
          <a:xfrm>
            <a:off x="5095080" y="4726800"/>
            <a:ext cx="7042680" cy="87444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gestion de l’Aire d’Accueil des Gens du Voyage</a:t>
            </a:r>
            <a:endParaRPr b="0" lang="fr-FR" sz="1600" spc="-1" strike="noStrike">
              <a:latin typeface="Arial"/>
            </a:endParaRPr>
          </a:p>
        </p:txBody>
      </p:sp>
      <p:sp>
        <p:nvSpPr>
          <p:cNvPr id="246" name="Espace réservé du contenu 2"/>
          <p:cNvSpPr/>
          <p:nvPr/>
        </p:nvSpPr>
        <p:spPr>
          <a:xfrm>
            <a:off x="5121360" y="5452200"/>
            <a:ext cx="6552720" cy="127620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identifier le besoin de sédentarisation des gens du voyage.</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47" name="Connecteur droit 9"/>
          <p:cNvSpPr/>
          <p:nvPr/>
        </p:nvSpPr>
        <p:spPr>
          <a:xfrm>
            <a:off x="5804280" y="4195800"/>
            <a:ext cx="5481000" cy="360"/>
          </a:xfrm>
          <a:prstGeom prst="line">
            <a:avLst/>
          </a:prstGeom>
          <a:ln cap="rnd">
            <a:solidFill>
              <a:srgbClr val="b01513"/>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48"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49"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50"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51"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52" name="PlaceHolder 1"/>
          <p:cNvSpPr>
            <a:spLocks noGrp="1"/>
          </p:cNvSpPr>
          <p:nvPr>
            <p:ph/>
          </p:nvPr>
        </p:nvSpPr>
        <p:spPr>
          <a:xfrm>
            <a:off x="210240" y="1914480"/>
            <a:ext cx="4433760" cy="4438440"/>
          </a:xfrm>
          <a:prstGeom prst="rect">
            <a:avLst/>
          </a:prstGeom>
          <a:noFill/>
          <a:ln w="0">
            <a:noFill/>
          </a:ln>
        </p:spPr>
        <p:txBody>
          <a:bodyPr anchor="t">
            <a:normAutofit fontScale="84000"/>
          </a:bodyPr>
          <a:p>
            <a:pPr>
              <a:lnSpc>
                <a:spcPct val="100000"/>
              </a:lnSpc>
              <a:spcBef>
                <a:spcPts val="1001"/>
              </a:spcBef>
              <a:buNone/>
              <a:tabLst>
                <a:tab algn="l" pos="0"/>
              </a:tabLst>
            </a:pPr>
            <a:r>
              <a:rPr b="0" lang="fr-FR" sz="2400" spc="-1" strike="noStrike">
                <a:solidFill>
                  <a:srgbClr val="ffffff"/>
                </a:solidFill>
                <a:latin typeface="Calibri"/>
              </a:rPr>
              <a:t>Appui aux principes du développement durable dans les projets "habitat" : consommation foncière, localisation des projets liés à l'habitat, requalification du bâti existant</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Intégration des économies d’énergie et des énergies renouvelables</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Conseil/information sur les principes de valorisation de l'habitat ancien (préservation du patrimoine bâti de caractère)</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Renforcement de la mixité sociale et générationnelle</a:t>
            </a:r>
            <a:endParaRPr b="0" lang="en-US" sz="2400" spc="-1" strike="noStrike">
              <a:solidFill>
                <a:srgbClr val="ffffff"/>
              </a:solidFill>
              <a:latin typeface="Century Gothic"/>
            </a:endParaRPr>
          </a:p>
        </p:txBody>
      </p:sp>
      <p:sp>
        <p:nvSpPr>
          <p:cNvPr id="253"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C077F71E-8FED-4B33-9648-2779637947D4}"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54"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55" name="ZoneTexte 6"/>
          <p:cNvSpPr/>
          <p:nvPr/>
        </p:nvSpPr>
        <p:spPr>
          <a:xfrm>
            <a:off x="308880" y="678960"/>
            <a:ext cx="4297320" cy="913320"/>
          </a:xfrm>
          <a:prstGeom prst="rect">
            <a:avLst/>
          </a:prstGeom>
          <a:solidFill>
            <a:srgbClr val="dae1d3"/>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5.1 : Soutenir le développement de modèles d’habitat durable (action transversale)</a:t>
            </a:r>
            <a:endParaRPr b="0" lang="fr-FR" sz="1800" spc="-1" strike="noStrike">
              <a:latin typeface="Arial"/>
            </a:endParaRPr>
          </a:p>
        </p:txBody>
      </p:sp>
      <p:sp>
        <p:nvSpPr>
          <p:cNvPr id="256" name="Espace réservé du contenu 2"/>
          <p:cNvSpPr/>
          <p:nvPr/>
        </p:nvSpPr>
        <p:spPr>
          <a:xfrm>
            <a:off x="4924440" y="800640"/>
            <a:ext cx="7042680" cy="221832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RR 2019-2023 – volet économies d’énergie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PLUIH intégrant un CBS (Coefficient de Biotope par Surface) pour limiter l’artificialisation des sols et un atlas du patrimoine remarquable.</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Définition des ZAENR (zones d’accélération du développement des énergies renouvelables) principalement dans les zones constructibles et sur toutes les toitures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Permanences sur RV ADIL et CAUE : conseil aux porteurs de projet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57" name="Espace réservé du contenu 2"/>
          <p:cNvSpPr/>
          <p:nvPr/>
        </p:nvSpPr>
        <p:spPr>
          <a:xfrm>
            <a:off x="4991040" y="3505320"/>
            <a:ext cx="6952320" cy="144756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communautaire et OPAH RU en cours de contractualisation pour la période 2024-2029 </a:t>
            </a:r>
            <a:r>
              <a:rPr b="0" lang="fr-FR" sz="1600" spc="-1" strike="noStrike" u="sng">
                <a:solidFill>
                  <a:srgbClr val="58c1ba"/>
                </a:solidFill>
                <a:uFillTx/>
                <a:latin typeface="Calibri"/>
                <a:hlinkClick r:id="rId1" action="ppaction://hlinksldjump"/>
              </a:rPr>
              <a:t>récap OPAH/OPAH RU</a:t>
            </a:r>
            <a:r>
              <a:rPr b="0" lang="fr-FR" sz="1600" spc="-1" strike="noStrike">
                <a:solidFill>
                  <a:srgbClr val="000000"/>
                </a:solidFill>
                <a:highlight>
                  <a:srgbClr val="d7cee5"/>
                </a:highlight>
                <a:latin typeface="Calibri"/>
              </a:rPr>
              <a:t>;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Modification du PLUI intégrant une bonification du CBS pour les dispositifs de récupération d’eaux pluviales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58" name="Espace réservé du contenu 2"/>
          <p:cNvSpPr/>
          <p:nvPr/>
        </p:nvSpPr>
        <p:spPr>
          <a:xfrm>
            <a:off x="5028840" y="5181480"/>
            <a:ext cx="6645240" cy="1276200"/>
          </a:xfrm>
          <a:prstGeom prst="rect">
            <a:avLst/>
          </a:prstGeom>
          <a:noFill/>
          <a:ln w="0">
            <a:noFill/>
          </a:ln>
        </p:spPr>
        <p:style>
          <a:lnRef idx="0"/>
          <a:fillRef idx="0"/>
          <a:effectRef idx="0"/>
          <a:fontRef idx="minor"/>
        </p:style>
        <p:txBody>
          <a:bodyPr anchor="t">
            <a:normAutofit fontScale="96000"/>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Révision du PLUI pour intégrer notamment les objectifs ZAN (Zéro Artificialisation Nette), la reconquête du bâti et les ZAENR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Réflexion habitat inclusif.</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59"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60"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61"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62"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63" name="PlaceHolder 1"/>
          <p:cNvSpPr>
            <a:spLocks noGrp="1"/>
          </p:cNvSpPr>
          <p:nvPr>
            <p:ph/>
          </p:nvPr>
        </p:nvSpPr>
        <p:spPr>
          <a:xfrm>
            <a:off x="210240" y="1914480"/>
            <a:ext cx="4433760" cy="4438440"/>
          </a:xfrm>
          <a:prstGeom prst="rect">
            <a:avLst/>
          </a:prstGeom>
          <a:noFill/>
          <a:ln w="0">
            <a:noFill/>
          </a:ln>
        </p:spPr>
        <p:txBody>
          <a:bodyPr anchor="t">
            <a:normAutofit/>
          </a:bodyPr>
          <a:p>
            <a:pPr>
              <a:lnSpc>
                <a:spcPct val="100000"/>
              </a:lnSpc>
              <a:spcBef>
                <a:spcPts val="1001"/>
              </a:spcBef>
              <a:buNone/>
              <a:tabLst>
                <a:tab algn="l" pos="0"/>
              </a:tabLst>
            </a:pPr>
            <a:r>
              <a:rPr b="0" lang="fr-FR" sz="2400" spc="-1" strike="noStrike">
                <a:solidFill>
                  <a:srgbClr val="ffffff"/>
                </a:solidFill>
                <a:latin typeface="Calibri"/>
              </a:rPr>
              <a:t>Amélioration énergétique des résidences principales dans le cadre de l’OPAH (cf. action 3.3) et des logements communaux (cf. action 2.1),</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Information et mobilisation des financements à caractère incitatif en direction des propriétaires privés (CEE, éco-prêts, éco-chèque, CIDD, CEE) via service dédié (cf. action 1.2),</a:t>
            </a:r>
            <a:endParaRPr b="0" lang="en-US" sz="2400" spc="-1" strike="noStrike">
              <a:solidFill>
                <a:srgbClr val="ffffff"/>
              </a:solidFill>
              <a:latin typeface="Century Gothic"/>
            </a:endParaRPr>
          </a:p>
        </p:txBody>
      </p:sp>
      <p:sp>
        <p:nvSpPr>
          <p:cNvPr id="264"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64B23320-F5FE-4868-A6D7-151CA67890C0}"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65"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66" name="ZoneTexte 6"/>
          <p:cNvSpPr/>
          <p:nvPr/>
        </p:nvSpPr>
        <p:spPr>
          <a:xfrm>
            <a:off x="308880" y="678960"/>
            <a:ext cx="4297320" cy="639000"/>
          </a:xfrm>
          <a:prstGeom prst="rect">
            <a:avLst/>
          </a:prstGeom>
          <a:solidFill>
            <a:srgbClr val="dae1d3"/>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5.2 : Poursuivre la rénovation énergétique des résidences principales</a:t>
            </a:r>
            <a:endParaRPr b="0" lang="fr-FR" sz="1800" spc="-1" strike="noStrike">
              <a:latin typeface="Arial"/>
            </a:endParaRPr>
          </a:p>
        </p:txBody>
      </p:sp>
      <p:sp>
        <p:nvSpPr>
          <p:cNvPr id="267" name="Espace réservé du contenu 2"/>
          <p:cNvSpPr/>
          <p:nvPr/>
        </p:nvSpPr>
        <p:spPr>
          <a:xfrm>
            <a:off x="4924440" y="800640"/>
            <a:ext cx="7042680" cy="171360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RR 2019-2023 – volet économies d’énergie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Guichet Rénov Occitanie du Gers pour les demandeurs non-éligibles à l’OPAH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Valorisation des CEE pour les logements communaux par le service commun.</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68" name="Espace réservé du contenu 2"/>
          <p:cNvSpPr/>
          <p:nvPr/>
        </p:nvSpPr>
        <p:spPr>
          <a:xfrm>
            <a:off x="4924440" y="2947680"/>
            <a:ext cx="6952320" cy="144756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OPAH communautaire et OPAH RU en cours de contractualisation pour la période 2024-2029 </a:t>
            </a:r>
            <a:r>
              <a:rPr b="0" lang="fr-FR" sz="1600" spc="-1" strike="noStrike" u="sng">
                <a:solidFill>
                  <a:srgbClr val="58c1ba"/>
                </a:solidFill>
                <a:uFillTx/>
                <a:latin typeface="Calibri"/>
                <a:hlinkClick r:id="rId1" action="ppaction://hlinksldjump"/>
              </a:rPr>
              <a:t>récap OPAH/OPAH RU</a:t>
            </a:r>
            <a:r>
              <a:rPr b="0" lang="fr-FR" sz="1600" spc="-1" strike="noStrike">
                <a:solidFill>
                  <a:srgbClr val="000000"/>
                </a:solidFill>
                <a:highlight>
                  <a:srgbClr val="d7cee5"/>
                </a:highlight>
                <a:latin typeface="Calibri"/>
              </a:rPr>
              <a:t>;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69" name="Espace réservé du contenu 2"/>
          <p:cNvSpPr/>
          <p:nvPr/>
        </p:nvSpPr>
        <p:spPr>
          <a:xfrm>
            <a:off x="5028840" y="5181480"/>
            <a:ext cx="6645240" cy="127620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Partenariat à développer avec le SDEG pour valoriser les CEE de manière plus récurrente (gros volumes)</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70"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71"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72"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73"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4" name="PlaceHolder 1"/>
          <p:cNvSpPr>
            <a:spLocks noGrp="1"/>
          </p:cNvSpPr>
          <p:nvPr>
            <p:ph/>
          </p:nvPr>
        </p:nvSpPr>
        <p:spPr>
          <a:xfrm>
            <a:off x="210240" y="1914480"/>
            <a:ext cx="4433760" cy="4438440"/>
          </a:xfrm>
          <a:prstGeom prst="rect">
            <a:avLst/>
          </a:prstGeom>
          <a:noFill/>
          <a:ln w="0">
            <a:noFill/>
          </a:ln>
        </p:spPr>
        <p:txBody>
          <a:bodyPr anchor="t">
            <a:normAutofit/>
          </a:bodyPr>
          <a:p>
            <a:pPr>
              <a:lnSpc>
                <a:spcPct val="100000"/>
              </a:lnSpc>
              <a:spcBef>
                <a:spcPts val="1001"/>
              </a:spcBef>
              <a:buNone/>
              <a:tabLst>
                <a:tab algn="l" pos="0"/>
              </a:tabLst>
            </a:pPr>
            <a:r>
              <a:rPr b="0" lang="fr-FR" sz="2400" spc="-1" strike="noStrike">
                <a:solidFill>
                  <a:srgbClr val="ffffff"/>
                </a:solidFill>
                <a:latin typeface="Calibri"/>
              </a:rPr>
              <a:t>Poursuite OPAH RR (cf action 3.3)</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Centralisation des signalements au sein de l'EPCI</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Outils d'intervention sur les centres anciens</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Mise en place du « permis de louer » sur secteurs ciblés de la Ténarèze</a:t>
            </a:r>
            <a:endParaRPr b="0" lang="en-US" sz="2400" spc="-1" strike="noStrike">
              <a:solidFill>
                <a:srgbClr val="ffffff"/>
              </a:solidFill>
              <a:latin typeface="Century Gothic"/>
            </a:endParaRPr>
          </a:p>
        </p:txBody>
      </p:sp>
      <p:sp>
        <p:nvSpPr>
          <p:cNvPr id="275"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41A79F0B-7029-454D-8846-50E6E330F58A}"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76"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77" name="ZoneTexte 6"/>
          <p:cNvSpPr/>
          <p:nvPr/>
        </p:nvSpPr>
        <p:spPr>
          <a:xfrm>
            <a:off x="308880" y="678960"/>
            <a:ext cx="4297320" cy="364680"/>
          </a:xfrm>
          <a:prstGeom prst="rect">
            <a:avLst/>
          </a:prstGeom>
          <a:solidFill>
            <a:srgbClr val="dae1d3"/>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5.3 : Résorber l'habitat indigne</a:t>
            </a:r>
            <a:endParaRPr b="0" lang="fr-FR" sz="1800" spc="-1" strike="noStrike">
              <a:latin typeface="Arial"/>
            </a:endParaRPr>
          </a:p>
        </p:txBody>
      </p:sp>
      <p:sp>
        <p:nvSpPr>
          <p:cNvPr id="278" name="Espace réservé du contenu 2"/>
          <p:cNvSpPr/>
          <p:nvPr/>
        </p:nvSpPr>
        <p:spPr>
          <a:xfrm>
            <a:off x="5121360" y="498240"/>
            <a:ext cx="7042680" cy="2218320"/>
          </a:xfrm>
          <a:prstGeom prst="rect">
            <a:avLst/>
          </a:prstGeom>
          <a:solidFill>
            <a:srgbClr val="ebebeb"/>
          </a:solid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OPAH RR 2019-2023 - Aide complémentaire à la subvention ANAH, en direction des propriétaires occupants modestes et très modestes en « </a:t>
            </a:r>
            <a:r>
              <a:rPr b="1" lang="fr-FR" sz="1600" spc="-1" strike="noStrike">
                <a:solidFill>
                  <a:srgbClr val="000000"/>
                </a:solidFill>
                <a:latin typeface="Calibri"/>
              </a:rPr>
              <a:t>sortie d’insalubrité </a:t>
            </a:r>
            <a:r>
              <a:rPr b="0" lang="fr-FR" sz="1600" spc="-1" strike="noStrike">
                <a:solidFill>
                  <a:srgbClr val="000000"/>
                </a:solidFill>
                <a:latin typeface="Calibri"/>
              </a:rPr>
              <a:t>», d’un montant forfaitaire 4 000 € dans la limite de 70 % de subvention, toutes aides publiques confondues (subvention + prime).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Permis de louer depuis 2019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Volet logement CTG : Création d’une politique sociale en faveur du logement – Maintenir et développer un réseau/partenariat avec les acteurs du territoire.</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Echanges d’informations avec le Pôle Habitat Indigne pour anticiper l’intervention de la CCT si possible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Convention avec MSA et CAF pour effectuer les constats de décence pour leur compte par la CCT.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79" name="Espace réservé du contenu 2"/>
          <p:cNvSpPr/>
          <p:nvPr/>
        </p:nvSpPr>
        <p:spPr>
          <a:xfrm>
            <a:off x="5115240" y="4007160"/>
            <a:ext cx="6952320" cy="127620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travail avec les services de l’Etat pour développer un réseau d’acteurs (services sociaux, aides à domicile, …) permettant le repérage des situations de mal-logement + procédure de signalement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OPAH communautaire et OPAH RU en cours de contractualisation pour la période 2024-2029 </a:t>
            </a:r>
            <a:r>
              <a:rPr b="0" lang="fr-FR" sz="1600" spc="-1" strike="noStrike" u="sng">
                <a:solidFill>
                  <a:srgbClr val="58c1ba"/>
                </a:solidFill>
                <a:uFillTx/>
                <a:latin typeface="Calibri"/>
                <a:hlinkClick r:id="rId1" action="ppaction://hlinksldjump"/>
              </a:rPr>
              <a:t>récap OPAH/OPAH RU</a:t>
            </a:r>
            <a:r>
              <a:rPr b="0" lang="fr-FR" sz="1600" spc="-1" strike="noStrike">
                <a:solidFill>
                  <a:srgbClr val="000000"/>
                </a:solidFill>
                <a:highlight>
                  <a:srgbClr val="d7cee5"/>
                </a:highlight>
                <a:latin typeface="Calibri"/>
              </a:rPr>
              <a:t>;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80" name="Espace réservé du contenu 2"/>
          <p:cNvSpPr/>
          <p:nvPr/>
        </p:nvSpPr>
        <p:spPr>
          <a:xfrm>
            <a:off x="5115240" y="5893200"/>
            <a:ext cx="6645240" cy="127620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Réflexion sur l’extension du permis de louer.</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81"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82"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83"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84"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85" name="PlaceHolder 1"/>
          <p:cNvSpPr>
            <a:spLocks noGrp="1"/>
          </p:cNvSpPr>
          <p:nvPr>
            <p:ph/>
          </p:nvPr>
        </p:nvSpPr>
        <p:spPr>
          <a:xfrm>
            <a:off x="210240" y="1914480"/>
            <a:ext cx="4433760" cy="4438440"/>
          </a:xfrm>
          <a:prstGeom prst="rect">
            <a:avLst/>
          </a:prstGeom>
          <a:noFill/>
          <a:ln w="0">
            <a:noFill/>
          </a:ln>
        </p:spPr>
        <p:txBody>
          <a:bodyPr anchor="t">
            <a:normAutofit/>
          </a:bodyPr>
          <a:p>
            <a:pPr>
              <a:lnSpc>
                <a:spcPct val="100000"/>
              </a:lnSpc>
              <a:spcBef>
                <a:spcPts val="1001"/>
              </a:spcBef>
              <a:buNone/>
              <a:tabLst>
                <a:tab algn="l" pos="0"/>
              </a:tabLst>
            </a:pPr>
            <a:r>
              <a:rPr b="0" lang="fr-FR" sz="2400" spc="-1" strike="noStrike">
                <a:solidFill>
                  <a:srgbClr val="ffffff"/>
                </a:solidFill>
                <a:latin typeface="Calibri"/>
              </a:rPr>
              <a:t>Suivi politique du PLH au sein de la CC de la Ténarèze</a:t>
            </a:r>
            <a:endParaRPr b="0" lang="en-US" sz="2400" spc="-1" strike="noStrike">
              <a:solidFill>
                <a:srgbClr val="ffffff"/>
              </a:solidFill>
              <a:latin typeface="Century Gothic"/>
            </a:endParaRPr>
          </a:p>
          <a:p>
            <a:pPr>
              <a:lnSpc>
                <a:spcPct val="100000"/>
              </a:lnSpc>
              <a:spcBef>
                <a:spcPts val="1001"/>
              </a:spcBef>
              <a:buNone/>
              <a:tabLst>
                <a:tab algn="l" pos="0"/>
              </a:tabLst>
            </a:pPr>
            <a:r>
              <a:rPr b="0" lang="fr-FR" sz="2400" spc="-1" strike="noStrike">
                <a:solidFill>
                  <a:srgbClr val="ffffff"/>
                </a:solidFill>
                <a:latin typeface="Calibri"/>
              </a:rPr>
              <a:t>Mobilisation de l’Observatoire départemental de l’Habitat</a:t>
            </a:r>
            <a:endParaRPr b="0" lang="en-US" sz="2400" spc="-1" strike="noStrike">
              <a:solidFill>
                <a:srgbClr val="ffffff"/>
              </a:solidFill>
              <a:latin typeface="Century Gothic"/>
            </a:endParaRPr>
          </a:p>
        </p:txBody>
      </p:sp>
      <p:sp>
        <p:nvSpPr>
          <p:cNvPr id="286"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9966AE94-815C-4DF7-9578-31703C0179F1}"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87"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88" name="ZoneTexte 6"/>
          <p:cNvSpPr/>
          <p:nvPr/>
        </p:nvSpPr>
        <p:spPr>
          <a:xfrm>
            <a:off x="308880" y="678960"/>
            <a:ext cx="4297320" cy="639000"/>
          </a:xfrm>
          <a:prstGeom prst="rect">
            <a:avLst/>
          </a:prstGeom>
          <a:solidFill>
            <a:srgbClr val="ecd3db"/>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6.1 : Mettre en place les outils pour l’observation et le suivi du PLH</a:t>
            </a:r>
            <a:endParaRPr b="0" lang="fr-FR" sz="1800" spc="-1" strike="noStrike">
              <a:latin typeface="Arial"/>
            </a:endParaRPr>
          </a:p>
        </p:txBody>
      </p:sp>
      <p:sp>
        <p:nvSpPr>
          <p:cNvPr id="289" name="Espace réservé du contenu 2"/>
          <p:cNvSpPr/>
          <p:nvPr/>
        </p:nvSpPr>
        <p:spPr>
          <a:xfrm>
            <a:off x="4924440" y="800640"/>
            <a:ext cx="7042680" cy="221832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t>
            </a:r>
            <a:r>
              <a:rPr b="0" lang="fr-FR" sz="1600" spc="-1" strike="noStrike">
                <a:solidFill>
                  <a:srgbClr val="000000"/>
                </a:solidFill>
                <a:latin typeface="Calibri"/>
              </a:rPr>
              <a:t>- Participation active à l’Observatoire de l’Habitat du Gers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Participation aux groupes de travail du Plan Départemental d'Actions pour le Logement et l'Hébergement des Personnes Défavorisées (PDALHPD) du Gers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Participation aux groupes de travail du Schéma départemental des services aux familles (SDSF)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Séminaire des élus le 07/03/2022 : Politique de l’habitat et PLH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Comité de pilotage : bilan annuel de l’OPAH RR.</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90" name="Espace réservé du contenu 2"/>
          <p:cNvSpPr/>
          <p:nvPr/>
        </p:nvSpPr>
        <p:spPr>
          <a:xfrm>
            <a:off x="4991040" y="3505320"/>
            <a:ext cx="6952320" cy="144756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Constitution d’un comité de pilotage / dispositif local d'observation de l'habitat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Bilan des 3 ans du PLH.</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291" name="Espace réservé du contenu 2"/>
          <p:cNvSpPr/>
          <p:nvPr/>
        </p:nvSpPr>
        <p:spPr>
          <a:xfrm>
            <a:off x="5028840" y="5181480"/>
            <a:ext cx="6645240" cy="127620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ff0000"/>
                </a:solidFill>
                <a:latin typeface="Calibri"/>
              </a:rPr>
              <a:t>Travail CISPD – logements urgence</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292"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293"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294"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295"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96" name="PlaceHolder 1"/>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EC9E344D-E1E8-4966-B17B-7A176A1C81D3}"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297"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298" name="PlaceHolder 2"/>
          <p:cNvSpPr>
            <a:spLocks noGrp="1"/>
          </p:cNvSpPr>
          <p:nvPr>
            <p:ph type="title"/>
          </p:nvPr>
        </p:nvSpPr>
        <p:spPr>
          <a:xfrm>
            <a:off x="100440" y="101160"/>
            <a:ext cx="3930480" cy="1398600"/>
          </a:xfrm>
          <a:prstGeom prst="rect">
            <a:avLst/>
          </a:prstGeom>
          <a:noFill/>
          <a:ln w="0">
            <a:noFill/>
          </a:ln>
        </p:spPr>
        <p:txBody>
          <a:bodyPr anchor="t">
            <a:normAutofit/>
          </a:bodyPr>
          <a:p>
            <a:pPr algn="r">
              <a:lnSpc>
                <a:spcPct val="100000"/>
              </a:lnSpc>
              <a:buNone/>
            </a:pPr>
            <a:r>
              <a:rPr b="1" lang="fr-FR" sz="4200" spc="-1" strike="noStrike">
                <a:solidFill>
                  <a:srgbClr val="ffffff"/>
                </a:solidFill>
                <a:latin typeface="Century Gothic"/>
              </a:rPr>
              <a:t>BUDGET OPAH</a:t>
            </a:r>
            <a:endParaRPr b="0" lang="en-US" sz="4200" spc="-1" strike="noStrike">
              <a:solidFill>
                <a:srgbClr val="ffffff"/>
              </a:solidFill>
              <a:latin typeface="Century Gothic"/>
            </a:endParaRPr>
          </a:p>
        </p:txBody>
      </p:sp>
      <p:graphicFrame>
        <p:nvGraphicFramePr>
          <p:cNvPr id="299" name="Tableau 21"/>
          <p:cNvGraphicFramePr/>
          <p:nvPr/>
        </p:nvGraphicFramePr>
        <p:xfrm>
          <a:off x="197280" y="935640"/>
          <a:ext cx="10565640" cy="2676600"/>
        </p:xfrm>
        <a:graphic>
          <a:graphicData uri="http://schemas.openxmlformats.org/drawingml/2006/table">
            <a:tbl>
              <a:tblPr/>
              <a:tblGrid>
                <a:gridCol w="820800"/>
                <a:gridCol w="965520"/>
                <a:gridCol w="426600"/>
                <a:gridCol w="667440"/>
                <a:gridCol w="586800"/>
                <a:gridCol w="417600"/>
                <a:gridCol w="838440"/>
                <a:gridCol w="282960"/>
                <a:gridCol w="1551960"/>
                <a:gridCol w="995760"/>
                <a:gridCol w="1085400"/>
                <a:gridCol w="1811880"/>
                <a:gridCol w="115920"/>
              </a:tblGrid>
              <a:tr h="189360">
                <a:tc>
                  <a:tcPr anchor="b" marL="39960" marR="39960">
                    <a:lnR w="12240">
                      <a:solidFill>
                        <a:srgbClr val="000000"/>
                      </a:solidFill>
                    </a:lnR>
                    <a:noFill/>
                  </a:tcPr>
                </a:tc>
                <a:tc gridSpan="10">
                  <a:txBody>
                    <a:bodyPr lIns="39960" rIns="39960" tIns="0" bIns="0" anchor="b">
                      <a:noAutofit/>
                    </a:bodyPr>
                    <a:p>
                      <a:pPr algn="ctr">
                        <a:lnSpc>
                          <a:spcPct val="107000"/>
                        </a:lnSpc>
                        <a:spcAft>
                          <a:spcPts val="799"/>
                        </a:spcAft>
                        <a:buNone/>
                      </a:pPr>
                      <a:r>
                        <a:rPr b="1" lang="fr-FR" sz="1200" spc="-1" strike="noStrike">
                          <a:solidFill>
                            <a:srgbClr val="000000"/>
                          </a:solidFill>
                          <a:latin typeface="Aptos Narrow"/>
                          <a:ea typeface="Times New Roman"/>
                        </a:rPr>
                        <a:t>Dépenses ingénierie OPAH 2019-2023</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a:txBody>
                    <a:bodyPr lIns="39960" rIns="39960" tIns="0" bIns="0" anchor="b">
                      <a:noAutofit/>
                    </a:bodyPr>
                    <a:p>
                      <a:pPr algn="ctr">
                        <a:lnSpc>
                          <a:spcPct val="107000"/>
                        </a:lnSpc>
                        <a:spcAft>
                          <a:spcPts val="799"/>
                        </a:spcAft>
                        <a:buNone/>
                      </a:pPr>
                      <a:r>
                        <a:rPr b="1" lang="fr-FR" sz="1200" spc="-1" strike="noStrike">
                          <a:solidFill>
                            <a:srgbClr val="000000"/>
                          </a:solidFill>
                          <a:latin typeface="Aptos Narrow"/>
                          <a:ea typeface="Times New Roman"/>
                        </a:rPr>
                        <a:t>Recettes</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fbe2d5"/>
                    </a:solidFill>
                  </a:tcPr>
                </a:tc>
                <a:tc>
                  <a:txBody>
                    <a:bodyPr lIns="0" rIns="0" tIns="0" bIns="0" anchor="ctr">
                      <a:noAutofit/>
                    </a:bodyPr>
                    <a:p>
                      <a:pPr>
                        <a:lnSpc>
                          <a:spcPct val="107000"/>
                        </a:lnSpc>
                        <a:spcAft>
                          <a:spcPts val="799"/>
                        </a:spcAft>
                        <a:buNone/>
                      </a:pPr>
                      <a:r>
                        <a:rPr b="0" lang="fr-FR" sz="1200" spc="-1" strike="noStrike">
                          <a:solidFill>
                            <a:srgbClr val="000000"/>
                          </a:solidFill>
                          <a:latin typeface="Aptos"/>
                          <a:ea typeface="Aptos"/>
                        </a:rPr>
                        <a:t> </a:t>
                      </a:r>
                      <a:endParaRPr b="0" lang="fr-FR" sz="1200" spc="-1" strike="noStrike">
                        <a:latin typeface="Arial"/>
                      </a:endParaRPr>
                    </a:p>
                  </a:txBody>
                  <a:tcPr anchor="ctr">
                    <a:lnL w="12240">
                      <a:solidFill>
                        <a:srgbClr val="000000"/>
                      </a:solidFill>
                    </a:lnL>
                    <a:noFill/>
                  </a:tcPr>
                </a:tc>
              </a:tr>
              <a:tr h="189360">
                <a:tc>
                  <a:tcPr anchor="b" marL="39960" marR="39960">
                    <a:lnR w="12240">
                      <a:solidFill>
                        <a:srgbClr val="000000"/>
                      </a:solidFill>
                    </a:lnR>
                    <a:noFill/>
                  </a:tcPr>
                </a:tc>
                <a:tc rowSpan="2">
                  <a:txBody>
                    <a:bodyPr lIns="39960" rIns="39960" tIns="0" bIns="0" anchor="ctr">
                      <a:noAutofit/>
                    </a:bodyPr>
                    <a:p>
                      <a:pPr algn="ctr">
                        <a:lnSpc>
                          <a:spcPct val="107000"/>
                        </a:lnSpc>
                        <a:spcAft>
                          <a:spcPts val="799"/>
                        </a:spcAft>
                        <a:buNone/>
                      </a:pPr>
                      <a:r>
                        <a:rPr b="0" lang="fr-FR" sz="1200" spc="-1" strike="noStrike">
                          <a:solidFill>
                            <a:srgbClr val="000000"/>
                          </a:solidFill>
                          <a:latin typeface="Aptos Narrow"/>
                          <a:ea typeface="Times New Roman"/>
                        </a:rPr>
                        <a:t>Part fixe </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gridSpan="8">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Part variable</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fbe2d5"/>
                    </a:solidFill>
                  </a:tcPr>
                </a:tc>
                <a:tc>
                  <a:txBody>
                    <a:bodyPr lIns="0" rIns="0" tIns="0" bIns="0" anchor="ctr">
                      <a:noAutofit/>
                    </a:bodyPr>
                    <a:p>
                      <a:pPr>
                        <a:lnSpc>
                          <a:spcPct val="107000"/>
                        </a:lnSpc>
                        <a:spcAft>
                          <a:spcPts val="799"/>
                        </a:spcAft>
                        <a:buNone/>
                      </a:pPr>
                      <a:r>
                        <a:rPr b="0" lang="fr-FR" sz="1200" spc="-1" strike="noStrike">
                          <a:solidFill>
                            <a:srgbClr val="000000"/>
                          </a:solidFill>
                          <a:latin typeface="Aptos"/>
                          <a:ea typeface="Aptos"/>
                        </a:rPr>
                        <a:t> </a:t>
                      </a:r>
                      <a:endParaRPr b="0" lang="fr-FR" sz="1200" spc="-1" strike="noStrike">
                        <a:latin typeface="Arial"/>
                      </a:endParaRPr>
                    </a:p>
                  </a:txBody>
                  <a:tcPr anchor="ctr">
                    <a:lnL w="12240">
                      <a:solidFill>
                        <a:srgbClr val="000000"/>
                      </a:solidFill>
                    </a:lnL>
                    <a:noFill/>
                  </a:tcPr>
                </a:tc>
              </a:tr>
              <a:tr h="568080">
                <a:tc>
                  <a:tcPr anchor="ctr" marL="39960" marR="39960">
                    <a:lnR w="12240">
                      <a:solidFill>
                        <a:srgbClr val="000000"/>
                      </a:solidFill>
                    </a:lnR>
                    <a:noFill/>
                  </a:tcPr>
                </a:tc>
                <a:tc vMerge="1">
                  <a:tcPr anchor="t" marL="90000" marR="90000">
                    <a:solidFill>
                      <a:srgbClr val="729fcf"/>
                    </a:solidFill>
                  </a:tcPr>
                </a:tc>
                <a:tc gridSpan="2">
                  <a:txBody>
                    <a:bodyPr lIns="39960" rIns="39960" tIns="0" bIns="0" anchor="ctr">
                      <a:noAutofit/>
                    </a:bodyPr>
                    <a:p>
                      <a:pPr>
                        <a:lnSpc>
                          <a:spcPct val="100000"/>
                        </a:lnSpc>
                        <a:buNone/>
                      </a:pPr>
                      <a:r>
                        <a:rPr b="0" lang="fr-FR" sz="1200" spc="-1" strike="noStrike">
                          <a:solidFill>
                            <a:srgbClr val="000000"/>
                          </a:solidFill>
                          <a:latin typeface="Aptos Narrow"/>
                          <a:ea typeface="Times New Roman"/>
                        </a:rPr>
                        <a:t>Travaux lourds</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gridSpan="2">
                  <a:txBody>
                    <a:bodyPr lIns="39960" rIns="39960" tIns="0" bIns="0" anchor="ctr">
                      <a:noAutofit/>
                    </a:bodyPr>
                    <a:p>
                      <a:pPr>
                        <a:lnSpc>
                          <a:spcPct val="100000"/>
                        </a:lnSpc>
                        <a:buNone/>
                      </a:pPr>
                      <a:r>
                        <a:rPr b="0" lang="fr-FR" sz="1200" spc="-1" strike="noStrike">
                          <a:solidFill>
                            <a:srgbClr val="000000"/>
                          </a:solidFill>
                          <a:latin typeface="Aptos Narrow"/>
                          <a:ea typeface="Times New Roman"/>
                        </a:rPr>
                        <a:t>habiter mieux</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gridSpan="2">
                  <a:txBody>
                    <a:bodyPr lIns="39960" rIns="39960" tIns="0" bIns="0" anchor="ctr">
                      <a:noAutofit/>
                    </a:bodyPr>
                    <a:p>
                      <a:pPr>
                        <a:lnSpc>
                          <a:spcPct val="100000"/>
                        </a:lnSpc>
                        <a:buNone/>
                      </a:pPr>
                      <a:r>
                        <a:rPr b="0" lang="fr-FR" sz="1200" spc="-1" strike="noStrike">
                          <a:solidFill>
                            <a:srgbClr val="000000"/>
                          </a:solidFill>
                          <a:latin typeface="Aptos Narrow"/>
                          <a:ea typeface="Times New Roman"/>
                        </a:rPr>
                        <a:t>autonomie</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a:txBody>
                    <a:bodyPr lIns="39960" rIns="39960" tIns="0" bIns="0" anchor="ctr">
                      <a:noAutofit/>
                    </a:bodyPr>
                    <a:p>
                      <a:pPr algn="ctr">
                        <a:lnSpc>
                          <a:spcPct val="107000"/>
                        </a:lnSpc>
                        <a:spcAft>
                          <a:spcPts val="799"/>
                        </a:spcAft>
                        <a:buNone/>
                      </a:pPr>
                      <a:r>
                        <a:rPr b="0" lang="fr-FR" sz="1200" spc="-1" strike="noStrike">
                          <a:solidFill>
                            <a:srgbClr val="000000"/>
                          </a:solidFill>
                          <a:latin typeface="Aptos Narrow"/>
                          <a:ea typeface="Times New Roman"/>
                        </a:rPr>
                        <a:t>réhabilitation logt moyennement dégradé PB</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ctr">
                      <a:noAutofit/>
                    </a:bodyPr>
                    <a:p>
                      <a:pPr algn="ctr">
                        <a:lnSpc>
                          <a:spcPct val="107000"/>
                        </a:lnSpc>
                        <a:spcAft>
                          <a:spcPts val="799"/>
                        </a:spcAft>
                        <a:buNone/>
                      </a:pPr>
                      <a:r>
                        <a:rPr b="0" lang="fr-FR" sz="1200" spc="-1" strike="noStrike">
                          <a:solidFill>
                            <a:srgbClr val="000000"/>
                          </a:solidFill>
                          <a:latin typeface="Aptos Narrow"/>
                          <a:ea typeface="Times New Roman"/>
                        </a:rPr>
                        <a:t>Total part variable</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ctr">
                      <a:noAutofit/>
                    </a:bodyPr>
                    <a:p>
                      <a:pPr algn="ctr">
                        <a:lnSpc>
                          <a:spcPct val="107000"/>
                        </a:lnSpc>
                        <a:spcAft>
                          <a:spcPts val="799"/>
                        </a:spcAft>
                        <a:buNone/>
                      </a:pPr>
                      <a:r>
                        <a:rPr b="0" lang="fr-FR" sz="1200" spc="-1" strike="noStrike">
                          <a:solidFill>
                            <a:srgbClr val="000000"/>
                          </a:solidFill>
                          <a:latin typeface="Aptos Narrow"/>
                          <a:ea typeface="Times New Roman"/>
                        </a:rPr>
                        <a:t>Total fixe+variable</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ctr">
                      <a:noAutofit/>
                    </a:bodyPr>
                    <a:p>
                      <a:pPr algn="ctr">
                        <a:lnSpc>
                          <a:spcPct val="107000"/>
                        </a:lnSpc>
                        <a:spcAft>
                          <a:spcPts val="799"/>
                        </a:spcAft>
                        <a:buNone/>
                      </a:pPr>
                      <a:r>
                        <a:rPr b="0" lang="fr-FR" sz="1200" spc="-1" strike="noStrike">
                          <a:solidFill>
                            <a:srgbClr val="000000"/>
                          </a:solidFill>
                          <a:latin typeface="Aptos Narrow"/>
                          <a:ea typeface="Times New Roman"/>
                        </a:rPr>
                        <a:t>Subvention ANAH ingénierie</a:t>
                      </a:r>
                      <a:endParaRPr b="0" lang="fr-FR" sz="1200" spc="-1" strike="noStrike">
                        <a:latin typeface="Arial"/>
                      </a:endParaRPr>
                    </a:p>
                  </a:txBody>
                  <a:tcPr anchor="ctr" marL="39960" marR="39960">
                    <a:lnL w="12240">
                      <a:solidFill>
                        <a:srgbClr val="000000"/>
                      </a:solidFill>
                    </a:lnL>
                    <a:lnR w="12240">
                      <a:solidFill>
                        <a:srgbClr val="000000"/>
                      </a:solidFill>
                    </a:lnR>
                    <a:lnT w="12240">
                      <a:solidFill>
                        <a:srgbClr val="000000"/>
                      </a:solidFill>
                    </a:lnT>
                    <a:lnB w="12240">
                      <a:solidFill>
                        <a:srgbClr val="000000"/>
                      </a:solidFill>
                    </a:lnB>
                    <a:solidFill>
                      <a:srgbClr val="fbe2d5"/>
                    </a:solidFill>
                  </a:tcPr>
                </a:tc>
                <a:tc>
                  <a:txBody>
                    <a:bodyPr lIns="0" rIns="0" tIns="0" bIns="0" anchor="ctr">
                      <a:noAutofit/>
                    </a:bodyPr>
                    <a:p>
                      <a:pPr>
                        <a:lnSpc>
                          <a:spcPct val="107000"/>
                        </a:lnSpc>
                        <a:spcAft>
                          <a:spcPts val="799"/>
                        </a:spcAft>
                        <a:buNone/>
                      </a:pPr>
                      <a:r>
                        <a:rPr b="0" lang="fr-FR" sz="1200" spc="-1" strike="noStrike">
                          <a:solidFill>
                            <a:srgbClr val="000000"/>
                          </a:solidFill>
                          <a:latin typeface="Aptos"/>
                          <a:ea typeface="Aptos"/>
                        </a:rPr>
                        <a:t> </a:t>
                      </a:r>
                      <a:endParaRPr b="0" lang="fr-FR" sz="1200" spc="-1" strike="noStrike">
                        <a:latin typeface="Arial"/>
                      </a:endParaRPr>
                    </a:p>
                  </a:txBody>
                  <a:tcPr anchor="ctr">
                    <a:lnL w="12240">
                      <a:solidFill>
                        <a:srgbClr val="000000"/>
                      </a:solidFill>
                    </a:lnL>
                    <a:noFill/>
                  </a:tcPr>
                </a:tc>
              </a:tr>
              <a:tr h="325800">
                <a:tc>
                  <a:tcPr anchor="b" marL="39960" marR="39960">
                    <a:lnR w="12240">
                      <a:solidFill>
                        <a:srgbClr val="000000"/>
                      </a:solidFill>
                    </a:lnR>
                    <a:no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Montant</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Nbre dossiers</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Nbre dossiers</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Nbre dossiers</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Nbre dossiers</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Montant</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Montant</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fbe2d5"/>
                    </a:solidFill>
                  </a:tcPr>
                </a:tc>
                <a:tc>
                  <a:txBody>
                    <a:bodyPr lIns="0" rIns="0" tIns="0" bIns="0" anchor="ctr">
                      <a:noAutofit/>
                    </a:bodyPr>
                    <a:p>
                      <a:pPr>
                        <a:lnSpc>
                          <a:spcPct val="107000"/>
                        </a:lnSpc>
                        <a:spcAft>
                          <a:spcPts val="799"/>
                        </a:spcAft>
                        <a:buNone/>
                      </a:pPr>
                      <a:r>
                        <a:rPr b="0" lang="fr-FR" sz="1200" spc="-1" strike="noStrike">
                          <a:solidFill>
                            <a:srgbClr val="000000"/>
                          </a:solidFill>
                          <a:latin typeface="Aptos"/>
                          <a:ea typeface="Aptos"/>
                        </a:rPr>
                        <a:t> </a:t>
                      </a:r>
                      <a:endParaRPr b="0" lang="fr-FR" sz="1200" spc="-1" strike="noStrike">
                        <a:latin typeface="Arial"/>
                      </a:endParaRPr>
                    </a:p>
                  </a:txBody>
                  <a:tcPr anchor="ctr">
                    <a:lnL w="12240">
                      <a:solidFill>
                        <a:srgbClr val="000000"/>
                      </a:solidFill>
                    </a:lnL>
                    <a:noFill/>
                  </a:tcPr>
                </a:tc>
              </a:tr>
              <a:tr h="345600">
                <a:tc>
                  <a:txBody>
                    <a:bodyPr lIns="39960" rIns="39960" tIns="0" bIns="0" anchor="b">
                      <a:noAutofit/>
                    </a:bodyPr>
                    <a:p>
                      <a:pPr>
                        <a:lnSpc>
                          <a:spcPct val="107000"/>
                        </a:lnSpc>
                        <a:spcAft>
                          <a:spcPts val="799"/>
                        </a:spcAft>
                        <a:buNone/>
                      </a:pPr>
                      <a:r>
                        <a:rPr b="0" lang="fr-FR" sz="1200" spc="-1" strike="noStrike">
                          <a:solidFill>
                            <a:srgbClr val="ffffff"/>
                          </a:solidFill>
                          <a:latin typeface="Aptos Narrow"/>
                          <a:ea typeface="Times New Roman"/>
                        </a:rPr>
                        <a:t>Total TTC</a:t>
                      </a:r>
                      <a:endParaRPr b="0" lang="fr-FR" sz="1200" spc="-1" strike="noStrike">
                        <a:latin typeface="Arial"/>
                      </a:endParaRPr>
                    </a:p>
                  </a:txBody>
                  <a:tcPr anchor="b" marL="39960" marR="39960">
                    <a:lnR w="12240">
                      <a:solidFill>
                        <a:srgbClr val="000000"/>
                      </a:solidFill>
                    </a:lnR>
                    <a:no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233</a:t>
                      </a:r>
                      <a:r>
                        <a:rPr b="0" lang="fr-FR" sz="1200" spc="-1" strike="noStrike">
                          <a:solidFill>
                            <a:srgbClr val="000000"/>
                          </a:solidFill>
                          <a:latin typeface="Arial"/>
                          <a:ea typeface="Times New Roman"/>
                        </a:rPr>
                        <a:t> </a:t>
                      </a:r>
                      <a:r>
                        <a:rPr b="0" lang="fr-FR" sz="1200" spc="-1" strike="noStrike">
                          <a:solidFill>
                            <a:srgbClr val="000000"/>
                          </a:solidFill>
                          <a:latin typeface="Aptos Narrow"/>
                          <a:ea typeface="Times New Roman"/>
                        </a:rPr>
                        <a:t>160 </a:t>
                      </a:r>
                      <a:r>
                        <a:rPr b="0" lang="fr-FR" sz="1200" spc="-1" strike="noStrike">
                          <a:solidFill>
                            <a:srgbClr val="000000"/>
                          </a:solidFill>
                          <a:latin typeface="Aptos Narrow"/>
                          <a:ea typeface="Times New Roman"/>
                        </a:rPr>
                        <a:t>€</a:t>
                      </a: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9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237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      </a:t>
                      </a:r>
                      <a:r>
                        <a:rPr b="0" lang="fr-FR" sz="1200" spc="-1" strike="noStrike">
                          <a:solidFill>
                            <a:srgbClr val="000000"/>
                          </a:solidFill>
                          <a:latin typeface="Aptos Narrow"/>
                          <a:ea typeface="Times New Roman"/>
                        </a:rPr>
                        <a:t>72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hMerge="1">
                  <a:tcPr anchor="t" marL="90000" marR="90000">
                    <a:solidFill>
                      <a:srgbClr val="729fcf"/>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10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201</a:t>
                      </a:r>
                      <a:r>
                        <a:rPr b="0" lang="fr-FR" sz="1200" spc="-1" strike="noStrike">
                          <a:solidFill>
                            <a:srgbClr val="000000"/>
                          </a:solidFill>
                          <a:latin typeface="Arial"/>
                          <a:ea typeface="Times New Roman"/>
                        </a:rPr>
                        <a:t> </a:t>
                      </a:r>
                      <a:r>
                        <a:rPr b="0" lang="fr-FR" sz="1200" spc="-1" strike="noStrike">
                          <a:solidFill>
                            <a:srgbClr val="000000"/>
                          </a:solidFill>
                          <a:latin typeface="Aptos Narrow"/>
                          <a:ea typeface="Times New Roman"/>
                        </a:rPr>
                        <a:t>600 </a:t>
                      </a:r>
                      <a:r>
                        <a:rPr b="0" lang="fr-FR" sz="1200" spc="-1" strike="noStrike">
                          <a:solidFill>
                            <a:srgbClr val="000000"/>
                          </a:solidFill>
                          <a:latin typeface="Aptos Narrow"/>
                          <a:ea typeface="Times New Roman"/>
                        </a:rPr>
                        <a:t>€</a:t>
                      </a: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b">
                      <a:noAutofit/>
                    </a:bodyPr>
                    <a:p>
                      <a:pPr algn="ctr">
                        <a:lnSpc>
                          <a:spcPct val="107000"/>
                        </a:lnSpc>
                        <a:spcAft>
                          <a:spcPts val="799"/>
                        </a:spcAft>
                        <a:buNone/>
                      </a:pPr>
                      <a:r>
                        <a:rPr b="1" lang="fr-FR" sz="1200" spc="-1" strike="noStrike">
                          <a:solidFill>
                            <a:srgbClr val="000000"/>
                          </a:solidFill>
                          <a:latin typeface="Aptos Narrow"/>
                          <a:ea typeface="Times New Roman"/>
                        </a:rPr>
                        <a:t>           </a:t>
                      </a:r>
                      <a:r>
                        <a:rPr b="1" lang="fr-FR" sz="1200" spc="-1" strike="noStrike">
                          <a:solidFill>
                            <a:srgbClr val="000000"/>
                          </a:solidFill>
                          <a:latin typeface="Aptos Narrow"/>
                          <a:ea typeface="Times New Roman"/>
                        </a:rPr>
                        <a:t>434</a:t>
                      </a:r>
                      <a:r>
                        <a:rPr b="1" lang="fr-FR" sz="1200" spc="-1" strike="noStrike">
                          <a:solidFill>
                            <a:srgbClr val="000000"/>
                          </a:solidFill>
                          <a:latin typeface="Arial"/>
                          <a:ea typeface="Times New Roman"/>
                        </a:rPr>
                        <a:t> </a:t>
                      </a:r>
                      <a:r>
                        <a:rPr b="1" lang="fr-FR" sz="1200" spc="-1" strike="noStrike">
                          <a:solidFill>
                            <a:srgbClr val="000000"/>
                          </a:solidFill>
                          <a:latin typeface="Aptos Narrow"/>
                          <a:ea typeface="Times New Roman"/>
                        </a:rPr>
                        <a:t>760 </a:t>
                      </a:r>
                      <a:r>
                        <a:rPr b="1" lang="fr-FR" sz="1200" spc="-1" strike="noStrike">
                          <a:solidFill>
                            <a:srgbClr val="000000"/>
                          </a:solidFill>
                          <a:latin typeface="Aptos Narrow"/>
                          <a:ea typeface="Times New Roman"/>
                        </a:rPr>
                        <a:t>€</a:t>
                      </a:r>
                      <a:r>
                        <a:rPr b="1"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caedfb"/>
                    </a:solidFill>
                  </a:tcPr>
                </a:tc>
                <a:tc>
                  <a:txBody>
                    <a:bodyPr lIns="39960" rIns="39960" tIns="0" bIns="0" anchor="b">
                      <a:noAutofit/>
                    </a:bodyPr>
                    <a:p>
                      <a:pPr algn="ctr">
                        <a:lnSpc>
                          <a:spcPct val="107000"/>
                        </a:lnSpc>
                        <a:spcAft>
                          <a:spcPts val="799"/>
                        </a:spcAft>
                        <a:buNone/>
                      </a:pPr>
                      <a:r>
                        <a:rPr b="1" lang="fr-FR" sz="1200" spc="-1" strike="noStrike">
                          <a:solidFill>
                            <a:srgbClr val="000000"/>
                          </a:solidFill>
                          <a:latin typeface="Aptos Narrow"/>
                          <a:ea typeface="Times New Roman"/>
                        </a:rPr>
                        <a:t>         </a:t>
                      </a:r>
                      <a:r>
                        <a:rPr b="1" lang="fr-FR" sz="1200" spc="-1" strike="noStrike">
                          <a:solidFill>
                            <a:srgbClr val="000000"/>
                          </a:solidFill>
                          <a:latin typeface="Aptos Narrow"/>
                          <a:ea typeface="Times New Roman"/>
                        </a:rPr>
                        <a:t>236</a:t>
                      </a:r>
                      <a:r>
                        <a:rPr b="1" lang="fr-FR" sz="1200" spc="-1" strike="noStrike">
                          <a:solidFill>
                            <a:srgbClr val="000000"/>
                          </a:solidFill>
                          <a:latin typeface="Arial"/>
                          <a:ea typeface="Times New Roman"/>
                        </a:rPr>
                        <a:t> </a:t>
                      </a:r>
                      <a:r>
                        <a:rPr b="1" lang="fr-FR" sz="1200" spc="-1" strike="noStrike">
                          <a:solidFill>
                            <a:srgbClr val="000000"/>
                          </a:solidFill>
                          <a:latin typeface="Aptos Narrow"/>
                          <a:ea typeface="Times New Roman"/>
                        </a:rPr>
                        <a:t>005 </a:t>
                      </a:r>
                      <a:r>
                        <a:rPr b="1" lang="fr-FR" sz="1200" spc="-1" strike="noStrike">
                          <a:solidFill>
                            <a:srgbClr val="000000"/>
                          </a:solidFill>
                          <a:latin typeface="Aptos Narrow"/>
                          <a:ea typeface="Times New Roman"/>
                        </a:rPr>
                        <a:t>€</a:t>
                      </a:r>
                      <a:r>
                        <a:rPr b="1"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fbe2d5"/>
                    </a:solidFill>
                  </a:tcPr>
                </a:tc>
                <a:tc>
                  <a:txBody>
                    <a:bodyPr lIns="0" rIns="0" tIns="0" bIns="0" anchor="ctr">
                      <a:noAutofit/>
                    </a:bodyPr>
                    <a:p>
                      <a:pPr>
                        <a:lnSpc>
                          <a:spcPct val="107000"/>
                        </a:lnSpc>
                        <a:spcAft>
                          <a:spcPts val="799"/>
                        </a:spcAft>
                        <a:buNone/>
                      </a:pPr>
                      <a:r>
                        <a:rPr b="0" lang="fr-FR" sz="1200" spc="-1" strike="noStrike">
                          <a:solidFill>
                            <a:srgbClr val="000000"/>
                          </a:solidFill>
                          <a:latin typeface="Aptos"/>
                          <a:ea typeface="Aptos"/>
                        </a:rPr>
                        <a:t> </a:t>
                      </a:r>
                      <a:endParaRPr b="0" lang="fr-FR" sz="1200" spc="-1" strike="noStrike">
                        <a:latin typeface="Arial"/>
                      </a:endParaRPr>
                    </a:p>
                  </a:txBody>
                  <a:tcPr anchor="ctr">
                    <a:lnL w="12240">
                      <a:solidFill>
                        <a:srgbClr val="000000"/>
                      </a:solidFill>
                    </a:lnL>
                    <a:noFill/>
                  </a:tcPr>
                </a:tc>
              </a:tr>
              <a:tr h="189360">
                <a:tc>
                  <a:tcPr anchor="b" marL="39960" marR="39960">
                    <a:noFill/>
                  </a:tcPr>
                </a:tc>
                <a:tc gridSpan="7">
                  <a:txBody>
                    <a:bodyPr lIns="39960" rIns="39960" tIns="0" bIns="0" anchor="b">
                      <a:noAutofit/>
                    </a:bodyPr>
                    <a:p>
                      <a:pPr>
                        <a:lnSpc>
                          <a:spcPct val="107000"/>
                        </a:lnSpc>
                        <a:spcAft>
                          <a:spcPts val="799"/>
                        </a:spcAft>
                        <a:buNone/>
                      </a:pPr>
                      <a:r>
                        <a:rPr b="0" lang="fr-FR" sz="1200" spc="-1" strike="noStrike">
                          <a:solidFill>
                            <a:srgbClr val="ffffff"/>
                          </a:solidFill>
                          <a:latin typeface="Aptos Narrow"/>
                          <a:ea typeface="Times New Roman"/>
                        </a:rPr>
                        <a:t>Montants prévisionnels pour la dernière année</a:t>
                      </a:r>
                      <a:endParaRPr b="0" lang="fr-FR" sz="1200" spc="-1" strike="noStrike">
                        <a:latin typeface="Arial"/>
                      </a:endParaRPr>
                    </a:p>
                  </a:txBody>
                  <a:tcPr anchor="b" marL="39960" marR="39960">
                    <a:lnT w="12240">
                      <a:solidFill>
                        <a:srgbClr val="000000"/>
                      </a:solidFill>
                    </a:lnT>
                    <a:no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a:tcPr anchor="b" marL="39960" marR="39960">
                    <a:lnT w="12240">
                      <a:solidFill>
                        <a:srgbClr val="000000"/>
                      </a:solidFill>
                    </a:lnT>
                    <a:noFill/>
                  </a:tcPr>
                </a:tc>
                <a:tc>
                  <a:tcPr anchor="b" marL="39960" marR="39960">
                    <a:lnT w="12240">
                      <a:solidFill>
                        <a:srgbClr val="000000"/>
                      </a:solidFill>
                    </a:lnT>
                    <a:noFill/>
                  </a:tcPr>
                </a:tc>
                <a:tc>
                  <a:tcPr anchor="b" marL="39960" marR="39960">
                    <a:lnT w="12240">
                      <a:solidFill>
                        <a:srgbClr val="000000"/>
                      </a:solidFill>
                    </a:lnT>
                    <a:noFill/>
                  </a:tcPr>
                </a:tc>
                <a:tc>
                  <a:tcPr anchor="b" marL="39960" marR="39960">
                    <a:lnT w="12240">
                      <a:solidFill>
                        <a:srgbClr val="000000"/>
                      </a:solidFill>
                    </a:lnT>
                    <a:noFill/>
                  </a:tcPr>
                </a:tc>
                <a:tc>
                  <a:tcPr anchor="b" marL="39960" marR="39960">
                    <a:noFill/>
                  </a:tcPr>
                </a:tc>
              </a:tr>
              <a:tr h="189360">
                <a:tc>
                  <a:tcPr anchor="b" marL="39960" marR="39960">
                    <a:noFill/>
                  </a:tcPr>
                </a:tc>
                <a:tc gridSpan="2">
                  <a:tcPr anchor="b" marL="39960" marR="39960">
                    <a:noFill/>
                  </a:tcPr>
                </a:tc>
                <a:tc hMerge="1">
                  <a:tcPr anchor="t" marL="90000" marR="90000">
                    <a:solidFill>
                      <a:srgbClr val="729fcf"/>
                    </a:solidFill>
                  </a:tcPr>
                </a:tc>
                <a:tc gridSpan="2">
                  <a:tcPr anchor="b" marL="39960" marR="39960">
                    <a:noFill/>
                  </a:tcPr>
                </a:tc>
                <a:tc hMerge="1">
                  <a:tcPr anchor="t" marL="90000" marR="90000">
                    <a:solidFill>
                      <a:srgbClr val="729fcf"/>
                    </a:solidFill>
                  </a:tcPr>
                </a:tc>
                <a:tc gridSpan="2">
                  <a:tcPr anchor="b" marL="39960" marR="39960">
                    <a:noFill/>
                  </a:tcPr>
                </a:tc>
                <a:tc hMerge="1">
                  <a:tcPr anchor="t" marL="90000" marR="90000">
                    <a:solidFill>
                      <a:srgbClr val="729fcf"/>
                    </a:solidFill>
                  </a:tcPr>
                </a:tc>
                <a:tc>
                  <a:tcPr anchor="b" marL="39960" marR="39960">
                    <a:noFill/>
                  </a:tcPr>
                </a:tc>
                <a:tc>
                  <a:tcPr anchor="b" marL="39960" marR="39960">
                    <a:noFill/>
                  </a:tcPr>
                </a:tc>
                <a:tc>
                  <a:tcPr anchor="b" marL="39960" marR="39960">
                    <a:noFill/>
                  </a:tcPr>
                </a:tc>
                <a:tc>
                  <a:tcPr anchor="b" marL="39960" marR="39960">
                    <a:noFill/>
                  </a:tcPr>
                </a:tc>
                <a:tc>
                  <a:tcPr anchor="b" marL="39960" marR="39960">
                    <a:noFill/>
                  </a:tcPr>
                </a:tc>
                <a:tc>
                  <a:tcPr anchor="ctr" marL="39960" marR="39960">
                    <a:noFill/>
                  </a:tcPr>
                </a:tc>
              </a:tr>
              <a:tr h="189360">
                <a:tc>
                  <a:tcPr anchor="b" marL="39960" marR="39960">
                    <a:noFill/>
                  </a:tcPr>
                </a:tc>
                <a:tc gridSpan="6">
                  <a:txBody>
                    <a:bodyPr lIns="39960" rIns="39960" tIns="0" bIns="0" anchor="b">
                      <a:noAutofit/>
                    </a:bodyPr>
                    <a:p>
                      <a:pPr algn="ctr">
                        <a:lnSpc>
                          <a:spcPct val="107000"/>
                        </a:lnSpc>
                        <a:spcAft>
                          <a:spcPts val="799"/>
                        </a:spcAft>
                        <a:buNone/>
                      </a:pPr>
                      <a:r>
                        <a:rPr b="1" lang="fr-FR" sz="1200" spc="-1" strike="noStrike">
                          <a:solidFill>
                            <a:srgbClr val="000000"/>
                          </a:solidFill>
                          <a:latin typeface="Aptos Narrow"/>
                          <a:ea typeface="Times New Roman"/>
                        </a:rPr>
                        <a:t>Aides aux travaux CCT</a:t>
                      </a:r>
                      <a:endParaRPr b="0" lang="fr-FR" sz="1200" spc="-1" strike="noStrike">
                        <a:latin typeface="Arial"/>
                      </a:endParaRPr>
                    </a:p>
                  </a:txBody>
                  <a:tcPr anchor="b" marL="39960" marR="39960">
                    <a:lnB w="12240">
                      <a:solidFill>
                        <a:srgbClr val="000000"/>
                      </a:solidFill>
                    </a:lnB>
                    <a:solidFill>
                      <a:srgbClr val="daf2d0"/>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c>
                  <a:tcPr anchor="b" marL="39960" marR="39960">
                    <a:noFill/>
                  </a:tcPr>
                </a:tc>
                <a:tc>
                  <a:tcPr anchor="b" marL="39960" marR="39960">
                    <a:noFill/>
                  </a:tcPr>
                </a:tc>
                <a:tc>
                  <a:tcPr anchor="b" marL="39960" marR="39960">
                    <a:noFill/>
                  </a:tcPr>
                </a:tc>
                <a:tc>
                  <a:tcPr anchor="b" marL="39960" marR="39960">
                    <a:noFill/>
                  </a:tcPr>
                </a:tc>
                <a:tc>
                  <a:tcPr anchor="b" marL="39960" marR="39960">
                    <a:noFill/>
                  </a:tcPr>
                </a:tc>
                <a:tc>
                  <a:tcPr anchor="ctr" marL="39960" marR="39960">
                    <a:noFill/>
                  </a:tcPr>
                </a:tc>
              </a:tr>
              <a:tr h="189360">
                <a:tc>
                  <a:tcPr anchor="b" marL="39960" marR="39960">
                    <a:lnR w="12240">
                      <a:solidFill>
                        <a:srgbClr val="000000"/>
                      </a:solidFill>
                    </a:lnR>
                    <a:noFill/>
                  </a:tcPr>
                </a:tc>
                <a:tc gridSpan="2">
                  <a:txBody>
                    <a:bodyPr lIns="39960" rIns="39960" tIns="0" bIns="0" anchor="b">
                      <a:noAutofit/>
                    </a:bodyPr>
                    <a:p>
                      <a:pPr>
                        <a:lnSpc>
                          <a:spcPct val="107000"/>
                        </a:lnSpc>
                        <a:spcAft>
                          <a:spcPts val="799"/>
                        </a:spcAft>
                        <a:buNone/>
                      </a:pP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Nbre dossiers</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Montant</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a:tcPr anchor="b" marL="39960" marR="39960">
                    <a:lnL w="12240">
                      <a:solidFill>
                        <a:srgbClr val="000000"/>
                      </a:solidFill>
                    </a:lnL>
                    <a:noFill/>
                  </a:tcPr>
                </a:tc>
                <a:tc>
                  <a:tcPr anchor="b" marL="39960" marR="39960">
                    <a:noFill/>
                  </a:tcPr>
                </a:tc>
                <a:tc>
                  <a:tcPr anchor="b" marL="39960" marR="39960">
                    <a:noFill/>
                  </a:tcPr>
                </a:tc>
                <a:tc>
                  <a:tcPr anchor="b" marL="39960" marR="39960">
                    <a:noFill/>
                  </a:tcPr>
                </a:tc>
                <a:tc>
                  <a:tcPr anchor="b" marL="39960" marR="39960">
                    <a:noFill/>
                  </a:tcPr>
                </a:tc>
                <a:tc>
                  <a:tcPr anchor="ctr" marL="39960" marR="39960">
                    <a:noFill/>
                  </a:tcPr>
                </a:tc>
              </a:tr>
              <a:tr h="345600">
                <a:tc>
                  <a:tcPr anchor="b" marL="39960" marR="39960">
                    <a:lnR w="12240">
                      <a:solidFill>
                        <a:srgbClr val="000000"/>
                      </a:solidFill>
                    </a:lnR>
                    <a:noFill/>
                  </a:tcPr>
                </a:tc>
                <a:tc gridSpan="2">
                  <a:txBody>
                    <a:bodyPr lIns="39960" rIns="39960" tIns="0" bIns="0" anchor="b">
                      <a:noAutofit/>
                    </a:bodyPr>
                    <a:p>
                      <a:pPr>
                        <a:lnSpc>
                          <a:spcPct val="107000"/>
                        </a:lnSpc>
                        <a:spcAft>
                          <a:spcPts val="799"/>
                        </a:spcAft>
                        <a:buNone/>
                      </a:pPr>
                      <a:r>
                        <a:rPr b="0" lang="fr-FR" sz="1200" spc="-1" strike="noStrike">
                          <a:solidFill>
                            <a:srgbClr val="000000"/>
                          </a:solidFill>
                          <a:latin typeface="Aptos Narrow"/>
                          <a:ea typeface="Times New Roman"/>
                        </a:rPr>
                        <a:t>Sortie insalubrité PO</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5</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                      </a:t>
                      </a:r>
                      <a:r>
                        <a:rPr b="0" lang="fr-FR" sz="1200" spc="-1" strike="noStrike">
                          <a:solidFill>
                            <a:srgbClr val="000000"/>
                          </a:solidFill>
                          <a:latin typeface="Aptos Narrow"/>
                          <a:ea typeface="Times New Roman"/>
                        </a:rPr>
                        <a:t>23</a:t>
                      </a:r>
                      <a:r>
                        <a:rPr b="0" lang="fr-FR" sz="1200" spc="-1" strike="noStrike">
                          <a:solidFill>
                            <a:srgbClr val="000000"/>
                          </a:solidFill>
                          <a:latin typeface="Arial"/>
                          <a:ea typeface="Times New Roman"/>
                        </a:rPr>
                        <a:t> </a:t>
                      </a:r>
                      <a:r>
                        <a:rPr b="0" lang="fr-FR" sz="1200" spc="-1" strike="noStrike">
                          <a:solidFill>
                            <a:srgbClr val="000000"/>
                          </a:solidFill>
                          <a:latin typeface="Aptos Narrow"/>
                          <a:ea typeface="Times New Roman"/>
                        </a:rPr>
                        <a:t>157 </a:t>
                      </a:r>
                      <a:r>
                        <a:rPr b="0" lang="fr-FR" sz="1200" spc="-1" strike="noStrike">
                          <a:solidFill>
                            <a:srgbClr val="000000"/>
                          </a:solidFill>
                          <a:latin typeface="Aptos Narrow"/>
                          <a:ea typeface="Times New Roman"/>
                        </a:rPr>
                        <a:t>€</a:t>
                      </a: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a:tcPr anchor="b" marL="39960" marR="39960">
                    <a:lnL w="12240">
                      <a:solidFill>
                        <a:srgbClr val="000000"/>
                      </a:solidFill>
                    </a:lnL>
                    <a:noFill/>
                  </a:tcPr>
                </a:tc>
                <a:tc>
                  <a:tcPr anchor="b" marL="39960" marR="39960">
                    <a:noFill/>
                  </a:tcPr>
                </a:tc>
                <a:tc>
                  <a:tcPr anchor="b" marL="39960" marR="39960">
                    <a:noFill/>
                  </a:tcPr>
                </a:tc>
                <a:tc>
                  <a:tcPr anchor="b" marL="39960" marR="39960">
                    <a:noFill/>
                  </a:tcPr>
                </a:tc>
                <a:tc>
                  <a:tcPr anchor="b" marL="39960" marR="39960">
                    <a:noFill/>
                  </a:tcPr>
                </a:tc>
                <a:tc>
                  <a:tcPr anchor="ctr" marL="39960" marR="39960">
                    <a:noFill/>
                  </a:tcPr>
                </a:tc>
              </a:tr>
              <a:tr h="345600">
                <a:tc>
                  <a:tcPr anchor="b" marL="39960" marR="39960">
                    <a:lnR w="12240">
                      <a:solidFill>
                        <a:srgbClr val="000000"/>
                      </a:solidFill>
                    </a:lnR>
                    <a:noFill/>
                  </a:tcPr>
                </a:tc>
                <a:tc gridSpan="2">
                  <a:txBody>
                    <a:bodyPr lIns="39960" rIns="39960" tIns="0" bIns="0" anchor="b">
                      <a:noAutofit/>
                    </a:bodyPr>
                    <a:p>
                      <a:pPr>
                        <a:lnSpc>
                          <a:spcPct val="107000"/>
                        </a:lnSpc>
                        <a:spcAft>
                          <a:spcPts val="799"/>
                        </a:spcAft>
                        <a:buNone/>
                      </a:pPr>
                      <a:r>
                        <a:rPr b="0" lang="fr-FR" sz="1200" spc="-1" strike="noStrike">
                          <a:solidFill>
                            <a:srgbClr val="000000"/>
                          </a:solidFill>
                          <a:latin typeface="Aptos Narrow"/>
                          <a:ea typeface="Times New Roman"/>
                        </a:rPr>
                        <a:t>Bailleurs</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10</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0" lang="fr-FR" sz="1200" spc="-1" strike="noStrike">
                          <a:solidFill>
                            <a:srgbClr val="000000"/>
                          </a:solidFill>
                          <a:latin typeface="Aptos Narrow"/>
                          <a:ea typeface="Times New Roman"/>
                        </a:rPr>
                        <a:t>                      </a:t>
                      </a:r>
                      <a:r>
                        <a:rPr b="0" lang="fr-FR" sz="1200" spc="-1" strike="noStrike">
                          <a:solidFill>
                            <a:srgbClr val="000000"/>
                          </a:solidFill>
                          <a:latin typeface="Aptos Narrow"/>
                          <a:ea typeface="Times New Roman"/>
                        </a:rPr>
                        <a:t>28</a:t>
                      </a:r>
                      <a:r>
                        <a:rPr b="0" lang="fr-FR" sz="1200" spc="-1" strike="noStrike">
                          <a:solidFill>
                            <a:srgbClr val="000000"/>
                          </a:solidFill>
                          <a:latin typeface="Arial"/>
                          <a:ea typeface="Times New Roman"/>
                        </a:rPr>
                        <a:t> </a:t>
                      </a:r>
                      <a:r>
                        <a:rPr b="0" lang="fr-FR" sz="1200" spc="-1" strike="noStrike">
                          <a:solidFill>
                            <a:srgbClr val="000000"/>
                          </a:solidFill>
                          <a:latin typeface="Aptos Narrow"/>
                          <a:ea typeface="Times New Roman"/>
                        </a:rPr>
                        <a:t>000 </a:t>
                      </a:r>
                      <a:r>
                        <a:rPr b="0" lang="fr-FR" sz="1200" spc="-1" strike="noStrike">
                          <a:solidFill>
                            <a:srgbClr val="000000"/>
                          </a:solidFill>
                          <a:latin typeface="Aptos Narrow"/>
                          <a:ea typeface="Times New Roman"/>
                        </a:rPr>
                        <a:t>€</a:t>
                      </a:r>
                      <a:r>
                        <a:rPr b="0"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a:tcPr anchor="b" marL="39960" marR="39960">
                    <a:lnL w="12240">
                      <a:solidFill>
                        <a:srgbClr val="000000"/>
                      </a:solidFill>
                    </a:lnL>
                    <a:noFill/>
                  </a:tcPr>
                </a:tc>
                <a:tc>
                  <a:tcPr anchor="b" marL="39960" marR="39960">
                    <a:noFill/>
                  </a:tcPr>
                </a:tc>
                <a:tc>
                  <a:tcPr anchor="b" marL="39960" marR="39960">
                    <a:noFill/>
                  </a:tcPr>
                </a:tc>
                <a:tc>
                  <a:tcPr anchor="b" marL="39960" marR="39960">
                    <a:noFill/>
                  </a:tcPr>
                </a:tc>
                <a:tc>
                  <a:tcPr anchor="b" marL="39960" marR="39960">
                    <a:noFill/>
                  </a:tcPr>
                </a:tc>
                <a:tc>
                  <a:tcPr anchor="ctr" marL="39960" marR="39960">
                    <a:noFill/>
                  </a:tcPr>
                </a:tc>
              </a:tr>
              <a:tr h="345600">
                <a:tc>
                  <a:tcPr anchor="b" marL="39960" marR="39960">
                    <a:lnR w="12240">
                      <a:solidFill>
                        <a:srgbClr val="000000"/>
                      </a:solidFill>
                    </a:lnR>
                    <a:noFill/>
                  </a:tcPr>
                </a:tc>
                <a:tc gridSpan="2">
                  <a:txBody>
                    <a:bodyPr lIns="39960" rIns="39960" tIns="0" bIns="0" anchor="b">
                      <a:noAutofit/>
                    </a:bodyPr>
                    <a:p>
                      <a:pPr>
                        <a:lnSpc>
                          <a:spcPct val="107000"/>
                        </a:lnSpc>
                        <a:spcAft>
                          <a:spcPts val="799"/>
                        </a:spcAft>
                        <a:buNone/>
                      </a:pPr>
                      <a:r>
                        <a:rPr b="1" lang="fr-FR" sz="1200" spc="-1" strike="noStrike">
                          <a:solidFill>
                            <a:srgbClr val="000000"/>
                          </a:solidFill>
                          <a:latin typeface="Aptos Narrow"/>
                          <a:ea typeface="Times New Roman"/>
                        </a:rPr>
                        <a:t>Total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1" lang="fr-FR" sz="1200" spc="-1" strike="noStrike">
                          <a:solidFill>
                            <a:srgbClr val="000000"/>
                          </a:solidFill>
                          <a:latin typeface="Aptos Narrow"/>
                          <a:ea typeface="Times New Roman"/>
                        </a:rPr>
                        <a:t>15</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gridSpan="2">
                  <a:txBody>
                    <a:bodyPr lIns="39960" rIns="39960" tIns="0" bIns="0" anchor="b">
                      <a:noAutofit/>
                    </a:bodyPr>
                    <a:p>
                      <a:pPr algn="ctr">
                        <a:lnSpc>
                          <a:spcPct val="107000"/>
                        </a:lnSpc>
                        <a:spcAft>
                          <a:spcPts val="799"/>
                        </a:spcAft>
                        <a:buNone/>
                      </a:pPr>
                      <a:r>
                        <a:rPr b="1" lang="fr-FR" sz="1200" spc="-1" strike="noStrike">
                          <a:solidFill>
                            <a:srgbClr val="000000"/>
                          </a:solidFill>
                          <a:latin typeface="Aptos Narrow"/>
                          <a:ea typeface="Times New Roman"/>
                        </a:rPr>
                        <a:t>                      </a:t>
                      </a:r>
                      <a:r>
                        <a:rPr b="1" lang="fr-FR" sz="1200" spc="-1" strike="noStrike">
                          <a:solidFill>
                            <a:srgbClr val="000000"/>
                          </a:solidFill>
                          <a:latin typeface="Aptos Narrow"/>
                          <a:ea typeface="Times New Roman"/>
                        </a:rPr>
                        <a:t>51</a:t>
                      </a:r>
                      <a:r>
                        <a:rPr b="1" lang="fr-FR" sz="1200" spc="-1" strike="noStrike">
                          <a:solidFill>
                            <a:srgbClr val="000000"/>
                          </a:solidFill>
                          <a:latin typeface="Arial"/>
                          <a:ea typeface="Times New Roman"/>
                        </a:rPr>
                        <a:t> </a:t>
                      </a:r>
                      <a:r>
                        <a:rPr b="1" lang="fr-FR" sz="1200" spc="-1" strike="noStrike">
                          <a:solidFill>
                            <a:srgbClr val="000000"/>
                          </a:solidFill>
                          <a:latin typeface="Aptos Narrow"/>
                          <a:ea typeface="Times New Roman"/>
                        </a:rPr>
                        <a:t>157 </a:t>
                      </a:r>
                      <a:r>
                        <a:rPr b="1" lang="fr-FR" sz="1200" spc="-1" strike="noStrike">
                          <a:solidFill>
                            <a:srgbClr val="000000"/>
                          </a:solidFill>
                          <a:latin typeface="Aptos Narrow"/>
                          <a:ea typeface="Times New Roman"/>
                        </a:rPr>
                        <a:t>€</a:t>
                      </a:r>
                      <a:r>
                        <a:rPr b="1" lang="fr-FR" sz="1200" spc="-1" strike="noStrike">
                          <a:solidFill>
                            <a:srgbClr val="000000"/>
                          </a:solidFill>
                          <a:latin typeface="Aptos Narrow"/>
                          <a:ea typeface="Times New Roman"/>
                        </a:rPr>
                        <a:t> </a:t>
                      </a:r>
                      <a:endParaRPr b="0" lang="fr-FR" sz="1200" spc="-1" strike="noStrike">
                        <a:latin typeface="Arial"/>
                      </a:endParaRPr>
                    </a:p>
                  </a:txBody>
                  <a:tcPr anchor="b" marL="39960" marR="39960">
                    <a:lnL w="12240">
                      <a:solidFill>
                        <a:srgbClr val="000000"/>
                      </a:solidFill>
                    </a:lnL>
                    <a:lnR w="12240">
                      <a:solidFill>
                        <a:srgbClr val="000000"/>
                      </a:solidFill>
                    </a:lnR>
                    <a:lnT w="12240">
                      <a:solidFill>
                        <a:srgbClr val="000000"/>
                      </a:solidFill>
                    </a:lnT>
                    <a:lnB w="12240">
                      <a:solidFill>
                        <a:srgbClr val="000000"/>
                      </a:solidFill>
                    </a:lnB>
                    <a:solidFill>
                      <a:srgbClr val="daf2d0"/>
                    </a:solidFill>
                  </a:tcPr>
                </a:tc>
                <a:tc hMerge="1">
                  <a:tcPr anchor="t" marL="90000" marR="90000">
                    <a:solidFill>
                      <a:srgbClr val="729fcf"/>
                    </a:solidFill>
                  </a:tcPr>
                </a:tc>
                <a:tc>
                  <a:tcPr anchor="b" marL="39960" marR="39960">
                    <a:lnL w="12240">
                      <a:solidFill>
                        <a:srgbClr val="000000"/>
                      </a:solidFill>
                    </a:lnL>
                    <a:noFill/>
                  </a:tcPr>
                </a:tc>
                <a:tc>
                  <a:tcPr anchor="b" marL="39960" marR="39960">
                    <a:noFill/>
                  </a:tcPr>
                </a:tc>
                <a:tc>
                  <a:tcPr anchor="b" marL="39960" marR="39960">
                    <a:noFill/>
                  </a:tcPr>
                </a:tc>
                <a:tc>
                  <a:tcPr anchor="b" marL="39960" marR="39960">
                    <a:noFill/>
                  </a:tcPr>
                </a:tc>
                <a:tc>
                  <a:tcPr anchor="b" marL="39960" marR="39960">
                    <a:noFill/>
                  </a:tcPr>
                </a:tc>
                <a:tc>
                  <a:tcPr anchor="ctr" marL="39960" marR="39960">
                    <a:noFill/>
                  </a:tcPr>
                </a:tc>
              </a:tr>
            </a:tbl>
          </a:graphicData>
        </a:graphic>
      </p:graphicFrame>
      <p:sp>
        <p:nvSpPr>
          <p:cNvPr id="300" name="Titre 1"/>
          <p:cNvSpPr/>
          <p:nvPr/>
        </p:nvSpPr>
        <p:spPr>
          <a:xfrm>
            <a:off x="100440" y="4491720"/>
            <a:ext cx="3930480" cy="1398600"/>
          </a:xfrm>
          <a:prstGeom prst="rect">
            <a:avLst/>
          </a:prstGeom>
          <a:noFill/>
          <a:ln w="0">
            <a:noFill/>
          </a:ln>
        </p:spPr>
        <p:style>
          <a:lnRef idx="0"/>
          <a:fillRef idx="0"/>
          <a:effectRef idx="0"/>
          <a:fontRef idx="minor"/>
        </p:style>
        <p:txBody>
          <a:bodyPr anchor="t">
            <a:normAutofit/>
          </a:bodyPr>
          <a:p>
            <a:pPr algn="ctr">
              <a:lnSpc>
                <a:spcPct val="100000"/>
              </a:lnSpc>
              <a:buNone/>
            </a:pPr>
            <a:r>
              <a:rPr b="1" lang="fr-FR" sz="2800" spc="-1" strike="noStrike">
                <a:solidFill>
                  <a:srgbClr val="ffffff"/>
                </a:solidFill>
                <a:latin typeface="Century Gothic"/>
              </a:rPr>
              <a:t>OPAH </a:t>
            </a:r>
            <a:endParaRPr b="0" lang="fr-FR" sz="2800" spc="-1" strike="noStrike">
              <a:latin typeface="Arial"/>
            </a:endParaRPr>
          </a:p>
          <a:p>
            <a:pPr algn="ctr">
              <a:lnSpc>
                <a:spcPct val="100000"/>
              </a:lnSpc>
              <a:buNone/>
            </a:pPr>
            <a:r>
              <a:rPr b="1" lang="fr-FR" sz="2800" spc="-1" strike="noStrike">
                <a:solidFill>
                  <a:srgbClr val="ffffff"/>
                </a:solidFill>
                <a:latin typeface="Century Gothic"/>
              </a:rPr>
              <a:t>2024-2029</a:t>
            </a:r>
            <a:endParaRPr b="0" lang="fr-FR" sz="2800" spc="-1" strike="noStrike">
              <a:latin typeface="Arial"/>
            </a:endParaRPr>
          </a:p>
        </p:txBody>
      </p:sp>
      <p:sp>
        <p:nvSpPr>
          <p:cNvPr id="301" name="Titre 1"/>
          <p:cNvSpPr/>
          <p:nvPr/>
        </p:nvSpPr>
        <p:spPr>
          <a:xfrm>
            <a:off x="9474840" y="2280240"/>
            <a:ext cx="1998720" cy="1048320"/>
          </a:xfrm>
          <a:prstGeom prst="rect">
            <a:avLst/>
          </a:prstGeom>
          <a:noFill/>
          <a:ln w="0">
            <a:noFill/>
          </a:ln>
        </p:spPr>
        <p:style>
          <a:lnRef idx="0"/>
          <a:fillRef idx="0"/>
          <a:effectRef idx="0"/>
          <a:fontRef idx="minor"/>
        </p:style>
        <p:txBody>
          <a:bodyPr anchor="t">
            <a:normAutofit/>
          </a:bodyPr>
          <a:p>
            <a:pPr algn="ctr">
              <a:lnSpc>
                <a:spcPct val="100000"/>
              </a:lnSpc>
              <a:buNone/>
            </a:pPr>
            <a:r>
              <a:rPr b="1" lang="fr-FR" sz="2800" spc="-1" strike="noStrike">
                <a:solidFill>
                  <a:srgbClr val="000000"/>
                </a:solidFill>
                <a:latin typeface="Century Gothic"/>
              </a:rPr>
              <a:t>OPAH </a:t>
            </a:r>
            <a:endParaRPr b="0" lang="fr-FR" sz="2800" spc="-1" strike="noStrike">
              <a:latin typeface="Arial"/>
            </a:endParaRPr>
          </a:p>
          <a:p>
            <a:pPr algn="ctr">
              <a:lnSpc>
                <a:spcPct val="100000"/>
              </a:lnSpc>
              <a:buNone/>
            </a:pPr>
            <a:r>
              <a:rPr b="1" lang="fr-FR" sz="2800" spc="-1" strike="noStrike">
                <a:solidFill>
                  <a:srgbClr val="000000"/>
                </a:solidFill>
                <a:latin typeface="Century Gothic"/>
              </a:rPr>
              <a:t>2019-2023</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302"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303"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304"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305"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06" name="PlaceHolder 1"/>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1CBF8FF4-F6C5-40AA-86F1-4FCF1D851D03}"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307" name="ZoneTexte 6"/>
          <p:cNvSpPr/>
          <p:nvPr/>
        </p:nvSpPr>
        <p:spPr>
          <a:xfrm>
            <a:off x="4173480" y="138240"/>
            <a:ext cx="4297320" cy="36468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Nouvelles OPAH 2024-2029</a:t>
            </a:r>
            <a:r>
              <a:rPr b="0" lang="fr-FR" sz="1800" spc="-1" strike="noStrike">
                <a:solidFill>
                  <a:srgbClr val="000000"/>
                </a:solidFill>
                <a:latin typeface="Calibri"/>
              </a:rPr>
              <a:t>	</a:t>
            </a:r>
            <a:endParaRPr b="0" lang="fr-FR" sz="1800" spc="-1" strike="noStrike">
              <a:latin typeface="Arial"/>
            </a:endParaRPr>
          </a:p>
        </p:txBody>
      </p:sp>
      <p:sp>
        <p:nvSpPr>
          <p:cNvPr id="308"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309" name="Rectangle 11"/>
          <p:cNvSpPr/>
          <p:nvPr/>
        </p:nvSpPr>
        <p:spPr>
          <a:xfrm>
            <a:off x="8932680" y="2791800"/>
            <a:ext cx="2037240" cy="914760"/>
          </a:xfrm>
          <a:prstGeom prst="rect">
            <a:avLst/>
          </a:prstGeom>
          <a:noFill/>
          <a:ln w="0">
            <a:noFill/>
          </a:ln>
        </p:spPr>
        <p:style>
          <a:lnRef idx="0"/>
          <a:fillRef idx="0"/>
          <a:effectRef idx="0"/>
          <a:fontRef idx="minor"/>
        </p:style>
        <p:txBody>
          <a:bodyPr wrap="none" anchor="t">
            <a:spAutoFit/>
          </a:bodyPr>
          <a:p>
            <a:pPr>
              <a:lnSpc>
                <a:spcPct val="100000"/>
              </a:lnSpc>
              <a:buNone/>
            </a:pPr>
            <a:r>
              <a:rPr b="0" lang="fr-FR" sz="1800" spc="-1" strike="noStrike">
                <a:solidFill>
                  <a:srgbClr val="000000"/>
                </a:solidFill>
                <a:latin typeface="Century Gothic"/>
              </a:rPr>
              <a:t>Dossiers PO : 161</a:t>
            </a:r>
            <a:endParaRPr b="0" lang="fr-FR" sz="1800" spc="-1" strike="noStrike">
              <a:latin typeface="Arial"/>
            </a:endParaRPr>
          </a:p>
          <a:p>
            <a:pPr>
              <a:lnSpc>
                <a:spcPct val="100000"/>
              </a:lnSpc>
              <a:buNone/>
            </a:pPr>
            <a:r>
              <a:rPr b="0" lang="fr-FR" sz="1800" spc="-1" strike="noStrike">
                <a:solidFill>
                  <a:srgbClr val="000000"/>
                </a:solidFill>
                <a:latin typeface="Century Gothic"/>
              </a:rPr>
              <a:t>Dossiers PB : 25</a:t>
            </a:r>
            <a:endParaRPr b="0" lang="fr-FR" sz="1800" spc="-1" strike="noStrike">
              <a:latin typeface="Arial"/>
            </a:endParaRPr>
          </a:p>
          <a:p>
            <a:pPr>
              <a:lnSpc>
                <a:spcPct val="100000"/>
              </a:lnSpc>
              <a:buNone/>
            </a:pPr>
            <a:r>
              <a:rPr b="0" lang="fr-FR" sz="1800" spc="-1" strike="noStrike">
                <a:solidFill>
                  <a:srgbClr val="000000"/>
                </a:solidFill>
                <a:latin typeface="Century Gothic"/>
              </a:rPr>
              <a:t>Dossiers copro : 5</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01"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02"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03"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04"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05" name="PlaceHolder 1"/>
          <p:cNvSpPr>
            <a:spLocks noGrp="1"/>
          </p:cNvSpPr>
          <p:nvPr>
            <p:ph type="title"/>
          </p:nvPr>
        </p:nvSpPr>
        <p:spPr>
          <a:xfrm>
            <a:off x="245160" y="1645920"/>
            <a:ext cx="3930480" cy="4470480"/>
          </a:xfrm>
          <a:prstGeom prst="rect">
            <a:avLst/>
          </a:prstGeom>
          <a:noFill/>
          <a:ln w="0">
            <a:noFill/>
          </a:ln>
        </p:spPr>
        <p:txBody>
          <a:bodyPr anchor="t">
            <a:normAutofit/>
          </a:bodyPr>
          <a:p>
            <a:pPr algn="r">
              <a:lnSpc>
                <a:spcPct val="100000"/>
              </a:lnSpc>
              <a:buNone/>
            </a:pPr>
            <a:r>
              <a:rPr b="0" lang="fr-FR" sz="4200" spc="-1" strike="noStrike">
                <a:solidFill>
                  <a:srgbClr val="ffffff"/>
                </a:solidFill>
                <a:latin typeface="Century Gothic"/>
              </a:rPr>
              <a:t>Synthèse du contexte</a:t>
            </a:r>
            <a:endParaRPr b="0" lang="en-US" sz="4200" spc="-1" strike="noStrike">
              <a:solidFill>
                <a:srgbClr val="ffffff"/>
              </a:solidFill>
              <a:latin typeface="Century Gothic"/>
            </a:endParaRPr>
          </a:p>
        </p:txBody>
      </p:sp>
      <p:sp>
        <p:nvSpPr>
          <p:cNvPr id="106" name="PlaceHolder 2"/>
          <p:cNvSpPr>
            <a:spLocks noGrp="1"/>
          </p:cNvSpPr>
          <p:nvPr>
            <p:ph/>
          </p:nvPr>
        </p:nvSpPr>
        <p:spPr>
          <a:xfrm>
            <a:off x="5204160" y="1143000"/>
            <a:ext cx="5919120" cy="5392080"/>
          </a:xfrm>
          <a:prstGeom prst="rect">
            <a:avLst/>
          </a:prstGeom>
          <a:noFill/>
          <a:ln w="0">
            <a:noFill/>
          </a:ln>
        </p:spPr>
        <p:txBody>
          <a:bodyPr anchor="t">
            <a:normAutofit/>
          </a:bodyPr>
          <a:p>
            <a:pPr marL="343080" indent="-343080">
              <a:lnSpc>
                <a:spcPct val="100000"/>
              </a:lnSpc>
              <a:spcBef>
                <a:spcPts val="1001"/>
              </a:spcBef>
              <a:buClr>
                <a:srgbClr val="f7f7f7"/>
              </a:buClr>
              <a:buSzPct val="80000"/>
              <a:buFont typeface="Wingdings 3" charset="2"/>
              <a:buChar char=""/>
            </a:pPr>
            <a:r>
              <a:rPr b="0" lang="fr-FR" sz="2000" spc="-1" strike="noStrike">
                <a:solidFill>
                  <a:srgbClr val="000000"/>
                </a:solidFill>
                <a:latin typeface="Century Gothic"/>
              </a:rPr>
              <a:t>Le PLH de la Ténarèze est intégré au PLUI</a:t>
            </a:r>
            <a:r>
              <a:rPr b="0" lang="fr-FR" sz="2000" spc="-1" strike="noStrike" u="sng">
                <a:solidFill>
                  <a:srgbClr val="000000"/>
                </a:solidFill>
                <a:uFillTx/>
                <a:latin typeface="Century Gothic"/>
              </a:rPr>
              <a:t>H</a:t>
            </a:r>
            <a:r>
              <a:rPr b="1" lang="fr-FR" sz="2000" spc="-1" strike="noStrike" u="sng">
                <a:solidFill>
                  <a:srgbClr val="000000"/>
                </a:solidFill>
                <a:uFillTx/>
                <a:latin typeface="Century Gothic"/>
              </a:rPr>
              <a:t> </a:t>
            </a:r>
            <a:r>
              <a:rPr b="0" lang="fr-FR" sz="2000" spc="-1" strike="noStrike">
                <a:solidFill>
                  <a:srgbClr val="000000"/>
                </a:solidFill>
                <a:latin typeface="Century Gothic"/>
              </a:rPr>
              <a:t>(Plan Local d’Urbanisme valant Programme Local de l’Habitat) approuvé le 03/06/2021.</a:t>
            </a:r>
            <a:endParaRPr b="0" lang="en-US" sz="2000" spc="-1" strike="noStrike">
              <a:solidFill>
                <a:srgbClr val="ffffff"/>
              </a:solidFill>
              <a:latin typeface="Century Gothic"/>
            </a:endParaRPr>
          </a:p>
          <a:p>
            <a:pPr>
              <a:lnSpc>
                <a:spcPct val="100000"/>
              </a:lnSpc>
              <a:spcBef>
                <a:spcPts val="1001"/>
              </a:spcBef>
              <a:buNone/>
              <a:tabLst>
                <a:tab algn="l" pos="0"/>
              </a:tabLst>
            </a:pPr>
            <a:r>
              <a:rPr b="1" i="1" lang="fr-FR" sz="2000" spc="-1" strike="noStrike" u="sng">
                <a:solidFill>
                  <a:srgbClr val="000000"/>
                </a:solidFill>
                <a:uFillTx/>
                <a:latin typeface="Century Gothic"/>
              </a:rPr>
              <a:t>Démarche volontaire soumise aux mêmes obligations que les PLH obligatoires</a:t>
            </a:r>
            <a:endParaRPr b="0" lang="en-US" sz="2000" spc="-1" strike="noStrike">
              <a:solidFill>
                <a:srgbClr val="ffffff"/>
              </a:solidFill>
              <a:latin typeface="Century Gothic"/>
            </a:endParaRPr>
          </a:p>
          <a:p>
            <a:pPr>
              <a:lnSpc>
                <a:spcPct val="100000"/>
              </a:lnSpc>
              <a:spcBef>
                <a:spcPts val="1001"/>
              </a:spcBef>
              <a:buNone/>
              <a:tabLst>
                <a:tab algn="l" pos="0"/>
              </a:tabLst>
            </a:pPr>
            <a:endParaRPr b="0" lang="en-US" sz="2000" spc="-1" strike="noStrike">
              <a:solidFill>
                <a:srgbClr val="ffffff"/>
              </a:solidFill>
              <a:latin typeface="Century Gothic"/>
            </a:endParaRPr>
          </a:p>
          <a:p>
            <a:pPr marL="343080" indent="-343080">
              <a:lnSpc>
                <a:spcPct val="100000"/>
              </a:lnSpc>
              <a:spcBef>
                <a:spcPts val="1001"/>
              </a:spcBef>
              <a:buClr>
                <a:srgbClr val="f7f7f7"/>
              </a:buClr>
              <a:buSzPct val="80000"/>
              <a:buFont typeface="Wingdings 3" charset="2"/>
              <a:buChar char=""/>
              <a:tabLst>
                <a:tab algn="l" pos="0"/>
              </a:tabLst>
            </a:pPr>
            <a:r>
              <a:rPr b="0" lang="fr-FR" sz="2000" spc="-1" strike="noStrike">
                <a:solidFill>
                  <a:srgbClr val="000000"/>
                </a:solidFill>
                <a:latin typeface="Century Gothic"/>
              </a:rPr>
              <a:t>Article L.302-3 du CCH</a:t>
            </a:r>
            <a:endParaRPr b="0" lang="en-US" sz="2000" spc="-1" strike="noStrike">
              <a:solidFill>
                <a:srgbClr val="ffffff"/>
              </a:solidFill>
              <a:latin typeface="Century Gothic"/>
            </a:endParaRPr>
          </a:p>
          <a:p>
            <a:pPr>
              <a:lnSpc>
                <a:spcPct val="100000"/>
              </a:lnSpc>
              <a:spcBef>
                <a:spcPts val="1001"/>
              </a:spcBef>
              <a:buNone/>
              <a:tabLst>
                <a:tab algn="l" pos="0"/>
              </a:tabLst>
            </a:pPr>
            <a:r>
              <a:rPr b="0" i="1" lang="fr-FR" sz="2000" spc="-1" strike="noStrike">
                <a:solidFill>
                  <a:srgbClr val="000000"/>
                </a:solidFill>
                <a:latin typeface="Century Gothic"/>
              </a:rPr>
              <a:t>« L'établissement public de coopération intercommunale communique pour avis au représentant de l'Etat et au comité régional de l'habitat et de l'hébergement un bilan de la réalisation du programme local de l'habitat et de l'hébergement trois ans après son adoption ainsi qu'à l'issue de la période mentionnée au premier alinéa du II de </a:t>
            </a:r>
            <a:r>
              <a:rPr b="0" i="1" lang="fr-FR" sz="2000" spc="-1" strike="noStrike" u="sng">
                <a:solidFill>
                  <a:srgbClr val="58c1ba"/>
                </a:solidFill>
                <a:uFillTx/>
                <a:latin typeface="Century Gothic"/>
                <a:hlinkClick r:id="rId1"/>
              </a:rPr>
              <a:t>l'article L. 302-1</a:t>
            </a:r>
            <a:r>
              <a:rPr b="0" i="1" lang="fr-FR" sz="2000" spc="-1" strike="noStrike">
                <a:solidFill>
                  <a:srgbClr val="000000"/>
                </a:solidFill>
                <a:latin typeface="Century Gothic"/>
              </a:rPr>
              <a:t>. »</a:t>
            </a:r>
            <a:endParaRPr b="0" lang="en-US" sz="2000" spc="-1" strike="noStrike">
              <a:solidFill>
                <a:srgbClr val="ffffff"/>
              </a:solidFill>
              <a:latin typeface="Century Gothic"/>
            </a:endParaRPr>
          </a:p>
          <a:p>
            <a:pPr>
              <a:lnSpc>
                <a:spcPct val="100000"/>
              </a:lnSpc>
              <a:spcBef>
                <a:spcPts val="1001"/>
              </a:spcBef>
              <a:buNone/>
              <a:tabLst>
                <a:tab algn="l" pos="0"/>
              </a:tabLst>
            </a:pPr>
            <a:endParaRPr b="0" lang="en-US" sz="2000" spc="-1" strike="noStrike">
              <a:solidFill>
                <a:srgbClr val="ffffff"/>
              </a:solidFill>
              <a:latin typeface="Century Gothic"/>
            </a:endParaRPr>
          </a:p>
        </p:txBody>
      </p:sp>
      <p:sp>
        <p:nvSpPr>
          <p:cNvPr id="107" name="PlaceHolder 3"/>
          <p:cNvSpPr>
            <a:spLocks noGrp="1"/>
          </p:cNvSpPr>
          <p:nvPr>
            <p:ph type="sldNum"/>
          </p:nvPr>
        </p:nvSpPr>
        <p:spPr>
          <a:xfrm>
            <a:off x="10361520" y="0"/>
            <a:ext cx="837720" cy="605880"/>
          </a:xfrm>
          <a:prstGeom prst="rect">
            <a:avLst/>
          </a:prstGeom>
          <a:noFill/>
          <a:ln w="0">
            <a:noFill/>
          </a:ln>
        </p:spPr>
        <p:txBody>
          <a:bodyPr anchor="b">
            <a:noAutofit/>
          </a:bodyPr>
          <a:p>
            <a:pPr algn="ctr">
              <a:lnSpc>
                <a:spcPct val="100000"/>
              </a:lnSpc>
              <a:buNone/>
            </a:pPr>
            <a:fld id="{F215D869-7F36-492A-B01F-E655CA1735E5}" type="slidenum">
              <a:rPr b="0" lang="fr-FR" sz="2800" spc="-1" strike="noStrike">
                <a:solidFill>
                  <a:srgbClr val="ffffff"/>
                </a:solidFill>
                <a:latin typeface="Century Gothic"/>
              </a:rPr>
              <a:t>2</a:t>
            </a:fld>
            <a:endParaRPr b="0" lang="fr-FR" sz="28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310"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311"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312"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313"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14" name="PlaceHolder 1"/>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E2890248-5909-4581-A283-8273CB1E4B0E}" type="slidenum">
              <a:rPr b="0" lang="fr-FR" sz="2800" spc="-1" strike="noStrike">
                <a:solidFill>
                  <a:srgbClr val="ffffff"/>
                </a:solidFill>
                <a:latin typeface="Century Gothic"/>
              </a:rPr>
              <a:t>&lt;numéro&gt;</a:t>
            </a:fld>
            <a:endParaRPr b="0" lang="fr-FR" sz="2800" spc="-1" strike="noStrike">
              <a:latin typeface="Times New Roman"/>
            </a:endParaRPr>
          </a:p>
        </p:txBody>
      </p:sp>
      <p:pic>
        <p:nvPicPr>
          <p:cNvPr id="315" name="Image 4" descr=""/>
          <p:cNvPicPr/>
          <p:nvPr/>
        </p:nvPicPr>
        <p:blipFill>
          <a:blip r:embed="rId1"/>
          <a:stretch/>
        </p:blipFill>
        <p:spPr>
          <a:xfrm>
            <a:off x="0" y="0"/>
            <a:ext cx="11980080" cy="6857640"/>
          </a:xfrm>
          <a:prstGeom prst="rect">
            <a:avLst/>
          </a:prstGeom>
          <a:ln w="0">
            <a:noFill/>
          </a:ln>
        </p:spPr>
      </p:pic>
      <p:sp>
        <p:nvSpPr>
          <p:cNvPr id="316" name="Flèche : courbe vers la droite 6"/>
          <p:cNvSpPr/>
          <p:nvPr/>
        </p:nvSpPr>
        <p:spPr>
          <a:xfrm rot="10800000">
            <a:off x="6784560" y="628596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317"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318"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319"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320"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21" name="PlaceHolder 1"/>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0CB72793-4DD9-48AE-A13F-956F97B4000B}"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322" name="ZoneTexte 6"/>
          <p:cNvSpPr/>
          <p:nvPr/>
        </p:nvSpPr>
        <p:spPr>
          <a:xfrm>
            <a:off x="4173480" y="138240"/>
            <a:ext cx="4297320" cy="63900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Prise en compte des observations du CRHH lors de l’élaboration du PLUIH</a:t>
            </a:r>
            <a:r>
              <a:rPr b="0" lang="fr-FR" sz="1800" spc="-1" strike="noStrike">
                <a:solidFill>
                  <a:srgbClr val="000000"/>
                </a:solidFill>
                <a:latin typeface="Calibri"/>
              </a:rPr>
              <a:t>	</a:t>
            </a:r>
            <a:endParaRPr b="0" lang="fr-FR" sz="1800" spc="-1" strike="noStrike">
              <a:latin typeface="Arial"/>
            </a:endParaRPr>
          </a:p>
        </p:txBody>
      </p:sp>
      <p:sp>
        <p:nvSpPr>
          <p:cNvPr id="323"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324" name="ZoneTexte 2"/>
          <p:cNvSpPr/>
          <p:nvPr/>
        </p:nvSpPr>
        <p:spPr>
          <a:xfrm>
            <a:off x="277920" y="1606320"/>
            <a:ext cx="4174560" cy="31078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ffffff"/>
              </a:buClr>
              <a:buFont typeface="StarSymbol"/>
              <a:buChar char="-"/>
            </a:pPr>
            <a:r>
              <a:rPr b="0" i="1" lang="fr-FR" sz="1800" spc="-1" strike="noStrike">
                <a:solidFill>
                  <a:srgbClr val="ffffff"/>
                </a:solidFill>
                <a:latin typeface="Aptos"/>
                <a:ea typeface="Times New Roman"/>
              </a:rPr>
              <a:t>Adopter un scénario de croissance dite "douce" entre 0,3 et 0,4 % </a:t>
            </a: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br/>
            <a:r>
              <a:rPr b="0" i="1" lang="fr-FR" sz="1800" spc="-1" strike="noStrike">
                <a:solidFill>
                  <a:srgbClr val="ffffff"/>
                </a:solidFill>
                <a:latin typeface="Aptos"/>
                <a:ea typeface="Times New Roman"/>
              </a:rPr>
              <a:t>- Répartir entre construction neuve et renouvellement urbain/reconquête du parc vacant de manière cohérente avec les orientations stratégiques qui priorisent la requalification dans le tissu existant ; </a:t>
            </a:r>
            <a:br/>
            <a:endParaRPr b="0" lang="fr-FR" sz="1800" spc="-1" strike="noStrike">
              <a:latin typeface="Arial"/>
            </a:endParaRPr>
          </a:p>
        </p:txBody>
      </p:sp>
      <p:sp>
        <p:nvSpPr>
          <p:cNvPr id="325" name="ZoneTexte 21"/>
          <p:cNvSpPr/>
          <p:nvPr/>
        </p:nvSpPr>
        <p:spPr>
          <a:xfrm>
            <a:off x="944640" y="4411440"/>
            <a:ext cx="10754280" cy="2280600"/>
          </a:xfrm>
          <a:prstGeom prst="rect">
            <a:avLst/>
          </a:prstGeom>
          <a:solidFill>
            <a:schemeClr val="accent5">
              <a:lumMod val="20000"/>
              <a:lumOff val="80000"/>
            </a:schemeClr>
          </a:solidFill>
          <a:ln w="0">
            <a:noFill/>
          </a:ln>
        </p:spPr>
        <p:style>
          <a:lnRef idx="0"/>
          <a:fillRef idx="0"/>
          <a:effectRef idx="0"/>
          <a:fontRef idx="minor"/>
        </p:style>
        <p:txBody>
          <a:bodyPr lIns="90000" rIns="90000" tIns="45000" bIns="45000" anchor="t">
            <a:spAutoFit/>
          </a:bodyPr>
          <a:p>
            <a:pPr algn="just">
              <a:lnSpc>
                <a:spcPct val="100000"/>
              </a:lnSpc>
              <a:buNone/>
            </a:pPr>
            <a:r>
              <a:rPr b="0" i="1" lang="fr-FR" sz="1600" spc="-1" strike="noStrike">
                <a:solidFill>
                  <a:srgbClr val="000000"/>
                </a:solidFill>
                <a:latin typeface="Aptos"/>
                <a:ea typeface="Times New Roman"/>
              </a:rPr>
              <a:t>Le PLUIH a été dimensionné pour atteindre ces objectifs, notamment avec la prise en compte des espaces disponibles en zone U et du potentiel de vacant à reconquérir pour ensuite dimensionner les zones à urbaniser.</a:t>
            </a:r>
            <a:endParaRPr b="0" lang="fr-FR" sz="1600" spc="-1" strike="noStrike">
              <a:latin typeface="Arial"/>
            </a:endParaRPr>
          </a:p>
          <a:p>
            <a:pPr algn="just">
              <a:lnSpc>
                <a:spcPct val="100000"/>
              </a:lnSpc>
              <a:buNone/>
            </a:pPr>
            <a:r>
              <a:rPr b="0" i="1" lang="fr-FR" sz="1600" spc="-1" strike="noStrike">
                <a:solidFill>
                  <a:srgbClr val="000000"/>
                </a:solidFill>
                <a:latin typeface="Aptos"/>
                <a:ea typeface="Times New Roman"/>
              </a:rPr>
              <a:t>Les données disponibles et la durée de 3 ans ne sont pas suffisantes pour pouvoir en évaluer les effets précisément. Cependant, au vu de l’analyse des autorisations d’urbanisme, on constate que la production de logements est conforme aux attentes avec une part importante sur la ville-centre et que la reconquête du bâti existant est bien représentée. Les moyens alloués par la collectivité sont en constante évolution et l’intervention financière de la commune de Condom dans l’OPAH RU va contribuer à poursuivre les objectifs de reconquête du bâti et d’attractivité de la ville-centre. Un travail prépondérant va être réalisé également en ce sens dans le cadre de la révision du PLUIH qui sera lancée en 2024 en lien avec l’objectif de « zéro artificialisation  nette ».</a:t>
            </a:r>
            <a:endParaRPr b="0" lang="fr-FR" sz="1600" spc="-1" strike="noStrike">
              <a:latin typeface="Arial"/>
            </a:endParaRPr>
          </a:p>
        </p:txBody>
      </p:sp>
      <p:graphicFrame>
        <p:nvGraphicFramePr>
          <p:cNvPr id="326" name="Tableau 8"/>
          <p:cNvGraphicFramePr/>
          <p:nvPr/>
        </p:nvGraphicFramePr>
        <p:xfrm>
          <a:off x="5204160" y="1163520"/>
          <a:ext cx="5702040" cy="1283760"/>
        </p:xfrm>
        <a:graphic>
          <a:graphicData uri="http://schemas.openxmlformats.org/drawingml/2006/table">
            <a:tbl>
              <a:tblPr/>
              <a:tblGrid>
                <a:gridCol w="1894320"/>
                <a:gridCol w="761400"/>
                <a:gridCol w="761400"/>
                <a:gridCol w="761400"/>
                <a:gridCol w="761400"/>
                <a:gridCol w="762120"/>
              </a:tblGrid>
              <a:tr h="261000">
                <a:tc>
                  <a:txBody>
                    <a:bodyPr lIns="9360" rIns="9360" tIns="9360" bIns="0" anchor="b">
                      <a:noAutofit/>
                    </a:bodyPr>
                    <a:p>
                      <a:pPr>
                        <a:lnSpc>
                          <a:spcPct val="100000"/>
                        </a:lnSpc>
                        <a:buNone/>
                      </a:pPr>
                      <a:r>
                        <a:rPr b="0" lang="fr-FR" sz="1100" spc="-1" strike="noStrike">
                          <a:solidFill>
                            <a:srgbClr val="000000"/>
                          </a:solidFill>
                          <a:latin typeface="Aptos Narrow"/>
                        </a:rPr>
                        <a:t> </a:t>
                      </a:r>
                      <a:endParaRPr b="0" lang="fr-FR" sz="1100" spc="-1" strike="noStrike">
                        <a:latin typeface="Arial"/>
                      </a:endParaRPr>
                    </a:p>
                  </a:txBody>
                  <a:tcPr anchor="b" marL="9360" marR="9360">
                    <a:lnL w="6480">
                      <a:solidFill>
                        <a:srgbClr val="000000"/>
                      </a:solidFill>
                    </a:lnL>
                    <a:lnR w="1224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Neuf</a:t>
                      </a:r>
                      <a:endParaRPr b="0" lang="fr-FR" sz="1100" spc="-1" strike="noStrike">
                        <a:latin typeface="Arial"/>
                      </a:endParaRPr>
                    </a:p>
                  </a:txBody>
                  <a:tcPr anchor="ctr" marL="9360" marR="9360">
                    <a:lnL w="1224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existant</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Total</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 </a:t>
                      </a:r>
                      <a:r>
                        <a:rPr b="0" lang="fr-FR" sz="1100" spc="-1" strike="noStrike">
                          <a:solidFill>
                            <a:srgbClr val="000000"/>
                          </a:solidFill>
                          <a:latin typeface="Aptos Narrow"/>
                        </a:rPr>
                        <a:t>PLH 3 ans</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PADD</a:t>
                      </a:r>
                      <a:endParaRPr b="0" lang="fr-FR" sz="1100" spc="-1" strike="noStrike">
                        <a:latin typeface="Arial"/>
                      </a:endParaRPr>
                    </a:p>
                  </a:txBody>
                  <a:tcPr anchor="ctr" marL="9360" marR="9360">
                    <a:lnL w="6480">
                      <a:solidFill>
                        <a:srgbClr val="000000"/>
                      </a:solidFill>
                    </a:lnL>
                    <a:lnR w="12240">
                      <a:solidFill>
                        <a:srgbClr val="000000"/>
                      </a:solidFill>
                    </a:lnR>
                    <a:lnT w="12240">
                      <a:solidFill>
                        <a:srgbClr val="000000"/>
                      </a:solidFill>
                    </a:lnT>
                    <a:lnB w="12240">
                      <a:solidFill>
                        <a:srgbClr val="000000"/>
                      </a:solidFill>
                    </a:lnB>
                    <a:noFill/>
                  </a:tcPr>
                </a:tc>
              </a:tr>
              <a:tr h="253800">
                <a:tc>
                  <a:txBody>
                    <a:bodyPr lIns="9360" rIns="9360" tIns="9360" bIns="0" anchor="b">
                      <a:noAutofit/>
                    </a:bodyPr>
                    <a:p>
                      <a:pPr>
                        <a:lnSpc>
                          <a:spcPct val="100000"/>
                        </a:lnSpc>
                        <a:buNone/>
                      </a:pPr>
                      <a:r>
                        <a:rPr b="0" lang="fr-FR" sz="1100" spc="-1" strike="noStrike">
                          <a:solidFill>
                            <a:srgbClr val="000000"/>
                          </a:solidFill>
                          <a:latin typeface="Aptos Narrow"/>
                        </a:rPr>
                        <a:t>Total</a:t>
                      </a:r>
                      <a:endParaRPr b="0" lang="fr-FR" sz="1100" spc="-1" strike="noStrike">
                        <a:latin typeface="Arial"/>
                      </a:endParaRPr>
                    </a:p>
                  </a:txBody>
                  <a:tcPr anchor="b" marL="9360" marR="9360">
                    <a:lnL w="1224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130</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77</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207</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215</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430</a:t>
                      </a:r>
                      <a:endParaRPr b="0" lang="fr-FR" sz="1100" spc="-1" strike="noStrike">
                        <a:latin typeface="Arial"/>
                      </a:endParaRPr>
                    </a:p>
                  </a:txBody>
                  <a:tcPr anchor="ctr" marL="9360" marR="9360">
                    <a:lnL w="6480">
                      <a:solidFill>
                        <a:srgbClr val="000000"/>
                      </a:solidFill>
                    </a:lnL>
                    <a:lnR w="12240">
                      <a:solidFill>
                        <a:srgbClr val="000000"/>
                      </a:solidFill>
                    </a:lnR>
                    <a:lnT w="12240">
                      <a:solidFill>
                        <a:srgbClr val="000000"/>
                      </a:solidFill>
                    </a:lnT>
                    <a:lnB w="6480">
                      <a:solidFill>
                        <a:srgbClr val="000000"/>
                      </a:solidFill>
                    </a:lnB>
                    <a:solidFill>
                      <a:srgbClr val="fbe2d5"/>
                    </a:solidFill>
                  </a:tcPr>
                </a:tc>
              </a:tr>
              <a:tr h="253800">
                <a:tc>
                  <a:txBody>
                    <a:bodyPr lIns="9360" rIns="9360" tIns="9360" bIns="0" anchor="b">
                      <a:noAutofit/>
                    </a:bodyPr>
                    <a:p>
                      <a:pPr>
                        <a:lnSpc>
                          <a:spcPct val="100000"/>
                        </a:lnSpc>
                        <a:buNone/>
                      </a:pPr>
                      <a:r>
                        <a:rPr b="0" lang="fr-FR" sz="1100" spc="-1" strike="noStrike">
                          <a:solidFill>
                            <a:srgbClr val="000000"/>
                          </a:solidFill>
                          <a:latin typeface="Aptos Narrow"/>
                        </a:rPr>
                        <a:t>Condom </a:t>
                      </a:r>
                      <a:endParaRPr b="0" lang="fr-FR" sz="1100" spc="-1" strike="noStrike">
                        <a:latin typeface="Arial"/>
                      </a:endParaRPr>
                    </a:p>
                  </a:txBody>
                  <a:tcPr anchor="b"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53</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47</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100</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48%</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35%</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6480">
                      <a:solidFill>
                        <a:srgbClr val="000000"/>
                      </a:solidFill>
                    </a:lnB>
                    <a:noFill/>
                  </a:tcPr>
                </a:tc>
              </a:tr>
              <a:tr h="253800">
                <a:tc>
                  <a:txBody>
                    <a:bodyPr lIns="9360" rIns="9360" tIns="9360" bIns="0" anchor="b">
                      <a:noAutofit/>
                    </a:bodyPr>
                    <a:p>
                      <a:pPr>
                        <a:lnSpc>
                          <a:spcPct val="100000"/>
                        </a:lnSpc>
                        <a:buNone/>
                      </a:pPr>
                      <a:r>
                        <a:rPr b="0" lang="fr-FR" sz="1100" spc="-1" strike="noStrike">
                          <a:solidFill>
                            <a:srgbClr val="000000"/>
                          </a:solidFill>
                          <a:latin typeface="Aptos Narrow"/>
                        </a:rPr>
                        <a:t>Montréal, Saint Puy, Valence</a:t>
                      </a:r>
                      <a:endParaRPr b="0" lang="fr-FR" sz="1100" spc="-1" strike="noStrike">
                        <a:latin typeface="Arial"/>
                      </a:endParaRPr>
                    </a:p>
                  </a:txBody>
                  <a:tcPr anchor="b"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23</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11</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34</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16%</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25%</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6480">
                      <a:solidFill>
                        <a:srgbClr val="000000"/>
                      </a:solidFill>
                    </a:lnB>
                    <a:noFill/>
                  </a:tcPr>
                </a:tc>
              </a:tr>
              <a:tr h="261360">
                <a:tc>
                  <a:txBody>
                    <a:bodyPr lIns="9360" rIns="9360" tIns="9360" bIns="0" anchor="b">
                      <a:noAutofit/>
                    </a:bodyPr>
                    <a:p>
                      <a:pPr>
                        <a:lnSpc>
                          <a:spcPct val="100000"/>
                        </a:lnSpc>
                        <a:buNone/>
                      </a:pPr>
                      <a:r>
                        <a:rPr b="0" lang="fr-FR" sz="1100" spc="-1" strike="noStrike">
                          <a:solidFill>
                            <a:srgbClr val="000000"/>
                          </a:solidFill>
                          <a:latin typeface="Aptos Narrow"/>
                        </a:rPr>
                        <a:t>Autres communes</a:t>
                      </a:r>
                      <a:endParaRPr b="0" lang="fr-FR" sz="1100" spc="-1" strike="noStrike">
                        <a:latin typeface="Arial"/>
                      </a:endParaRPr>
                    </a:p>
                  </a:txBody>
                  <a:tcPr anchor="b" marL="9360" marR="9360">
                    <a:lnL w="1224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54</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19</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73</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35%</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40%</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12240">
                      <a:solidFill>
                        <a:srgbClr val="000000"/>
                      </a:solidFill>
                    </a:lnB>
                    <a:noFill/>
                  </a:tcPr>
                </a:tc>
              </a:tr>
            </a:tbl>
          </a:graphicData>
        </a:graphic>
      </p:graphicFrame>
      <p:graphicFrame>
        <p:nvGraphicFramePr>
          <p:cNvPr id="327" name="Tableau 9"/>
          <p:cNvGraphicFramePr/>
          <p:nvPr/>
        </p:nvGraphicFramePr>
        <p:xfrm>
          <a:off x="4846320" y="2614680"/>
          <a:ext cx="7067160" cy="1524960"/>
        </p:xfrm>
        <a:graphic>
          <a:graphicData uri="http://schemas.openxmlformats.org/drawingml/2006/table">
            <a:tbl>
              <a:tblPr/>
              <a:tblGrid>
                <a:gridCol w="1643040"/>
                <a:gridCol w="782280"/>
                <a:gridCol w="698400"/>
                <a:gridCol w="754560"/>
                <a:gridCol w="763560"/>
                <a:gridCol w="754560"/>
                <a:gridCol w="745200"/>
                <a:gridCol w="925560"/>
              </a:tblGrid>
              <a:tr h="257760">
                <a:tc>
                  <a:txBody>
                    <a:bodyPr lIns="9360" rIns="9360" tIns="9360" bIns="0" anchor="b">
                      <a:noAutofit/>
                    </a:bodyPr>
                    <a:p>
                      <a:pPr>
                        <a:lnSpc>
                          <a:spcPct val="100000"/>
                        </a:lnSpc>
                        <a:buNone/>
                      </a:pPr>
                      <a:r>
                        <a:rPr b="0" lang="fr-FR" sz="1100" spc="-1" strike="noStrike">
                          <a:solidFill>
                            <a:srgbClr val="000000"/>
                          </a:solidFill>
                          <a:latin typeface="Aptos Narrow"/>
                        </a:rPr>
                        <a:t> </a:t>
                      </a:r>
                      <a:endParaRPr b="0" lang="fr-FR" sz="1100" spc="-1" strike="noStrike">
                        <a:latin typeface="Arial"/>
                      </a:endParaRPr>
                    </a:p>
                  </a:txBody>
                  <a:tcPr anchor="b" marL="9360" marR="9360">
                    <a:lnL w="6480">
                      <a:solidFill>
                        <a:srgbClr val="000000"/>
                      </a:solidFill>
                    </a:lnL>
                    <a:lnR w="12240">
                      <a:solidFill>
                        <a:srgbClr val="000000"/>
                      </a:solidFill>
                    </a:lnR>
                    <a:lnT w="6480">
                      <a:solidFill>
                        <a:srgbClr val="000000"/>
                      </a:solidFill>
                    </a:lnT>
                    <a:lnB w="6480">
                      <a:solidFill>
                        <a:srgbClr val="000000"/>
                      </a:solidFill>
                    </a:lnB>
                    <a:noFill/>
                  </a:tcPr>
                </a:tc>
                <a:tc gridSpan="3">
                  <a:txBody>
                    <a:bodyPr lIns="9360" rIns="9360" tIns="9360" bIns="0" anchor="ctr">
                      <a:noAutofit/>
                    </a:bodyPr>
                    <a:p>
                      <a:pPr algn="ctr">
                        <a:lnSpc>
                          <a:spcPct val="100000"/>
                        </a:lnSpc>
                        <a:buNone/>
                      </a:pPr>
                      <a:r>
                        <a:rPr b="0" lang="fr-FR" sz="1100" spc="-1" strike="noStrike">
                          <a:solidFill>
                            <a:srgbClr val="000000"/>
                          </a:solidFill>
                          <a:latin typeface="Aptos Narrow"/>
                        </a:rPr>
                        <a:t>Neuf</a:t>
                      </a:r>
                      <a:endParaRPr b="0" lang="fr-FR" sz="1100" spc="-1" strike="noStrike">
                        <a:latin typeface="Arial"/>
                      </a:endParaRPr>
                    </a:p>
                  </a:txBody>
                  <a:tcPr anchor="ctr" marL="9360" marR="9360">
                    <a:lnL w="12240">
                      <a:solidFill>
                        <a:srgbClr val="000000"/>
                      </a:solidFill>
                    </a:lnL>
                    <a:lnR w="12240">
                      <a:solidFill>
                        <a:srgbClr val="000000"/>
                      </a:solidFill>
                    </a:lnR>
                    <a:lnT w="12240">
                      <a:solidFill>
                        <a:srgbClr val="000000"/>
                      </a:solidFill>
                    </a:lnT>
                    <a:lnB w="12240">
                      <a:solidFill>
                        <a:srgbClr val="000000"/>
                      </a:solidFill>
                    </a:lnB>
                    <a:noFill/>
                  </a:tcPr>
                </a:tc>
                <a:tc hMerge="1">
                  <a:tcPr anchor="t" marL="90000" marR="90000">
                    <a:solidFill>
                      <a:srgbClr val="729fcf"/>
                    </a:solidFill>
                  </a:tcPr>
                </a:tc>
                <a:tc hMerge="1">
                  <a:tcPr anchor="t" marL="90000" marR="90000">
                    <a:solidFill>
                      <a:srgbClr val="729fcf"/>
                    </a:solidFill>
                  </a:tcPr>
                </a:tc>
                <a:tc gridSpan="3">
                  <a:txBody>
                    <a:bodyPr lIns="9360" rIns="9360" tIns="9360" bIns="0" anchor="ctr">
                      <a:noAutofit/>
                    </a:bodyPr>
                    <a:p>
                      <a:pPr algn="ctr">
                        <a:lnSpc>
                          <a:spcPct val="100000"/>
                        </a:lnSpc>
                        <a:buNone/>
                      </a:pPr>
                      <a:r>
                        <a:rPr b="0" lang="fr-FR" sz="1100" spc="-1" strike="noStrike">
                          <a:solidFill>
                            <a:srgbClr val="000000"/>
                          </a:solidFill>
                          <a:latin typeface="Aptos Narrow"/>
                        </a:rPr>
                        <a:t>existant</a:t>
                      </a:r>
                      <a:endParaRPr b="0" lang="fr-FR" sz="1100" spc="-1" strike="noStrike">
                        <a:latin typeface="Arial"/>
                      </a:endParaRPr>
                    </a:p>
                  </a:txBody>
                  <a:tcPr anchor="ctr" marL="9360" marR="9360">
                    <a:lnL w="12240">
                      <a:solidFill>
                        <a:srgbClr val="000000"/>
                      </a:solidFill>
                    </a:lnL>
                    <a:lnR w="12240">
                      <a:solidFill>
                        <a:srgbClr val="000000"/>
                      </a:solidFill>
                    </a:lnR>
                    <a:lnT w="12240">
                      <a:solidFill>
                        <a:srgbClr val="000000"/>
                      </a:solidFill>
                    </a:lnT>
                    <a:lnB w="12240">
                      <a:solidFill>
                        <a:srgbClr val="000000"/>
                      </a:solidFill>
                    </a:lnB>
                    <a:noFill/>
                  </a:tcPr>
                </a:tc>
                <a:tc hMerge="1">
                  <a:tcPr anchor="t" marL="90000" marR="90000">
                    <a:solidFill>
                      <a:srgbClr val="729fcf"/>
                    </a:solidFill>
                  </a:tcPr>
                </a:tc>
                <a:tc hMerge="1">
                  <a:tcPr anchor="t" marL="90000" marR="90000">
                    <a:solidFill>
                      <a:srgbClr val="729fcf"/>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Total</a:t>
                      </a:r>
                      <a:endParaRPr b="0" lang="fr-FR" sz="1100" spc="-1" strike="noStrike">
                        <a:latin typeface="Arial"/>
                      </a:endParaRPr>
                    </a:p>
                  </a:txBody>
                  <a:tcPr anchor="ctr" marL="9360" marR="9360">
                    <a:lnL w="12240">
                      <a:solidFill>
                        <a:srgbClr val="000000"/>
                      </a:solidFill>
                    </a:lnL>
                    <a:lnR w="12240">
                      <a:solidFill>
                        <a:srgbClr val="000000"/>
                      </a:solidFill>
                    </a:lnR>
                    <a:lnT w="12240">
                      <a:solidFill>
                        <a:srgbClr val="000000"/>
                      </a:solidFill>
                    </a:lnT>
                    <a:lnB w="12240">
                      <a:solidFill>
                        <a:srgbClr val="000000"/>
                      </a:solidFill>
                    </a:lnB>
                    <a:noFill/>
                  </a:tcPr>
                </a:tc>
              </a:tr>
              <a:tr h="257760">
                <a:tc>
                  <a:txBody>
                    <a:bodyPr lIns="9360" rIns="9360" tIns="9360" bIns="0" anchor="b">
                      <a:noAutofit/>
                    </a:bodyPr>
                    <a:p>
                      <a:pPr>
                        <a:lnSpc>
                          <a:spcPct val="100000"/>
                        </a:lnSpc>
                        <a:buNone/>
                      </a:pPr>
                      <a:r>
                        <a:rPr b="0" lang="fr-FR" sz="1100" spc="-1" strike="noStrike">
                          <a:solidFill>
                            <a:srgbClr val="000000"/>
                          </a:solidFill>
                          <a:latin typeface="Aptos Narrow"/>
                        </a:rPr>
                        <a:t> </a:t>
                      </a:r>
                      <a:endParaRPr b="0" lang="fr-FR" sz="1100" spc="-1" strike="noStrike">
                        <a:latin typeface="Arial"/>
                      </a:endParaRPr>
                    </a:p>
                  </a:txBody>
                  <a:tcPr anchor="b" marL="9360" marR="9360">
                    <a:lnL w="6480">
                      <a:solidFill>
                        <a:srgbClr val="000000"/>
                      </a:solidFill>
                    </a:lnL>
                    <a:lnR w="1224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Nbre logts</a:t>
                      </a:r>
                      <a:endParaRPr b="0" lang="fr-FR" sz="1100" spc="-1" strike="noStrike">
                        <a:latin typeface="Arial"/>
                      </a:endParaRPr>
                    </a:p>
                  </a:txBody>
                  <a:tcPr anchor="ctr" marL="9360" marR="9360">
                    <a:lnL w="1224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 </a:t>
                      </a:r>
                      <a:r>
                        <a:rPr b="0" lang="fr-FR" sz="1100" spc="-1" strike="noStrike">
                          <a:solidFill>
                            <a:srgbClr val="000000"/>
                          </a:solidFill>
                          <a:latin typeface="Aptos Narrow"/>
                        </a:rPr>
                        <a:t>PLH 3 ans</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PADD</a:t>
                      </a:r>
                      <a:endParaRPr b="0" lang="fr-FR" sz="1100" spc="-1" strike="noStrike">
                        <a:latin typeface="Arial"/>
                      </a:endParaRPr>
                    </a:p>
                  </a:txBody>
                  <a:tcPr anchor="ctr" marL="9360" marR="9360">
                    <a:lnL w="648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Nobre logts</a:t>
                      </a:r>
                      <a:endParaRPr b="0" lang="fr-FR" sz="1100" spc="-1" strike="noStrike">
                        <a:latin typeface="Arial"/>
                      </a:endParaRPr>
                    </a:p>
                  </a:txBody>
                  <a:tcPr anchor="ctr" marL="9360" marR="9360">
                    <a:lnL w="1224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 </a:t>
                      </a:r>
                      <a:r>
                        <a:rPr b="0" lang="fr-FR" sz="1100" spc="-1" strike="noStrike">
                          <a:solidFill>
                            <a:srgbClr val="000000"/>
                          </a:solidFill>
                          <a:latin typeface="Aptos Narrow"/>
                        </a:rPr>
                        <a:t>PLH 3 ans</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PADD</a:t>
                      </a:r>
                      <a:endParaRPr b="0" lang="fr-FR" sz="1100" spc="-1" strike="noStrike">
                        <a:latin typeface="Arial"/>
                      </a:endParaRPr>
                    </a:p>
                  </a:txBody>
                  <a:tcPr anchor="ctr" marL="9360" marR="9360">
                    <a:lnL w="6480">
                      <a:solidFill>
                        <a:srgbClr val="000000"/>
                      </a:solidFill>
                    </a:lnL>
                    <a:lnR w="12240">
                      <a:solidFill>
                        <a:srgbClr val="000000"/>
                      </a:solidFill>
                    </a:lnR>
                    <a:lnT w="1224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 </a:t>
                      </a:r>
                      <a:endParaRPr b="0" lang="fr-FR" sz="1100" spc="-1" strike="noStrike">
                        <a:latin typeface="Arial"/>
                      </a:endParaRPr>
                    </a:p>
                  </a:txBody>
                  <a:tcPr anchor="ctr" marL="9360" marR="9360">
                    <a:lnL w="12240">
                      <a:solidFill>
                        <a:srgbClr val="000000"/>
                      </a:solidFill>
                    </a:lnL>
                    <a:lnR w="12240">
                      <a:solidFill>
                        <a:srgbClr val="000000"/>
                      </a:solidFill>
                    </a:lnR>
                    <a:lnT w="12240">
                      <a:solidFill>
                        <a:srgbClr val="000000"/>
                      </a:solidFill>
                    </a:lnT>
                    <a:lnB w="12240">
                      <a:solidFill>
                        <a:srgbClr val="000000"/>
                      </a:solidFill>
                    </a:lnB>
                    <a:noFill/>
                  </a:tcPr>
                </a:tc>
              </a:tr>
              <a:tr h="250560">
                <a:tc>
                  <a:txBody>
                    <a:bodyPr lIns="9360" rIns="9360" tIns="9360" bIns="0" anchor="b">
                      <a:noAutofit/>
                    </a:bodyPr>
                    <a:p>
                      <a:pPr>
                        <a:lnSpc>
                          <a:spcPct val="100000"/>
                        </a:lnSpc>
                        <a:buNone/>
                      </a:pPr>
                      <a:r>
                        <a:rPr b="0" lang="fr-FR" sz="1100" spc="-1" strike="noStrike">
                          <a:solidFill>
                            <a:srgbClr val="000000"/>
                          </a:solidFill>
                          <a:latin typeface="Aptos Narrow"/>
                        </a:rPr>
                        <a:t>Total</a:t>
                      </a:r>
                      <a:endParaRPr b="0" lang="fr-FR" sz="1100" spc="-1" strike="noStrike">
                        <a:latin typeface="Arial"/>
                      </a:endParaRPr>
                    </a:p>
                  </a:txBody>
                  <a:tcPr anchor="b" marL="9360" marR="9360">
                    <a:lnL w="12240">
                      <a:solidFill>
                        <a:srgbClr val="000000"/>
                      </a:solidFill>
                    </a:lnL>
                    <a:lnR w="1224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130</a:t>
                      </a:r>
                      <a:endParaRPr b="0" lang="fr-FR" sz="1100" spc="-1" strike="noStrike">
                        <a:latin typeface="Arial"/>
                      </a:endParaRPr>
                    </a:p>
                  </a:txBody>
                  <a:tcPr anchor="ctr" marL="9360" marR="9360">
                    <a:lnL w="1224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63%</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70%</a:t>
                      </a:r>
                      <a:endParaRPr b="0" lang="fr-FR" sz="1100" spc="-1" strike="noStrike">
                        <a:latin typeface="Arial"/>
                      </a:endParaRPr>
                    </a:p>
                  </a:txBody>
                  <a:tcPr anchor="ctr" marL="9360" marR="9360">
                    <a:lnL w="6480">
                      <a:solidFill>
                        <a:srgbClr val="000000"/>
                      </a:solidFill>
                    </a:lnL>
                    <a:lnR w="1224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77</a:t>
                      </a:r>
                      <a:endParaRPr b="0" lang="fr-FR" sz="1100" spc="-1" strike="noStrike">
                        <a:latin typeface="Arial"/>
                      </a:endParaRPr>
                    </a:p>
                  </a:txBody>
                  <a:tcPr anchor="ctr" marL="9360" marR="9360">
                    <a:lnL w="1224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37%</a:t>
                      </a:r>
                      <a:endParaRPr b="0" lang="fr-FR" sz="1100" spc="-1" strike="noStrike">
                        <a:latin typeface="Arial"/>
                      </a:endParaRPr>
                    </a:p>
                  </a:txBody>
                  <a:tcPr anchor="ctr" marL="9360" marR="9360">
                    <a:lnL w="6480">
                      <a:solidFill>
                        <a:srgbClr val="000000"/>
                      </a:solidFill>
                    </a:lnL>
                    <a:lnR w="648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30%</a:t>
                      </a:r>
                      <a:endParaRPr b="0" lang="fr-FR" sz="1100" spc="-1" strike="noStrike">
                        <a:latin typeface="Arial"/>
                      </a:endParaRPr>
                    </a:p>
                  </a:txBody>
                  <a:tcPr anchor="ctr" marL="9360" marR="9360">
                    <a:lnL w="6480">
                      <a:solidFill>
                        <a:srgbClr val="000000"/>
                      </a:solidFill>
                    </a:lnL>
                    <a:lnR w="12240">
                      <a:solidFill>
                        <a:srgbClr val="000000"/>
                      </a:solidFill>
                    </a:lnR>
                    <a:lnT w="12240">
                      <a:solidFill>
                        <a:srgbClr val="000000"/>
                      </a:solidFill>
                    </a:lnT>
                    <a:lnB w="6480">
                      <a:solidFill>
                        <a:srgbClr val="000000"/>
                      </a:solidFill>
                    </a:lnB>
                    <a:solidFill>
                      <a:srgbClr val="fbe2d5"/>
                    </a:solid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207</a:t>
                      </a:r>
                      <a:endParaRPr b="0" lang="fr-FR" sz="1100" spc="-1" strike="noStrike">
                        <a:latin typeface="Arial"/>
                      </a:endParaRPr>
                    </a:p>
                  </a:txBody>
                  <a:tcPr anchor="ctr" marL="9360" marR="9360">
                    <a:lnL w="12240">
                      <a:solidFill>
                        <a:srgbClr val="000000"/>
                      </a:solidFill>
                    </a:lnL>
                    <a:lnR w="12240">
                      <a:solidFill>
                        <a:srgbClr val="000000"/>
                      </a:solidFill>
                    </a:lnR>
                    <a:lnT w="12240">
                      <a:solidFill>
                        <a:srgbClr val="000000"/>
                      </a:solidFill>
                    </a:lnT>
                    <a:lnB w="6480">
                      <a:solidFill>
                        <a:srgbClr val="000000"/>
                      </a:solidFill>
                    </a:lnB>
                    <a:solidFill>
                      <a:srgbClr val="fbe2d5"/>
                    </a:solidFill>
                  </a:tcPr>
                </a:tc>
              </a:tr>
              <a:tr h="250560">
                <a:tc>
                  <a:txBody>
                    <a:bodyPr lIns="9360" rIns="9360" tIns="9360" bIns="0" anchor="b">
                      <a:noAutofit/>
                    </a:bodyPr>
                    <a:p>
                      <a:pPr>
                        <a:lnSpc>
                          <a:spcPct val="100000"/>
                        </a:lnSpc>
                        <a:buNone/>
                      </a:pPr>
                      <a:r>
                        <a:rPr b="0" lang="fr-FR" sz="1100" spc="-1" strike="noStrike">
                          <a:solidFill>
                            <a:srgbClr val="000000"/>
                          </a:solidFill>
                          <a:latin typeface="Aptos Narrow"/>
                        </a:rPr>
                        <a:t>Condom </a:t>
                      </a:r>
                      <a:endParaRPr b="0" lang="fr-FR" sz="1100" spc="-1" strike="noStrike">
                        <a:latin typeface="Arial"/>
                      </a:endParaRPr>
                    </a:p>
                  </a:txBody>
                  <a:tcPr anchor="b" marL="9360" marR="9360">
                    <a:lnL w="12240">
                      <a:solidFill>
                        <a:srgbClr val="000000"/>
                      </a:solidFill>
                    </a:lnL>
                    <a:lnR w="1224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53</a:t>
                      </a:r>
                      <a:endParaRPr b="0" lang="fr-FR" sz="1100" spc="-1" strike="noStrike">
                        <a:latin typeface="Arial"/>
                      </a:endParaRPr>
                    </a:p>
                  </a:txBody>
                  <a:tcPr anchor="ct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53%</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56%</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47</a:t>
                      </a:r>
                      <a:endParaRPr b="0" lang="fr-FR" sz="1100" spc="-1" strike="noStrike">
                        <a:latin typeface="Arial"/>
                      </a:endParaRPr>
                    </a:p>
                  </a:txBody>
                  <a:tcPr anchor="ct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47%</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44%</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100</a:t>
                      </a:r>
                      <a:endParaRPr b="0" lang="fr-FR" sz="1100" spc="-1" strike="noStrike">
                        <a:latin typeface="Arial"/>
                      </a:endParaRPr>
                    </a:p>
                  </a:txBody>
                  <a:tcPr anchor="ctr" marL="9360" marR="9360">
                    <a:lnL w="12240">
                      <a:solidFill>
                        <a:srgbClr val="000000"/>
                      </a:solidFill>
                    </a:lnL>
                    <a:lnR w="12240">
                      <a:solidFill>
                        <a:srgbClr val="000000"/>
                      </a:solidFill>
                    </a:lnR>
                    <a:lnT w="6480">
                      <a:solidFill>
                        <a:srgbClr val="000000"/>
                      </a:solidFill>
                    </a:lnT>
                    <a:lnB w="6480">
                      <a:solidFill>
                        <a:srgbClr val="000000"/>
                      </a:solidFill>
                    </a:lnB>
                    <a:noFill/>
                  </a:tcPr>
                </a:tc>
              </a:tr>
              <a:tr h="344520">
                <a:tc>
                  <a:txBody>
                    <a:bodyPr lIns="9360" rIns="9360" tIns="9360" bIns="0" anchor="b">
                      <a:noAutofit/>
                    </a:bodyPr>
                    <a:p>
                      <a:pPr>
                        <a:lnSpc>
                          <a:spcPct val="100000"/>
                        </a:lnSpc>
                        <a:buNone/>
                      </a:pPr>
                      <a:r>
                        <a:rPr b="0" lang="fr-FR" sz="1100" spc="-1" strike="noStrike">
                          <a:solidFill>
                            <a:srgbClr val="000000"/>
                          </a:solidFill>
                          <a:latin typeface="Aptos Narrow"/>
                        </a:rPr>
                        <a:t>Montréal, Saint Puy, Valence</a:t>
                      </a:r>
                      <a:endParaRPr b="0" lang="fr-FR" sz="1100" spc="-1" strike="noStrike">
                        <a:latin typeface="Arial"/>
                      </a:endParaRPr>
                    </a:p>
                  </a:txBody>
                  <a:tcPr anchor="b" marL="9360" marR="9360">
                    <a:lnL w="12240">
                      <a:solidFill>
                        <a:srgbClr val="000000"/>
                      </a:solidFill>
                    </a:lnL>
                    <a:lnR w="1224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23</a:t>
                      </a:r>
                      <a:endParaRPr b="0" lang="fr-FR" sz="1100" spc="-1" strike="noStrike">
                        <a:latin typeface="Arial"/>
                      </a:endParaRPr>
                    </a:p>
                  </a:txBody>
                  <a:tcPr anchor="ct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68%</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69%</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11</a:t>
                      </a:r>
                      <a:endParaRPr b="0" lang="fr-FR" sz="1100" spc="-1" strike="noStrike">
                        <a:latin typeface="Arial"/>
                      </a:endParaRPr>
                    </a:p>
                  </a:txBody>
                  <a:tcPr anchor="ct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32%</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31%</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34</a:t>
                      </a:r>
                      <a:endParaRPr b="0" lang="fr-FR" sz="1100" spc="-1" strike="noStrike">
                        <a:latin typeface="Arial"/>
                      </a:endParaRPr>
                    </a:p>
                  </a:txBody>
                  <a:tcPr anchor="ctr" marL="9360" marR="9360">
                    <a:lnL w="12240">
                      <a:solidFill>
                        <a:srgbClr val="000000"/>
                      </a:solidFill>
                    </a:lnL>
                    <a:lnR w="12240">
                      <a:solidFill>
                        <a:srgbClr val="000000"/>
                      </a:solidFill>
                    </a:lnR>
                    <a:lnT w="6480">
                      <a:solidFill>
                        <a:srgbClr val="000000"/>
                      </a:solidFill>
                    </a:lnT>
                    <a:lnB w="6480">
                      <a:solidFill>
                        <a:srgbClr val="000000"/>
                      </a:solidFill>
                    </a:lnB>
                    <a:noFill/>
                  </a:tcPr>
                </a:tc>
              </a:tr>
              <a:tr h="257760">
                <a:tc>
                  <a:txBody>
                    <a:bodyPr lIns="9360" rIns="9360" tIns="9360" bIns="0" anchor="b">
                      <a:noAutofit/>
                    </a:bodyPr>
                    <a:p>
                      <a:pPr>
                        <a:lnSpc>
                          <a:spcPct val="100000"/>
                        </a:lnSpc>
                        <a:buNone/>
                      </a:pPr>
                      <a:r>
                        <a:rPr b="0" lang="fr-FR" sz="1100" spc="-1" strike="noStrike">
                          <a:solidFill>
                            <a:srgbClr val="000000"/>
                          </a:solidFill>
                          <a:latin typeface="Aptos Narrow"/>
                        </a:rPr>
                        <a:t>Autres communes</a:t>
                      </a:r>
                      <a:endParaRPr b="0" lang="fr-FR" sz="1100" spc="-1" strike="noStrike">
                        <a:latin typeface="Arial"/>
                      </a:endParaRPr>
                    </a:p>
                  </a:txBody>
                  <a:tcPr anchor="b" marL="9360" marR="9360">
                    <a:lnL w="12240">
                      <a:solidFill>
                        <a:srgbClr val="000000"/>
                      </a:solidFill>
                    </a:lnL>
                    <a:lnR w="1224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54</a:t>
                      </a:r>
                      <a:endParaRPr b="0" lang="fr-FR" sz="1100" spc="-1" strike="noStrike">
                        <a:latin typeface="Arial"/>
                      </a:endParaRPr>
                    </a:p>
                  </a:txBody>
                  <a:tcPr anchor="ctr" marL="9360" marR="9360">
                    <a:lnL w="1224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74%</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90%</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19</a:t>
                      </a:r>
                      <a:endParaRPr b="0" lang="fr-FR" sz="1100" spc="-1" strike="noStrike">
                        <a:latin typeface="Arial"/>
                      </a:endParaRPr>
                    </a:p>
                  </a:txBody>
                  <a:tcPr anchor="ctr" marL="9360" marR="9360">
                    <a:lnL w="1224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26%</a:t>
                      </a:r>
                      <a:endParaRPr b="0" lang="fr-FR" sz="1100" spc="-1" strike="noStrike">
                        <a:latin typeface="Arial"/>
                      </a:endParaRPr>
                    </a:p>
                  </a:txBody>
                  <a:tcPr anchor="ctr" marL="9360" marR="9360">
                    <a:lnL w="648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10%</a:t>
                      </a:r>
                      <a:endParaRPr b="0" lang="fr-FR" sz="1100" spc="-1" strike="noStrike">
                        <a:latin typeface="Arial"/>
                      </a:endParaRPr>
                    </a:p>
                  </a:txBody>
                  <a:tcPr anchor="ctr" marL="9360" marR="9360">
                    <a:lnL w="6480">
                      <a:solidFill>
                        <a:srgbClr val="000000"/>
                      </a:solidFill>
                    </a:lnL>
                    <a:lnR w="1224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buNone/>
                      </a:pPr>
                      <a:r>
                        <a:rPr b="0" lang="fr-FR" sz="1100" spc="-1" strike="noStrike">
                          <a:solidFill>
                            <a:srgbClr val="000000"/>
                          </a:solidFill>
                          <a:latin typeface="Aptos Narrow"/>
                        </a:rPr>
                        <a:t>73</a:t>
                      </a:r>
                      <a:endParaRPr b="0" lang="fr-FR" sz="1100" spc="-1" strike="noStrike">
                        <a:latin typeface="Arial"/>
                      </a:endParaRPr>
                    </a:p>
                  </a:txBody>
                  <a:tcPr anchor="ctr" marL="9360" marR="9360">
                    <a:lnL w="12240">
                      <a:solidFill>
                        <a:srgbClr val="000000"/>
                      </a:solidFill>
                    </a:lnL>
                    <a:lnR w="12240">
                      <a:solidFill>
                        <a:srgbClr val="000000"/>
                      </a:solidFill>
                    </a:lnR>
                    <a:lnT w="648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328"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329"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330"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331"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32" name="PlaceHolder 1"/>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E2138C0C-CD61-4410-B460-26D709E0356D}"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333" name="ZoneTexte 6"/>
          <p:cNvSpPr/>
          <p:nvPr/>
        </p:nvSpPr>
        <p:spPr>
          <a:xfrm>
            <a:off x="4173480" y="138240"/>
            <a:ext cx="4297320" cy="63900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Prise en compte des observations du CRHH lors de l’élaboration du PLUIH</a:t>
            </a:r>
            <a:r>
              <a:rPr b="0" lang="fr-FR" sz="1800" spc="-1" strike="noStrike">
                <a:solidFill>
                  <a:srgbClr val="000000"/>
                </a:solidFill>
                <a:latin typeface="Calibri"/>
              </a:rPr>
              <a:t>	</a:t>
            </a:r>
            <a:endParaRPr b="0" lang="fr-FR" sz="1800" spc="-1" strike="noStrike">
              <a:latin typeface="Arial"/>
            </a:endParaRPr>
          </a:p>
        </p:txBody>
      </p:sp>
      <p:sp>
        <p:nvSpPr>
          <p:cNvPr id="334"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335" name="ZoneTexte 2"/>
          <p:cNvSpPr/>
          <p:nvPr/>
        </p:nvSpPr>
        <p:spPr>
          <a:xfrm>
            <a:off x="256320" y="1998000"/>
            <a:ext cx="4174560" cy="2833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br/>
            <a:r>
              <a:rPr b="0" i="1" lang="fr-FR" sz="1800" spc="-1" strike="noStrike">
                <a:solidFill>
                  <a:srgbClr val="ffffff"/>
                </a:solidFill>
                <a:latin typeface="Aptos"/>
                <a:ea typeface="Times New Roman"/>
              </a:rPr>
              <a:t>- Financer la production de logements sociaux (enveloppe financière inscrite dans le PLH) ; </a:t>
            </a: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br/>
            <a:r>
              <a:rPr b="0" i="1" lang="fr-FR" sz="1800" spc="-1" strike="noStrike">
                <a:solidFill>
                  <a:srgbClr val="ffffff"/>
                </a:solidFill>
                <a:latin typeface="Aptos"/>
                <a:ea typeface="Times New Roman"/>
              </a:rPr>
              <a:t>- Accompagner le PLH par un travail partenarial avec les bailleurs sociaux, l'EPF, la Caisse des Dépôts et Action Logement. </a:t>
            </a:r>
            <a:endParaRPr b="0" lang="fr-FR" sz="1800" spc="-1" strike="noStrike">
              <a:latin typeface="Arial"/>
            </a:endParaRPr>
          </a:p>
        </p:txBody>
      </p:sp>
      <p:sp>
        <p:nvSpPr>
          <p:cNvPr id="336" name="ZoneTexte 1"/>
          <p:cNvSpPr/>
          <p:nvPr/>
        </p:nvSpPr>
        <p:spPr>
          <a:xfrm>
            <a:off x="5204160" y="1998000"/>
            <a:ext cx="6773040" cy="3656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br/>
            <a:r>
              <a:rPr b="0" i="1" lang="fr-FR" sz="1800" spc="-1" strike="noStrike">
                <a:solidFill>
                  <a:srgbClr val="000000"/>
                </a:solidFill>
                <a:latin typeface="Aptos"/>
                <a:ea typeface="Times New Roman"/>
              </a:rPr>
              <a:t>Fonds de concours alloués par la CCT pour logements communaux : 9 400 € (2 logts en 2021 et 2022)</a:t>
            </a: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r>
              <a:rPr b="0" i="1" lang="fr-FR" sz="1800" spc="-1" strike="noStrike">
                <a:solidFill>
                  <a:srgbClr val="000000"/>
                </a:solidFill>
                <a:latin typeface="Aptos"/>
                <a:ea typeface="Times New Roman"/>
              </a:rPr>
              <a:t>Intervention EPF pour acquisition et création de 2 logements sociaux communaux : 2 logements en 2022</a:t>
            </a: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r>
              <a:rPr b="0" i="1" lang="fr-FR" sz="1800" spc="-1" strike="noStrike">
                <a:solidFill>
                  <a:srgbClr val="000000"/>
                </a:solidFill>
                <a:latin typeface="Aptos"/>
                <a:ea typeface="Times New Roman"/>
              </a:rPr>
              <a:t>PC autorisés pour 32 logements sociaux à Condom et 13 à Valence-sur-Baïse</a:t>
            </a: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r>
              <a:rPr b="0" i="1" lang="fr-FR" sz="1800" spc="-1" strike="noStrike">
                <a:solidFill>
                  <a:srgbClr val="000000"/>
                </a:solidFill>
                <a:latin typeface="Aptos"/>
                <a:ea typeface="Times New Roman"/>
              </a:rPr>
              <a:t>Concours financiers de la CCT pour la création de 9 logements conventionnés dans le parc privé : 25 000 €</a:t>
            </a:r>
            <a:endParaRPr b="0" lang="fr-FR" sz="1800" spc="-1" strike="noStrike">
              <a:latin typeface="Arial"/>
            </a:endParaRPr>
          </a:p>
          <a:p>
            <a:pPr>
              <a:lnSpc>
                <a:spcPct val="100000"/>
              </a:lnSpc>
              <a:buNone/>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337"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338"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339"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340"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41" name="PlaceHolder 1"/>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52D7CCAE-5FEE-47CD-A50A-D008CFC629C8}"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342" name="ZoneTexte 6"/>
          <p:cNvSpPr/>
          <p:nvPr/>
        </p:nvSpPr>
        <p:spPr>
          <a:xfrm>
            <a:off x="3781440" y="138240"/>
            <a:ext cx="4689360" cy="36468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Synthèse étude AMI Lutte contre la vacance</a:t>
            </a:r>
            <a:r>
              <a:rPr b="0" lang="fr-FR" sz="1800" spc="-1" strike="noStrike">
                <a:solidFill>
                  <a:srgbClr val="000000"/>
                </a:solidFill>
                <a:latin typeface="Calibri"/>
              </a:rPr>
              <a:t>	</a:t>
            </a:r>
            <a:endParaRPr b="0" lang="fr-FR" sz="1800" spc="-1" strike="noStrike">
              <a:latin typeface="Arial"/>
            </a:endParaRPr>
          </a:p>
        </p:txBody>
      </p:sp>
      <p:sp>
        <p:nvSpPr>
          <p:cNvPr id="343"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344" name="ZoneTexte 4"/>
          <p:cNvSpPr/>
          <p:nvPr/>
        </p:nvSpPr>
        <p:spPr>
          <a:xfrm>
            <a:off x="182520" y="1160280"/>
            <a:ext cx="369036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br/>
            <a:r>
              <a:rPr b="0" i="1" lang="fr-FR" sz="1800" spc="-1" strike="noStrike">
                <a:solidFill>
                  <a:srgbClr val="ffffff"/>
                </a:solidFill>
                <a:latin typeface="Aptos"/>
                <a:ea typeface="Times New Roman"/>
              </a:rPr>
              <a:t>De novembre 2021 à octobre 2023</a:t>
            </a:r>
            <a:endParaRPr b="0" lang="fr-FR" sz="1800" spc="-1" strike="noStrike">
              <a:latin typeface="Arial"/>
            </a:endParaRPr>
          </a:p>
        </p:txBody>
      </p:sp>
      <p:sp>
        <p:nvSpPr>
          <p:cNvPr id="345" name="ZoneTexte 7"/>
          <p:cNvSpPr/>
          <p:nvPr/>
        </p:nvSpPr>
        <p:spPr>
          <a:xfrm>
            <a:off x="144360" y="1880280"/>
            <a:ext cx="4461840" cy="63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fr-FR" sz="1800" spc="-1" strike="noStrike">
                <a:solidFill>
                  <a:srgbClr val="ffffff"/>
                </a:solidFill>
                <a:latin typeface="Aptos"/>
                <a:ea typeface="Times New Roman"/>
              </a:rPr>
              <a:t>Condon, Montréal-du-Gers, Valence-sur-Baïse et Saint Puy </a:t>
            </a:r>
            <a:endParaRPr b="0" lang="fr-FR" sz="1800" spc="-1" strike="noStrike">
              <a:latin typeface="Arial"/>
            </a:endParaRPr>
          </a:p>
        </p:txBody>
      </p:sp>
      <p:pic>
        <p:nvPicPr>
          <p:cNvPr id="346" name="Image 11" descr=""/>
          <p:cNvPicPr/>
          <p:nvPr/>
        </p:nvPicPr>
        <p:blipFill>
          <a:blip r:embed="rId1"/>
          <a:stretch/>
        </p:blipFill>
        <p:spPr>
          <a:xfrm>
            <a:off x="5367600" y="4092120"/>
            <a:ext cx="4563720" cy="2469960"/>
          </a:xfrm>
          <a:prstGeom prst="rect">
            <a:avLst/>
          </a:prstGeom>
          <a:ln w="0">
            <a:noFill/>
          </a:ln>
        </p:spPr>
      </p:pic>
      <p:sp>
        <p:nvSpPr>
          <p:cNvPr id="347" name="ZoneTexte 13"/>
          <p:cNvSpPr/>
          <p:nvPr/>
        </p:nvSpPr>
        <p:spPr>
          <a:xfrm>
            <a:off x="182520" y="3622320"/>
            <a:ext cx="4461840" cy="3107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ffffff"/>
                </a:solidFill>
                <a:latin typeface="CIDFont+F4"/>
              </a:rPr>
              <a:t>Certains freins difficiles à lever :</a:t>
            </a:r>
            <a:endParaRPr b="0" lang="fr-FR" sz="1800" spc="-1" strike="noStrike">
              <a:latin typeface="Arial"/>
            </a:endParaRPr>
          </a:p>
          <a:p>
            <a:pPr>
              <a:lnSpc>
                <a:spcPct val="100000"/>
              </a:lnSpc>
              <a:buNone/>
            </a:pPr>
            <a:r>
              <a:rPr b="0" lang="fr-FR" sz="1800" spc="-1" strike="noStrike">
                <a:solidFill>
                  <a:srgbClr val="ffffff"/>
                </a:solidFill>
                <a:latin typeface="CIDFont+F4"/>
              </a:rPr>
              <a:t>- non-mobilisation du propriétaire / absence de réponse aux sollicitations</a:t>
            </a:r>
            <a:endParaRPr b="0" lang="fr-FR" sz="1800" spc="-1" strike="noStrike">
              <a:latin typeface="Arial"/>
            </a:endParaRPr>
          </a:p>
          <a:p>
            <a:pPr>
              <a:lnSpc>
                <a:spcPct val="100000"/>
              </a:lnSpc>
              <a:buNone/>
            </a:pPr>
            <a:r>
              <a:rPr b="0" lang="fr-FR" sz="1800" spc="-1" strike="noStrike">
                <a:solidFill>
                  <a:srgbClr val="ffffff"/>
                </a:solidFill>
                <a:latin typeface="CIDFont+F4"/>
              </a:rPr>
              <a:t>- complexité technique / coûts des réhabilitations</a:t>
            </a:r>
            <a:endParaRPr b="0" lang="fr-FR" sz="1800" spc="-1" strike="noStrike">
              <a:latin typeface="Arial"/>
            </a:endParaRPr>
          </a:p>
          <a:p>
            <a:pPr>
              <a:lnSpc>
                <a:spcPct val="100000"/>
              </a:lnSpc>
              <a:buNone/>
            </a:pPr>
            <a:r>
              <a:rPr b="0" lang="fr-FR" sz="1800" spc="-1" strike="noStrike">
                <a:solidFill>
                  <a:srgbClr val="ffffff"/>
                </a:solidFill>
                <a:latin typeface="CIDFont+F4"/>
              </a:rPr>
              <a:t>- non-adhésion au dispositif ANAH (niveau des loyers conventionnés, exigence sur la</a:t>
            </a:r>
            <a:endParaRPr b="0" lang="fr-FR" sz="1800" spc="-1" strike="noStrike">
              <a:latin typeface="Arial"/>
            </a:endParaRPr>
          </a:p>
          <a:p>
            <a:pPr>
              <a:lnSpc>
                <a:spcPct val="100000"/>
              </a:lnSpc>
              <a:buNone/>
            </a:pPr>
            <a:r>
              <a:rPr b="0" lang="fr-FR" sz="1800" spc="-1" strike="noStrike">
                <a:solidFill>
                  <a:srgbClr val="ffffff"/>
                </a:solidFill>
                <a:latin typeface="CIDFont+F4"/>
              </a:rPr>
              <a:t>qualité du projet, intervention de professionnels du bâtiment, etc.)</a:t>
            </a:r>
            <a:endParaRPr b="0" lang="fr-FR" sz="1800" spc="-1" strike="noStrike">
              <a:latin typeface="Arial"/>
            </a:endParaRPr>
          </a:p>
        </p:txBody>
      </p:sp>
      <p:pic>
        <p:nvPicPr>
          <p:cNvPr id="348" name="Image 19" descr=""/>
          <p:cNvPicPr/>
          <p:nvPr/>
        </p:nvPicPr>
        <p:blipFill>
          <a:blip r:embed="rId2"/>
          <a:stretch/>
        </p:blipFill>
        <p:spPr>
          <a:xfrm>
            <a:off x="5344920" y="961560"/>
            <a:ext cx="4566240" cy="2952720"/>
          </a:xfrm>
          <a:prstGeom prst="rect">
            <a:avLst/>
          </a:prstGeom>
          <a:ln w="0">
            <a:noFill/>
          </a:ln>
        </p:spPr>
      </p:pic>
      <p:sp>
        <p:nvSpPr>
          <p:cNvPr id="349" name="ZoneTexte 20"/>
          <p:cNvSpPr/>
          <p:nvPr/>
        </p:nvSpPr>
        <p:spPr>
          <a:xfrm>
            <a:off x="182520" y="2698560"/>
            <a:ext cx="44618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ffffff"/>
                </a:solidFill>
                <a:latin typeface="CIDFont+F4"/>
              </a:rPr>
              <a:t>Constat : </a:t>
            </a:r>
            <a:r>
              <a:rPr b="0" lang="fr-FR" sz="1800" spc="-1" strike="noStrike">
                <a:solidFill>
                  <a:srgbClr val="ffffff"/>
                </a:solidFill>
                <a:latin typeface="CIDFont+F4"/>
              </a:rPr>
              <a:t>Disparités importantes entre les données statistiques et le repérage terrain</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08"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09"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10"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11"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12" name="PlaceHolder 1"/>
          <p:cNvSpPr>
            <a:spLocks noGrp="1"/>
          </p:cNvSpPr>
          <p:nvPr>
            <p:ph type="title"/>
          </p:nvPr>
        </p:nvSpPr>
        <p:spPr>
          <a:xfrm>
            <a:off x="-15840" y="167040"/>
            <a:ext cx="3668040" cy="975600"/>
          </a:xfrm>
          <a:prstGeom prst="rect">
            <a:avLst/>
          </a:prstGeom>
          <a:noFill/>
          <a:ln w="0">
            <a:noFill/>
          </a:ln>
        </p:spPr>
        <p:txBody>
          <a:bodyPr anchor="t">
            <a:normAutofit/>
          </a:bodyPr>
          <a:p>
            <a:pPr algn="r">
              <a:lnSpc>
                <a:spcPct val="100000"/>
              </a:lnSpc>
              <a:buNone/>
            </a:pPr>
            <a:r>
              <a:rPr b="0" lang="fr-FR" sz="4200" spc="-1" strike="noStrike">
                <a:solidFill>
                  <a:srgbClr val="ffffff"/>
                </a:solidFill>
                <a:latin typeface="Century Gothic"/>
              </a:rPr>
              <a:t>Diagnostic</a:t>
            </a:r>
            <a:endParaRPr b="0" lang="en-US" sz="4200" spc="-1" strike="noStrike">
              <a:solidFill>
                <a:srgbClr val="ffffff"/>
              </a:solidFill>
              <a:latin typeface="Century Gothic"/>
            </a:endParaRPr>
          </a:p>
        </p:txBody>
      </p:sp>
      <p:sp>
        <p:nvSpPr>
          <p:cNvPr id="113" name="PlaceHolder 2"/>
          <p:cNvSpPr>
            <a:spLocks noGrp="1"/>
          </p:cNvSpPr>
          <p:nvPr>
            <p:ph type="sldNum"/>
          </p:nvPr>
        </p:nvSpPr>
        <p:spPr>
          <a:xfrm>
            <a:off x="10361520" y="0"/>
            <a:ext cx="837720" cy="605880"/>
          </a:xfrm>
          <a:prstGeom prst="rect">
            <a:avLst/>
          </a:prstGeom>
          <a:noFill/>
          <a:ln w="0">
            <a:noFill/>
          </a:ln>
        </p:spPr>
        <p:txBody>
          <a:bodyPr anchor="b">
            <a:noAutofit/>
          </a:bodyPr>
          <a:p>
            <a:pPr algn="ctr">
              <a:lnSpc>
                <a:spcPct val="100000"/>
              </a:lnSpc>
              <a:buNone/>
            </a:pPr>
            <a:fld id="{A32A5491-E9FF-4344-A252-9EB6E13CA416}" type="slidenum">
              <a:rPr b="0" lang="fr-FR" sz="2800" spc="-1" strike="noStrike">
                <a:solidFill>
                  <a:srgbClr val="ffffff"/>
                </a:solidFill>
                <a:latin typeface="Century Gothic"/>
              </a:rPr>
              <a:t>3</a:t>
            </a:fld>
            <a:endParaRPr b="0" lang="fr-FR" sz="2800" spc="-1" strike="noStrike">
              <a:latin typeface="Times New Roman"/>
            </a:endParaRPr>
          </a:p>
        </p:txBody>
      </p:sp>
      <p:sp>
        <p:nvSpPr>
          <p:cNvPr id="114" name="Rectangle 5"/>
          <p:cNvSpPr/>
          <p:nvPr/>
        </p:nvSpPr>
        <p:spPr>
          <a:xfrm>
            <a:off x="1641960" y="1310040"/>
            <a:ext cx="1706400" cy="366120"/>
          </a:xfrm>
          <a:prstGeom prst="rect">
            <a:avLst/>
          </a:prstGeom>
          <a:noFill/>
          <a:ln w="0">
            <a:noFill/>
          </a:ln>
        </p:spPr>
        <p:style>
          <a:lnRef idx="0"/>
          <a:fillRef idx="0"/>
          <a:effectRef idx="0"/>
          <a:fontRef idx="minor"/>
        </p:style>
        <p:txBody>
          <a:bodyPr wrap="none" anchor="t">
            <a:spAutoFit/>
          </a:bodyPr>
          <a:p>
            <a:pPr algn="ctr">
              <a:lnSpc>
                <a:spcPct val="100000"/>
              </a:lnSpc>
              <a:buNone/>
            </a:pPr>
            <a:r>
              <a:rPr b="1" lang="fr-FR" sz="1800" spc="-1" strike="noStrike">
                <a:solidFill>
                  <a:srgbClr val="e1eee9"/>
                </a:solidFill>
                <a:latin typeface="Century Gothic"/>
              </a:rPr>
              <a:t>26 communes</a:t>
            </a:r>
            <a:endParaRPr b="0" lang="fr-FR" sz="1800" spc="-1" strike="noStrike">
              <a:latin typeface="Arial"/>
            </a:endParaRPr>
          </a:p>
        </p:txBody>
      </p:sp>
      <p:sp>
        <p:nvSpPr>
          <p:cNvPr id="115" name="Rectangle 7"/>
          <p:cNvSpPr/>
          <p:nvPr/>
        </p:nvSpPr>
        <p:spPr>
          <a:xfrm>
            <a:off x="824760" y="3302640"/>
            <a:ext cx="3681720" cy="366120"/>
          </a:xfrm>
          <a:prstGeom prst="rect">
            <a:avLst/>
          </a:prstGeom>
          <a:noFill/>
          <a:ln w="0">
            <a:noFill/>
          </a:ln>
        </p:spPr>
        <p:style>
          <a:lnRef idx="0"/>
          <a:fillRef idx="0"/>
          <a:effectRef idx="0"/>
          <a:fontRef idx="minor"/>
        </p:style>
        <p:txBody>
          <a:bodyPr wrap="none" anchor="t">
            <a:spAutoFit/>
          </a:bodyPr>
          <a:p>
            <a:pPr algn="ctr">
              <a:lnSpc>
                <a:spcPct val="100000"/>
              </a:lnSpc>
              <a:buNone/>
            </a:pPr>
            <a:r>
              <a:rPr b="1" lang="fr-FR" sz="1800" spc="-1" strike="noStrike">
                <a:solidFill>
                  <a:srgbClr val="e1eee9"/>
                </a:solidFill>
                <a:latin typeface="Century Gothic"/>
              </a:rPr>
              <a:t>Territoire rural et très peu dense</a:t>
            </a:r>
            <a:endParaRPr b="0" lang="fr-FR" sz="1800" spc="-1" strike="noStrike">
              <a:latin typeface="Arial"/>
            </a:endParaRPr>
          </a:p>
        </p:txBody>
      </p:sp>
      <p:sp>
        <p:nvSpPr>
          <p:cNvPr id="116" name="Rectangle 8"/>
          <p:cNvSpPr/>
          <p:nvPr/>
        </p:nvSpPr>
        <p:spPr>
          <a:xfrm>
            <a:off x="359640" y="1765080"/>
            <a:ext cx="4271040" cy="1463400"/>
          </a:xfrm>
          <a:prstGeom prst="rect">
            <a:avLst/>
          </a:prstGeom>
          <a:noFill/>
          <a:ln w="0">
            <a:noFill/>
          </a:ln>
        </p:spPr>
        <p:style>
          <a:lnRef idx="0"/>
          <a:fillRef idx="0"/>
          <a:effectRef idx="0"/>
          <a:fontRef idx="minor"/>
        </p:style>
        <p:txBody>
          <a:bodyPr anchor="t">
            <a:spAutoFit/>
          </a:bodyPr>
          <a:p>
            <a:pPr algn="ctr">
              <a:lnSpc>
                <a:spcPct val="100000"/>
              </a:lnSpc>
              <a:buNone/>
            </a:pPr>
            <a:r>
              <a:rPr b="1" lang="fr-FR" sz="1800" spc="-1" strike="noStrike">
                <a:solidFill>
                  <a:srgbClr val="e1eee9"/>
                </a:solidFill>
                <a:latin typeface="Century Gothic"/>
              </a:rPr>
              <a:t>1 ville-centre : Condom – Sous-Préfecture -&gt; 45 % de la population de la CCT</a:t>
            </a:r>
            <a:endParaRPr b="0" lang="fr-FR" sz="1800" spc="-1" strike="noStrike">
              <a:latin typeface="Arial"/>
            </a:endParaRPr>
          </a:p>
          <a:p>
            <a:pPr algn="ctr">
              <a:lnSpc>
                <a:spcPct val="100000"/>
              </a:lnSpc>
              <a:buNone/>
            </a:pPr>
            <a:r>
              <a:rPr b="1" lang="fr-FR" sz="1800" spc="-1" strike="noStrike">
                <a:solidFill>
                  <a:srgbClr val="e1eee9"/>
                </a:solidFill>
                <a:latin typeface="Century Gothic"/>
              </a:rPr>
              <a:t>2 pôles de proximité : Valence-sur-Baïse et Montréal du Gers </a:t>
            </a:r>
            <a:endParaRPr b="0" lang="fr-FR" sz="1800" spc="-1" strike="noStrike">
              <a:latin typeface="Arial"/>
            </a:endParaRPr>
          </a:p>
        </p:txBody>
      </p:sp>
      <p:sp>
        <p:nvSpPr>
          <p:cNvPr id="117" name="Rectangle 9"/>
          <p:cNvSpPr/>
          <p:nvPr/>
        </p:nvSpPr>
        <p:spPr>
          <a:xfrm>
            <a:off x="5984640" y="1254600"/>
            <a:ext cx="4156920" cy="1189080"/>
          </a:xfrm>
          <a:prstGeom prst="rect">
            <a:avLst/>
          </a:prstGeom>
          <a:noFill/>
          <a:ln w="0">
            <a:solidFill>
              <a:srgbClr val="54849a"/>
            </a:solidFill>
          </a:ln>
        </p:spPr>
        <p:style>
          <a:lnRef idx="0"/>
          <a:fillRef idx="0"/>
          <a:effectRef idx="0"/>
          <a:fontRef idx="minor"/>
        </p:style>
        <p:txBody>
          <a:bodyPr wrap="none" anchor="t">
            <a:spAutoFit/>
          </a:bodyPr>
          <a:p>
            <a:pPr algn="ctr">
              <a:lnSpc>
                <a:spcPct val="100000"/>
              </a:lnSpc>
              <a:buNone/>
            </a:pPr>
            <a:r>
              <a:rPr b="1" lang="fr-FR" sz="1800" spc="-1" strike="noStrike">
                <a:solidFill>
                  <a:srgbClr val="54849a"/>
                </a:solidFill>
                <a:latin typeface="Century Gothic"/>
              </a:rPr>
              <a:t>Démographie : </a:t>
            </a:r>
            <a:r>
              <a:rPr b="0" lang="fr-FR" sz="1800" spc="-1" strike="noStrike">
                <a:solidFill>
                  <a:srgbClr val="54849a"/>
                </a:solidFill>
                <a:latin typeface="Century Gothic"/>
              </a:rPr>
              <a:t>14 477 habitants </a:t>
            </a:r>
            <a:r>
              <a:rPr b="0" lang="fr-FR" sz="1200" spc="-1" strike="noStrike">
                <a:solidFill>
                  <a:srgbClr val="54849a"/>
                </a:solidFill>
                <a:latin typeface="Century Gothic"/>
              </a:rPr>
              <a:t>(2021) </a:t>
            </a:r>
            <a:endParaRPr b="0" lang="fr-FR" sz="1200" spc="-1" strike="noStrike">
              <a:latin typeface="Arial"/>
            </a:endParaRPr>
          </a:p>
          <a:p>
            <a:pPr algn="ctr">
              <a:lnSpc>
                <a:spcPct val="100000"/>
              </a:lnSpc>
              <a:buNone/>
            </a:pPr>
            <a:r>
              <a:rPr b="0" lang="fr-FR" sz="1800" spc="-1" strike="noStrike">
                <a:solidFill>
                  <a:srgbClr val="54849a"/>
                </a:solidFill>
                <a:latin typeface="Wingdings"/>
              </a:rPr>
              <a:t></a:t>
            </a:r>
            <a:r>
              <a:rPr b="0" lang="fr-FR" sz="1800" spc="-1" strike="noStrike">
                <a:solidFill>
                  <a:srgbClr val="54849a"/>
                </a:solidFill>
                <a:latin typeface="Century Gothic"/>
              </a:rPr>
              <a:t> </a:t>
            </a:r>
            <a:r>
              <a:rPr b="0" lang="fr-FR" sz="1800" spc="-1" strike="noStrike">
                <a:solidFill>
                  <a:srgbClr val="54849a"/>
                </a:solidFill>
                <a:latin typeface="Century Gothic"/>
              </a:rPr>
              <a:t>112 hab/an</a:t>
            </a:r>
            <a:endParaRPr b="0" lang="fr-FR" sz="1800" spc="-1" strike="noStrike">
              <a:latin typeface="Arial"/>
            </a:endParaRPr>
          </a:p>
          <a:p>
            <a:pPr algn="ctr">
              <a:lnSpc>
                <a:spcPct val="100000"/>
              </a:lnSpc>
              <a:buNone/>
            </a:pPr>
            <a:r>
              <a:rPr b="0" lang="fr-FR" sz="1800" spc="-1" strike="noStrike">
                <a:solidFill>
                  <a:srgbClr val="54849a"/>
                </a:solidFill>
                <a:latin typeface="Century Gothic"/>
              </a:rPr>
              <a:t>40,4 % +65 ans (dont 16,5 % +75 ans) </a:t>
            </a:r>
            <a:endParaRPr b="0" lang="fr-FR" sz="1800" spc="-1" strike="noStrike">
              <a:latin typeface="Arial"/>
            </a:endParaRPr>
          </a:p>
          <a:p>
            <a:pPr algn="ctr">
              <a:lnSpc>
                <a:spcPct val="100000"/>
              </a:lnSpc>
              <a:buNone/>
            </a:pPr>
            <a:endParaRPr b="0" lang="fr-FR" sz="1800" spc="-1" strike="noStrike">
              <a:latin typeface="Arial"/>
            </a:endParaRPr>
          </a:p>
        </p:txBody>
      </p:sp>
      <p:pic>
        <p:nvPicPr>
          <p:cNvPr id="118" name="Image 13" descr=""/>
          <p:cNvPicPr/>
          <p:nvPr/>
        </p:nvPicPr>
        <p:blipFill>
          <a:blip r:embed="rId1"/>
          <a:stretch/>
        </p:blipFill>
        <p:spPr>
          <a:xfrm>
            <a:off x="4924440" y="3971880"/>
            <a:ext cx="7184160" cy="2438280"/>
          </a:xfrm>
          <a:prstGeom prst="rect">
            <a:avLst/>
          </a:prstGeom>
          <a:ln w="0">
            <a:noFill/>
          </a:ln>
        </p:spPr>
      </p:pic>
      <p:sp>
        <p:nvSpPr>
          <p:cNvPr id="119" name="Rectangle 14"/>
          <p:cNvSpPr/>
          <p:nvPr/>
        </p:nvSpPr>
        <p:spPr>
          <a:xfrm>
            <a:off x="680760" y="4173120"/>
            <a:ext cx="3949920" cy="1737720"/>
          </a:xfrm>
          <a:prstGeom prst="rect">
            <a:avLst/>
          </a:prstGeom>
          <a:noFill/>
          <a:ln w="0">
            <a:solidFill>
              <a:srgbClr val="fadab5"/>
            </a:solidFill>
          </a:ln>
        </p:spPr>
        <p:style>
          <a:lnRef idx="0"/>
          <a:fillRef idx="0"/>
          <a:effectRef idx="0"/>
          <a:fontRef idx="minor"/>
        </p:style>
        <p:txBody>
          <a:bodyPr anchor="t">
            <a:spAutoFit/>
          </a:bodyPr>
          <a:p>
            <a:pPr algn="ctr">
              <a:lnSpc>
                <a:spcPct val="100000"/>
              </a:lnSpc>
              <a:buNone/>
            </a:pPr>
            <a:r>
              <a:rPr b="1" i="1" lang="fr-FR" sz="1800" spc="-1" strike="noStrike">
                <a:solidFill>
                  <a:srgbClr val="fadab5"/>
                </a:solidFill>
                <a:latin typeface="Calibri"/>
              </a:rPr>
              <a:t>65 % des ménages ont des revenus inférieurs à 100 % des plafonds HLM </a:t>
            </a:r>
            <a:r>
              <a:rPr b="0" i="1" lang="fr-FR" sz="1800" spc="-1" strike="noStrike">
                <a:solidFill>
                  <a:srgbClr val="fadab5"/>
                </a:solidFill>
                <a:latin typeface="Calibri"/>
              </a:rPr>
              <a:t>contre 61 % des ménages gersois et 24 % des ménages vivent sous le seuil de pauvreté (21 % à l’échelon départemental).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20"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21"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22"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23"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4" name="PlaceHolder 1"/>
          <p:cNvSpPr>
            <a:spLocks noGrp="1"/>
          </p:cNvSpPr>
          <p:nvPr>
            <p:ph type="title"/>
          </p:nvPr>
        </p:nvSpPr>
        <p:spPr>
          <a:xfrm>
            <a:off x="-15840" y="167040"/>
            <a:ext cx="4990680" cy="1687320"/>
          </a:xfrm>
          <a:prstGeom prst="rect">
            <a:avLst/>
          </a:prstGeom>
          <a:noFill/>
          <a:ln w="0">
            <a:noFill/>
          </a:ln>
        </p:spPr>
        <p:txBody>
          <a:bodyPr anchor="t">
            <a:normAutofit/>
          </a:bodyPr>
          <a:p>
            <a:pPr algn="r">
              <a:lnSpc>
                <a:spcPct val="100000"/>
              </a:lnSpc>
              <a:buNone/>
            </a:pPr>
            <a:r>
              <a:rPr b="0" lang="fr-FR" sz="4200" spc="-1" strike="noStrike">
                <a:solidFill>
                  <a:srgbClr val="ffffff"/>
                </a:solidFill>
                <a:latin typeface="Century Gothic"/>
              </a:rPr>
              <a:t>Diagnostic habitat</a:t>
            </a:r>
            <a:endParaRPr b="0" lang="en-US" sz="4200" spc="-1" strike="noStrike">
              <a:solidFill>
                <a:srgbClr val="ffffff"/>
              </a:solidFill>
              <a:latin typeface="Century Gothic"/>
            </a:endParaRPr>
          </a:p>
        </p:txBody>
      </p:sp>
      <p:sp>
        <p:nvSpPr>
          <p:cNvPr id="125" name="PlaceHolder 2"/>
          <p:cNvSpPr>
            <a:spLocks noGrp="1"/>
          </p:cNvSpPr>
          <p:nvPr>
            <p:ph type="sldNum"/>
          </p:nvPr>
        </p:nvSpPr>
        <p:spPr>
          <a:xfrm>
            <a:off x="10361520" y="0"/>
            <a:ext cx="837720" cy="605880"/>
          </a:xfrm>
          <a:prstGeom prst="rect">
            <a:avLst/>
          </a:prstGeom>
          <a:noFill/>
          <a:ln w="0">
            <a:noFill/>
          </a:ln>
        </p:spPr>
        <p:txBody>
          <a:bodyPr anchor="b">
            <a:noAutofit/>
          </a:bodyPr>
          <a:p>
            <a:pPr algn="ctr">
              <a:lnSpc>
                <a:spcPct val="100000"/>
              </a:lnSpc>
              <a:buNone/>
            </a:pPr>
            <a:fld id="{6512DCFB-5A21-4A10-B090-3F1024B9C557}" type="slidenum">
              <a:rPr b="0" lang="fr-FR" sz="2800" spc="-1" strike="noStrike">
                <a:solidFill>
                  <a:srgbClr val="ffffff"/>
                </a:solidFill>
                <a:latin typeface="Century Gothic"/>
              </a:rPr>
              <a:t>4</a:t>
            </a:fld>
            <a:endParaRPr b="0" lang="fr-FR" sz="2800" spc="-1" strike="noStrike">
              <a:latin typeface="Times New Roman"/>
            </a:endParaRPr>
          </a:p>
        </p:txBody>
      </p:sp>
      <p:pic>
        <p:nvPicPr>
          <p:cNvPr id="126" name="Image 4" descr=""/>
          <p:cNvPicPr/>
          <p:nvPr/>
        </p:nvPicPr>
        <p:blipFill>
          <a:blip r:embed="rId1"/>
          <a:stretch/>
        </p:blipFill>
        <p:spPr>
          <a:xfrm>
            <a:off x="5281560" y="303120"/>
            <a:ext cx="5121720" cy="2990520"/>
          </a:xfrm>
          <a:prstGeom prst="rect">
            <a:avLst/>
          </a:prstGeom>
          <a:ln w="0">
            <a:noFill/>
          </a:ln>
        </p:spPr>
      </p:pic>
      <p:pic>
        <p:nvPicPr>
          <p:cNvPr id="127" name="Image 13" descr=""/>
          <p:cNvPicPr/>
          <p:nvPr/>
        </p:nvPicPr>
        <p:blipFill>
          <a:blip r:embed="rId2"/>
          <a:stretch/>
        </p:blipFill>
        <p:spPr>
          <a:xfrm>
            <a:off x="179640" y="1143000"/>
            <a:ext cx="3750120" cy="3266280"/>
          </a:xfrm>
          <a:prstGeom prst="rect">
            <a:avLst/>
          </a:prstGeom>
          <a:ln w="0">
            <a:noFill/>
          </a:ln>
        </p:spPr>
      </p:pic>
      <p:sp>
        <p:nvSpPr>
          <p:cNvPr id="128" name="Rectangle 20"/>
          <p:cNvSpPr/>
          <p:nvPr/>
        </p:nvSpPr>
        <p:spPr>
          <a:xfrm>
            <a:off x="4809960" y="3551040"/>
            <a:ext cx="2079000" cy="1188360"/>
          </a:xfrm>
          <a:prstGeom prst="rect">
            <a:avLst/>
          </a:prstGeom>
          <a:noFill/>
          <a:ln w="0">
            <a:solidFill>
              <a:srgbClr val="b01513"/>
            </a:solidFill>
          </a:ln>
        </p:spPr>
        <p:style>
          <a:lnRef idx="0"/>
          <a:fillRef idx="0"/>
          <a:effectRef idx="0"/>
          <a:fontRef idx="minor"/>
        </p:style>
        <p:txBody>
          <a:bodyPr anchor="t">
            <a:spAutoFit/>
          </a:bodyPr>
          <a:p>
            <a:pPr algn="ctr">
              <a:lnSpc>
                <a:spcPct val="100000"/>
              </a:lnSpc>
              <a:buNone/>
            </a:pPr>
            <a:r>
              <a:rPr b="1" lang="fr-FR" sz="1800" spc="-1" strike="noStrike">
                <a:solidFill>
                  <a:srgbClr val="b01513"/>
                </a:solidFill>
                <a:latin typeface="Marianne"/>
                <a:ea typeface="Lucida Sans Unicode"/>
              </a:rPr>
              <a:t>Un déficit d’offre locative de qualité et abordable </a:t>
            </a:r>
            <a:endParaRPr b="0" lang="fr-FR" sz="1800" spc="-1" strike="noStrike">
              <a:latin typeface="Arial"/>
            </a:endParaRPr>
          </a:p>
        </p:txBody>
      </p:sp>
      <p:pic>
        <p:nvPicPr>
          <p:cNvPr id="129" name="Image 22" descr=""/>
          <p:cNvPicPr/>
          <p:nvPr/>
        </p:nvPicPr>
        <p:blipFill>
          <a:blip r:embed="rId3"/>
          <a:stretch/>
        </p:blipFill>
        <p:spPr>
          <a:xfrm>
            <a:off x="203760" y="4590360"/>
            <a:ext cx="4845960" cy="2183400"/>
          </a:xfrm>
          <a:prstGeom prst="rect">
            <a:avLst/>
          </a:prstGeom>
          <a:ln w="0">
            <a:noFill/>
          </a:ln>
        </p:spPr>
      </p:pic>
      <p:grpSp>
        <p:nvGrpSpPr>
          <p:cNvPr id="130" name="Groupe 24"/>
          <p:cNvGrpSpPr/>
          <p:nvPr/>
        </p:nvGrpSpPr>
        <p:grpSpPr>
          <a:xfrm>
            <a:off x="6996600" y="3475440"/>
            <a:ext cx="4473360" cy="3245400"/>
            <a:chOff x="6996600" y="3475440"/>
            <a:chExt cx="4473360" cy="3245400"/>
          </a:xfrm>
        </p:grpSpPr>
        <p:pic>
          <p:nvPicPr>
            <p:cNvPr id="131" name="Image 19" descr=""/>
            <p:cNvPicPr/>
            <p:nvPr/>
          </p:nvPicPr>
          <p:blipFill>
            <a:blip r:embed="rId4"/>
            <a:stretch/>
          </p:blipFill>
          <p:spPr>
            <a:xfrm>
              <a:off x="6996600" y="3475440"/>
              <a:ext cx="4473360" cy="3245400"/>
            </a:xfrm>
            <a:prstGeom prst="rect">
              <a:avLst/>
            </a:prstGeom>
            <a:ln w="0">
              <a:noFill/>
            </a:ln>
          </p:spPr>
        </p:pic>
        <p:sp>
          <p:nvSpPr>
            <p:cNvPr id="132" name="Rectangle 23"/>
            <p:cNvSpPr/>
            <p:nvPr/>
          </p:nvSpPr>
          <p:spPr>
            <a:xfrm>
              <a:off x="9425880" y="5994000"/>
              <a:ext cx="645840" cy="335160"/>
            </a:xfrm>
            <a:prstGeom prst="rect">
              <a:avLst/>
            </a:prstGeom>
            <a:solidFill>
              <a:srgbClr val="70a241"/>
            </a:solidFill>
            <a:ln w="0">
              <a:noFill/>
            </a:ln>
          </p:spPr>
          <p:style>
            <a:lnRef idx="0"/>
            <a:fillRef idx="0"/>
            <a:effectRef idx="0"/>
            <a:fontRef idx="minor"/>
          </p:style>
          <p:txBody>
            <a:bodyPr wrap="none" anchor="t">
              <a:spAutoFit/>
            </a:bodyPr>
            <a:p>
              <a:pPr algn="ctr">
                <a:lnSpc>
                  <a:spcPct val="100000"/>
                </a:lnSpc>
                <a:buNone/>
              </a:pPr>
              <a:r>
                <a:rPr b="1" lang="fr-FR" sz="1600" spc="-1" strike="noStrike">
                  <a:solidFill>
                    <a:srgbClr val="ffffff"/>
                  </a:solidFill>
                  <a:latin typeface="Century Gothic"/>
                </a:rPr>
                <a:t>32 %</a:t>
              </a:r>
              <a:endParaRPr b="0" lang="fr-FR" sz="1600" spc="-1" strike="noStrike">
                <a:latin typeface="Arial"/>
              </a:endParaRPr>
            </a:p>
          </p:txBody>
        </p:sp>
        <p:sp>
          <p:nvSpPr>
            <p:cNvPr id="133" name="Rectangle 2"/>
            <p:cNvSpPr/>
            <p:nvPr/>
          </p:nvSpPr>
          <p:spPr>
            <a:xfrm>
              <a:off x="10534680" y="5994000"/>
              <a:ext cx="447480" cy="338040"/>
            </a:xfrm>
            <a:prstGeom prst="rect">
              <a:avLst/>
            </a:prstGeom>
            <a:solidFill>
              <a:srgbClr val="17bcca"/>
            </a:solidFill>
            <a:ln w="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34"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35"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36"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37"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8" name="PlaceHolder 1"/>
          <p:cNvSpPr>
            <a:spLocks noGrp="1"/>
          </p:cNvSpPr>
          <p:nvPr>
            <p:ph type="title"/>
          </p:nvPr>
        </p:nvSpPr>
        <p:spPr>
          <a:xfrm>
            <a:off x="-15840" y="167040"/>
            <a:ext cx="4990680" cy="1687320"/>
          </a:xfrm>
          <a:prstGeom prst="rect">
            <a:avLst/>
          </a:prstGeom>
          <a:noFill/>
          <a:ln w="0">
            <a:noFill/>
          </a:ln>
        </p:spPr>
        <p:txBody>
          <a:bodyPr anchor="t">
            <a:normAutofit/>
          </a:bodyPr>
          <a:p>
            <a:pPr algn="r">
              <a:lnSpc>
                <a:spcPct val="100000"/>
              </a:lnSpc>
              <a:buNone/>
            </a:pPr>
            <a:r>
              <a:rPr b="0" lang="fr-FR" sz="4200" spc="-1" strike="noStrike">
                <a:solidFill>
                  <a:srgbClr val="ffffff"/>
                </a:solidFill>
                <a:latin typeface="Century Gothic"/>
              </a:rPr>
              <a:t>Rappel PADD</a:t>
            </a:r>
            <a:endParaRPr b="0" lang="en-US" sz="4200" spc="-1" strike="noStrike">
              <a:solidFill>
                <a:srgbClr val="ffffff"/>
              </a:solidFill>
              <a:latin typeface="Century Gothic"/>
            </a:endParaRPr>
          </a:p>
        </p:txBody>
      </p:sp>
      <p:sp>
        <p:nvSpPr>
          <p:cNvPr id="139" name="PlaceHolder 2"/>
          <p:cNvSpPr>
            <a:spLocks noGrp="1"/>
          </p:cNvSpPr>
          <p:nvPr>
            <p:ph/>
          </p:nvPr>
        </p:nvSpPr>
        <p:spPr>
          <a:xfrm>
            <a:off x="666720" y="1143000"/>
            <a:ext cx="11000880" cy="5428800"/>
          </a:xfrm>
          <a:prstGeom prst="rect">
            <a:avLst/>
          </a:prstGeom>
          <a:solidFill>
            <a:srgbClr val="ebebeb"/>
          </a:solidFill>
          <a:ln w="0">
            <a:noFill/>
          </a:ln>
        </p:spPr>
        <p:txBody>
          <a:bodyPr anchor="t">
            <a:normAutofit/>
          </a:bodyPr>
          <a:p>
            <a:pPr>
              <a:lnSpc>
                <a:spcPct val="100000"/>
              </a:lnSpc>
              <a:spcBef>
                <a:spcPts val="1001"/>
              </a:spcBef>
              <a:buNone/>
              <a:tabLst>
                <a:tab algn="l" pos="0"/>
              </a:tabLst>
            </a:pPr>
            <a:r>
              <a:rPr b="0" lang="fr-FR" sz="1800" spc="-1" strike="noStrike">
                <a:solidFill>
                  <a:srgbClr val="000000"/>
                </a:solidFill>
                <a:latin typeface="Arial"/>
              </a:rPr>
              <a:t>La répartition de la production intègre la nécessité d'appuyer la production nouvelle </a:t>
            </a:r>
            <a:r>
              <a:rPr b="1" lang="fr-FR" sz="1800" spc="-1" strike="noStrike">
                <a:solidFill>
                  <a:srgbClr val="000000"/>
                </a:solidFill>
                <a:latin typeface="Arial"/>
              </a:rPr>
              <a:t>sur la reconquête du vacant et le renouvellement urbain </a:t>
            </a:r>
            <a:r>
              <a:rPr b="0" lang="fr-FR" sz="1800" spc="-1" strike="noStrike">
                <a:solidFill>
                  <a:srgbClr val="000000"/>
                </a:solidFill>
                <a:latin typeface="Arial"/>
              </a:rPr>
              <a:t>notamment sur Condom et les pôles secondaires. Les objectifs sont donc à la fois orientés vers la réappropriation et la requalification de logements vacants existants et vers la production neuve : </a:t>
            </a:r>
            <a:endParaRPr b="0" lang="en-US" sz="1800" spc="-1" strike="noStrike">
              <a:solidFill>
                <a:srgbClr val="ffffff"/>
              </a:solidFill>
              <a:latin typeface="Century Gothic"/>
            </a:endParaRPr>
          </a:p>
          <a:p>
            <a:pPr>
              <a:lnSpc>
                <a:spcPct val="100000"/>
              </a:lnSpc>
              <a:spcBef>
                <a:spcPts val="1001"/>
              </a:spcBef>
              <a:buNone/>
              <a:tabLst>
                <a:tab algn="l" pos="0"/>
              </a:tabLst>
            </a:pPr>
            <a:r>
              <a:rPr b="0" lang="fr-FR" sz="1800" spc="-1" strike="noStrike">
                <a:solidFill>
                  <a:srgbClr val="000000"/>
                </a:solidFill>
                <a:latin typeface="Arial"/>
              </a:rPr>
              <a:t>• </a:t>
            </a:r>
            <a:r>
              <a:rPr b="0" lang="fr-FR" sz="1800" spc="-1" strike="noStrike">
                <a:solidFill>
                  <a:srgbClr val="000000"/>
                </a:solidFill>
                <a:latin typeface="Arial"/>
              </a:rPr>
              <a:t>constructions nouvelles, </a:t>
            </a:r>
            <a:endParaRPr b="0" lang="en-US" sz="1800" spc="-1" strike="noStrike">
              <a:solidFill>
                <a:srgbClr val="ffffff"/>
              </a:solidFill>
              <a:latin typeface="Century Gothic"/>
            </a:endParaRPr>
          </a:p>
          <a:p>
            <a:pPr>
              <a:lnSpc>
                <a:spcPct val="100000"/>
              </a:lnSpc>
              <a:spcBef>
                <a:spcPts val="1001"/>
              </a:spcBef>
              <a:buNone/>
              <a:tabLst>
                <a:tab algn="l" pos="0"/>
              </a:tabLst>
            </a:pPr>
            <a:r>
              <a:rPr b="0" lang="fr-FR" sz="1800" spc="-1" strike="noStrike">
                <a:solidFill>
                  <a:srgbClr val="000000"/>
                </a:solidFill>
                <a:latin typeface="Arial"/>
              </a:rPr>
              <a:t>• </a:t>
            </a:r>
            <a:r>
              <a:rPr b="0" lang="fr-FR" sz="1800" spc="-1" strike="noStrike">
                <a:solidFill>
                  <a:srgbClr val="000000"/>
                </a:solidFill>
                <a:latin typeface="Arial"/>
              </a:rPr>
              <a:t>opérations de démolition/reconstruction </a:t>
            </a:r>
            <a:endParaRPr b="0" lang="en-US" sz="1800" spc="-1" strike="noStrike">
              <a:solidFill>
                <a:srgbClr val="ffffff"/>
              </a:solidFill>
              <a:latin typeface="Century Gothic"/>
            </a:endParaRPr>
          </a:p>
          <a:p>
            <a:pPr>
              <a:lnSpc>
                <a:spcPct val="100000"/>
              </a:lnSpc>
              <a:spcBef>
                <a:spcPts val="1001"/>
              </a:spcBef>
              <a:buNone/>
              <a:tabLst>
                <a:tab algn="l" pos="0"/>
              </a:tabLst>
            </a:pPr>
            <a:r>
              <a:rPr b="0" lang="fr-FR" sz="1800" spc="-1" strike="noStrike">
                <a:solidFill>
                  <a:srgbClr val="000000"/>
                </a:solidFill>
                <a:latin typeface="Arial"/>
              </a:rPr>
              <a:t>• </a:t>
            </a:r>
            <a:r>
              <a:rPr b="0" lang="fr-FR" sz="1800" spc="-1" strike="noStrike">
                <a:solidFill>
                  <a:srgbClr val="000000"/>
                </a:solidFill>
                <a:latin typeface="Arial"/>
              </a:rPr>
              <a:t>opérations de transformation de destination d’un bâtiment =&gt; favoriser le recyclage du bâti existant et le renouvellement urbain. </a:t>
            </a:r>
            <a:endParaRPr b="0" lang="en-US" sz="1800" spc="-1" strike="noStrike">
              <a:solidFill>
                <a:srgbClr val="ffffff"/>
              </a:solidFill>
              <a:latin typeface="Century Gothic"/>
            </a:endParaRPr>
          </a:p>
          <a:p>
            <a:pPr>
              <a:lnSpc>
                <a:spcPct val="100000"/>
              </a:lnSpc>
              <a:spcBef>
                <a:spcPts val="1001"/>
              </a:spcBef>
              <a:buNone/>
              <a:tabLst>
                <a:tab algn="l" pos="0"/>
              </a:tabLst>
            </a:pPr>
            <a:endParaRPr b="0" lang="en-US" sz="1800" spc="-1" strike="noStrike">
              <a:solidFill>
                <a:srgbClr val="ffffff"/>
              </a:solidFill>
              <a:latin typeface="Century Gothic"/>
            </a:endParaRPr>
          </a:p>
        </p:txBody>
      </p:sp>
      <p:sp>
        <p:nvSpPr>
          <p:cNvPr id="140" name="PlaceHolder 3"/>
          <p:cNvSpPr>
            <a:spLocks noGrp="1"/>
          </p:cNvSpPr>
          <p:nvPr>
            <p:ph type="sldNum"/>
          </p:nvPr>
        </p:nvSpPr>
        <p:spPr>
          <a:xfrm>
            <a:off x="10361520" y="0"/>
            <a:ext cx="837720" cy="605880"/>
          </a:xfrm>
          <a:prstGeom prst="rect">
            <a:avLst/>
          </a:prstGeom>
          <a:noFill/>
          <a:ln w="0">
            <a:noFill/>
          </a:ln>
        </p:spPr>
        <p:txBody>
          <a:bodyPr anchor="b">
            <a:noAutofit/>
          </a:bodyPr>
          <a:p>
            <a:pPr algn="ctr">
              <a:lnSpc>
                <a:spcPct val="100000"/>
              </a:lnSpc>
              <a:buNone/>
            </a:pPr>
            <a:fld id="{72ABAAC4-066C-4FEF-B6BA-13D67323FA46}" type="slidenum">
              <a:rPr b="0" lang="fr-FR" sz="2800" spc="-1" strike="noStrike">
                <a:solidFill>
                  <a:srgbClr val="ffffff"/>
                </a:solidFill>
                <a:latin typeface="Century Gothic"/>
              </a:rPr>
              <a:t>5</a:t>
            </a:fld>
            <a:endParaRPr b="0" lang="fr-FR" sz="2800" spc="-1" strike="noStrike">
              <a:latin typeface="Times New Roman"/>
            </a:endParaRPr>
          </a:p>
        </p:txBody>
      </p:sp>
      <p:pic>
        <p:nvPicPr>
          <p:cNvPr id="141" name="Image 7" descr=""/>
          <p:cNvPicPr/>
          <p:nvPr/>
        </p:nvPicPr>
        <p:blipFill>
          <a:blip r:embed="rId1"/>
          <a:stretch/>
        </p:blipFill>
        <p:spPr>
          <a:xfrm>
            <a:off x="1578240" y="3927960"/>
            <a:ext cx="9177840" cy="2425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42"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43"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44"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45"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6" name="PlaceHolder 1"/>
          <p:cNvSpPr>
            <a:spLocks noGrp="1"/>
          </p:cNvSpPr>
          <p:nvPr>
            <p:ph type="title"/>
          </p:nvPr>
        </p:nvSpPr>
        <p:spPr>
          <a:xfrm>
            <a:off x="59400" y="4593240"/>
            <a:ext cx="3930480" cy="1398600"/>
          </a:xfrm>
          <a:prstGeom prst="rect">
            <a:avLst/>
          </a:prstGeom>
          <a:noFill/>
          <a:ln w="0">
            <a:noFill/>
          </a:ln>
        </p:spPr>
        <p:txBody>
          <a:bodyPr anchor="t">
            <a:normAutofit fontScale="68000"/>
          </a:bodyPr>
          <a:p>
            <a:pPr algn="r">
              <a:lnSpc>
                <a:spcPct val="100000"/>
              </a:lnSpc>
              <a:buNone/>
            </a:pPr>
            <a:r>
              <a:rPr b="1" lang="fr-FR" sz="4200" spc="-1" strike="noStrike">
                <a:solidFill>
                  <a:srgbClr val="ffffff"/>
                </a:solidFill>
                <a:latin typeface="Century Gothic"/>
              </a:rPr>
              <a:t>Le Programme d’Orientations et d’Actions </a:t>
            </a:r>
            <a:endParaRPr b="0" lang="en-US" sz="4200" spc="-1" strike="noStrike">
              <a:solidFill>
                <a:srgbClr val="ffffff"/>
              </a:solidFill>
              <a:latin typeface="Century Gothic"/>
            </a:endParaRPr>
          </a:p>
        </p:txBody>
      </p:sp>
      <p:sp>
        <p:nvSpPr>
          <p:cNvPr id="147" name="PlaceHolder 2"/>
          <p:cNvSpPr>
            <a:spLocks noGrp="1"/>
          </p:cNvSpPr>
          <p:nvPr>
            <p:ph type="sldNum"/>
          </p:nvPr>
        </p:nvSpPr>
        <p:spPr>
          <a:xfrm>
            <a:off x="10361520" y="108360"/>
            <a:ext cx="837720" cy="462600"/>
          </a:xfrm>
          <a:prstGeom prst="rect">
            <a:avLst/>
          </a:prstGeom>
          <a:noFill/>
          <a:ln w="0">
            <a:noFill/>
          </a:ln>
        </p:spPr>
        <p:txBody>
          <a:bodyPr anchor="b">
            <a:noAutofit/>
          </a:bodyPr>
          <a:p>
            <a:pPr algn="ctr">
              <a:lnSpc>
                <a:spcPct val="100000"/>
              </a:lnSpc>
              <a:buNone/>
            </a:pPr>
            <a:fld id="{6436A976-9E76-4CD5-ADCA-2B36261E1200}"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148" name="ZoneTexte 7"/>
          <p:cNvSpPr/>
          <p:nvPr/>
        </p:nvSpPr>
        <p:spPr>
          <a:xfrm>
            <a:off x="883800" y="347040"/>
            <a:ext cx="6103800" cy="1096200"/>
          </a:xfrm>
          <a:prstGeom prst="rect">
            <a:avLst/>
          </a:prstGeom>
          <a:solidFill>
            <a:srgbClr val="d7cee5"/>
          </a:solidFill>
          <a:ln w="0">
            <a:noFill/>
          </a:ln>
        </p:spPr>
        <p:style>
          <a:lnRef idx="0"/>
          <a:fillRef idx="0"/>
          <a:effectRef idx="0"/>
          <a:fontRef idx="minor"/>
        </p:style>
        <p:txBody>
          <a:bodyPr lIns="90000" rIns="90000" tIns="45000" bIns="45000" anchor="t">
            <a:spAutoFit/>
          </a:bodyPr>
          <a:p>
            <a:pPr>
              <a:lnSpc>
                <a:spcPct val="100000"/>
              </a:lnSpc>
              <a:buNone/>
            </a:pPr>
            <a:r>
              <a:rPr b="1" lang="fr-FR" sz="2400" spc="-1" strike="noStrike">
                <a:solidFill>
                  <a:srgbClr val="000000"/>
                </a:solidFill>
                <a:latin typeface="Calibri"/>
              </a:rPr>
              <a:t>O</a:t>
            </a:r>
            <a:r>
              <a:rPr b="1" lang="fr-FR" sz="1800" spc="-1" strike="noStrike">
                <a:solidFill>
                  <a:srgbClr val="000000"/>
                </a:solidFill>
                <a:latin typeface="Calibri"/>
              </a:rPr>
              <a:t>RIENTATION </a:t>
            </a:r>
            <a:r>
              <a:rPr b="1" lang="fr-FR" sz="2400" spc="-1" strike="noStrike">
                <a:solidFill>
                  <a:srgbClr val="000000"/>
                </a:solidFill>
                <a:latin typeface="Calibri"/>
              </a:rPr>
              <a:t>1 - S</a:t>
            </a:r>
            <a:r>
              <a:rPr b="1" lang="fr-FR" sz="1800" spc="-1" strike="noStrike">
                <a:solidFill>
                  <a:srgbClr val="000000"/>
                </a:solidFill>
                <a:latin typeface="Calibri"/>
              </a:rPr>
              <a:t>OUTIEN D</a:t>
            </a:r>
            <a:r>
              <a:rPr b="1" lang="fr-FR" sz="2400" spc="-1" strike="noStrike">
                <a:solidFill>
                  <a:srgbClr val="000000"/>
                </a:solidFill>
                <a:latin typeface="Calibri"/>
              </a:rPr>
              <a:t>'</a:t>
            </a:r>
            <a:r>
              <a:rPr b="1" lang="fr-FR" sz="1800" spc="-1" strike="noStrike">
                <a:solidFill>
                  <a:srgbClr val="000000"/>
                </a:solidFill>
                <a:latin typeface="Calibri"/>
              </a:rPr>
              <a:t>UNE STRATÉGIE FONCIÈRE AU SERVICE D</a:t>
            </a:r>
            <a:r>
              <a:rPr b="1" lang="fr-FR" sz="2400" spc="-1" strike="noStrike">
                <a:solidFill>
                  <a:srgbClr val="000000"/>
                </a:solidFill>
                <a:latin typeface="Calibri"/>
              </a:rPr>
              <a:t>'</a:t>
            </a:r>
            <a:r>
              <a:rPr b="1" lang="fr-FR" sz="1800" spc="-1" strike="noStrike">
                <a:solidFill>
                  <a:srgbClr val="000000"/>
                </a:solidFill>
                <a:latin typeface="Calibri"/>
              </a:rPr>
              <a:t>UNE POLITIQUE INTERCOMMUNALE DE L</a:t>
            </a:r>
            <a:r>
              <a:rPr b="1" lang="fr-FR" sz="2400" spc="-1" strike="noStrike">
                <a:solidFill>
                  <a:srgbClr val="000000"/>
                </a:solidFill>
                <a:latin typeface="Calibri"/>
              </a:rPr>
              <a:t>'</a:t>
            </a:r>
            <a:r>
              <a:rPr b="1" lang="fr-FR" sz="1800" spc="-1" strike="noStrike">
                <a:solidFill>
                  <a:srgbClr val="000000"/>
                </a:solidFill>
                <a:latin typeface="Calibri"/>
              </a:rPr>
              <a:t>HABITAT DURABLE ET ÉQUILIBRÉE </a:t>
            </a:r>
            <a:endParaRPr b="0" lang="fr-FR" sz="1800" spc="-1" strike="noStrike">
              <a:latin typeface="Arial"/>
            </a:endParaRPr>
          </a:p>
        </p:txBody>
      </p:sp>
      <p:sp>
        <p:nvSpPr>
          <p:cNvPr id="149" name="ZoneTexte 9"/>
          <p:cNvSpPr/>
          <p:nvPr/>
        </p:nvSpPr>
        <p:spPr>
          <a:xfrm>
            <a:off x="1938960" y="1631160"/>
            <a:ext cx="6103800" cy="91332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ORIENTATION 2 – DÉVELOPPEMENT D’UNE OFFRE DE LOGEMENTS DIVERSIFIÉE EN ADÉQUATION AVEC LES ÉVOLUTIONS SOCIÉTALES DE LA TÉNARÈZE </a:t>
            </a:r>
            <a:endParaRPr b="0" lang="fr-FR" sz="1800" spc="-1" strike="noStrike">
              <a:latin typeface="Arial"/>
            </a:endParaRPr>
          </a:p>
        </p:txBody>
      </p:sp>
      <p:sp>
        <p:nvSpPr>
          <p:cNvPr id="150" name="ZoneTexte 11"/>
          <p:cNvSpPr/>
          <p:nvPr/>
        </p:nvSpPr>
        <p:spPr>
          <a:xfrm>
            <a:off x="3043800" y="2760480"/>
            <a:ext cx="6103800" cy="821880"/>
          </a:xfrm>
          <a:prstGeom prst="rect">
            <a:avLst/>
          </a:prstGeom>
          <a:solidFill>
            <a:srgbClr val="ccd8e6"/>
          </a:solidFill>
          <a:ln w="0">
            <a:noFill/>
          </a:ln>
        </p:spPr>
        <p:style>
          <a:lnRef idx="0"/>
          <a:fillRef idx="0"/>
          <a:effectRef idx="0"/>
          <a:fontRef idx="minor"/>
        </p:style>
        <p:txBody>
          <a:bodyPr lIns="90000" rIns="90000" tIns="45000" bIns="45000" anchor="t">
            <a:spAutoFit/>
          </a:bodyPr>
          <a:p>
            <a:pPr>
              <a:lnSpc>
                <a:spcPct val="100000"/>
              </a:lnSpc>
              <a:buNone/>
            </a:pPr>
            <a:r>
              <a:rPr b="1" lang="fr-FR" sz="2400" spc="-1" strike="noStrike">
                <a:solidFill>
                  <a:srgbClr val="000000"/>
                </a:solidFill>
                <a:latin typeface="Calibri"/>
              </a:rPr>
              <a:t>O</a:t>
            </a:r>
            <a:r>
              <a:rPr b="1" lang="fr-FR" sz="1800" spc="-1" strike="noStrike">
                <a:solidFill>
                  <a:srgbClr val="000000"/>
                </a:solidFill>
                <a:latin typeface="Calibri"/>
              </a:rPr>
              <a:t>RIENTATION </a:t>
            </a:r>
            <a:r>
              <a:rPr b="1" lang="fr-FR" sz="2400" spc="-1" strike="noStrike">
                <a:solidFill>
                  <a:srgbClr val="000000"/>
                </a:solidFill>
                <a:latin typeface="Calibri"/>
              </a:rPr>
              <a:t>3 – R</a:t>
            </a:r>
            <a:r>
              <a:rPr b="1" lang="fr-FR" sz="1800" spc="-1" strike="noStrike">
                <a:solidFill>
                  <a:srgbClr val="000000"/>
                </a:solidFill>
                <a:latin typeface="Calibri"/>
              </a:rPr>
              <a:t>ENFORCEMENT DE L</a:t>
            </a:r>
            <a:r>
              <a:rPr b="1" lang="fr-FR" sz="2400" spc="-1" strike="noStrike">
                <a:solidFill>
                  <a:srgbClr val="000000"/>
                </a:solidFill>
                <a:latin typeface="Calibri"/>
              </a:rPr>
              <a:t>’</a:t>
            </a:r>
            <a:r>
              <a:rPr b="1" lang="fr-FR" sz="1800" spc="-1" strike="noStrike">
                <a:solidFill>
                  <a:srgbClr val="000000"/>
                </a:solidFill>
                <a:latin typeface="Calibri"/>
              </a:rPr>
              <a:t>ATTRACTIVITÉ DES BOURGS </a:t>
            </a:r>
            <a:r>
              <a:rPr b="1" lang="fr-FR" sz="2400" spc="-1" strike="noStrike">
                <a:solidFill>
                  <a:srgbClr val="000000"/>
                </a:solidFill>
                <a:latin typeface="Calibri"/>
              </a:rPr>
              <a:t>– </a:t>
            </a:r>
            <a:r>
              <a:rPr b="1" lang="fr-FR" sz="1800" spc="-1" strike="noStrike">
                <a:solidFill>
                  <a:srgbClr val="000000"/>
                </a:solidFill>
                <a:latin typeface="Calibri"/>
              </a:rPr>
              <a:t>CENTRES ET VALORISATION DU BÂTI EXISTANT </a:t>
            </a:r>
            <a:endParaRPr b="0" lang="fr-FR" sz="1800" spc="-1" strike="noStrike">
              <a:latin typeface="Arial"/>
            </a:endParaRPr>
          </a:p>
        </p:txBody>
      </p:sp>
      <p:sp>
        <p:nvSpPr>
          <p:cNvPr id="151" name="ZoneTexte 13"/>
          <p:cNvSpPr/>
          <p:nvPr/>
        </p:nvSpPr>
        <p:spPr>
          <a:xfrm>
            <a:off x="4149000" y="3899880"/>
            <a:ext cx="6103800" cy="730440"/>
          </a:xfrm>
          <a:prstGeom prst="rect">
            <a:avLst/>
          </a:prstGeom>
          <a:solidFill>
            <a:srgbClr val="f5e4a9"/>
          </a:solidFill>
          <a:ln w="0">
            <a:noFill/>
          </a:ln>
        </p:spPr>
        <p:style>
          <a:lnRef idx="0"/>
          <a:fillRef idx="0"/>
          <a:effectRef idx="0"/>
          <a:fontRef idx="minor"/>
        </p:style>
        <p:txBody>
          <a:bodyPr lIns="90000" rIns="90000" tIns="45000" bIns="45000" anchor="t">
            <a:spAutoFit/>
          </a:bodyPr>
          <a:p>
            <a:pPr>
              <a:lnSpc>
                <a:spcPct val="100000"/>
              </a:lnSpc>
              <a:buNone/>
            </a:pPr>
            <a:r>
              <a:rPr b="1" lang="fr-FR" sz="2400" spc="-1" strike="noStrike">
                <a:solidFill>
                  <a:srgbClr val="000000"/>
                </a:solidFill>
                <a:latin typeface="Calibri"/>
              </a:rPr>
              <a:t>O</a:t>
            </a:r>
            <a:r>
              <a:rPr b="1" lang="fr-FR" sz="1800" spc="-1" strike="noStrike">
                <a:solidFill>
                  <a:srgbClr val="000000"/>
                </a:solidFill>
                <a:latin typeface="Calibri"/>
              </a:rPr>
              <a:t>RIENTATION </a:t>
            </a:r>
            <a:r>
              <a:rPr b="1" lang="fr-FR" sz="2400" spc="-1" strike="noStrike">
                <a:solidFill>
                  <a:srgbClr val="000000"/>
                </a:solidFill>
                <a:latin typeface="Calibri"/>
              </a:rPr>
              <a:t>4 – P</a:t>
            </a:r>
            <a:r>
              <a:rPr b="1" lang="fr-FR" sz="1800" spc="-1" strike="noStrike">
                <a:solidFill>
                  <a:srgbClr val="000000"/>
                </a:solidFill>
                <a:latin typeface="Calibri"/>
              </a:rPr>
              <a:t>RISE EN COMPTE DES BESOINS DES PUBLICS SPÉCIFIQUES </a:t>
            </a:r>
            <a:endParaRPr b="0" lang="fr-FR" sz="1800" spc="-1" strike="noStrike">
              <a:latin typeface="Arial"/>
            </a:endParaRPr>
          </a:p>
        </p:txBody>
      </p:sp>
      <p:sp>
        <p:nvSpPr>
          <p:cNvPr id="152" name="ZoneTexte 19"/>
          <p:cNvSpPr/>
          <p:nvPr/>
        </p:nvSpPr>
        <p:spPr>
          <a:xfrm>
            <a:off x="5211720" y="4923360"/>
            <a:ext cx="6103800" cy="730440"/>
          </a:xfrm>
          <a:prstGeom prst="rect">
            <a:avLst/>
          </a:prstGeom>
          <a:solidFill>
            <a:srgbClr val="dae1d3"/>
          </a:solidFill>
          <a:ln w="0">
            <a:noFill/>
          </a:ln>
        </p:spPr>
        <p:style>
          <a:lnRef idx="0"/>
          <a:fillRef idx="0"/>
          <a:effectRef idx="0"/>
          <a:fontRef idx="minor"/>
        </p:style>
        <p:txBody>
          <a:bodyPr lIns="90000" rIns="90000" tIns="45000" bIns="45000" anchor="t">
            <a:spAutoFit/>
          </a:bodyPr>
          <a:p>
            <a:pPr>
              <a:lnSpc>
                <a:spcPct val="100000"/>
              </a:lnSpc>
              <a:buNone/>
            </a:pPr>
            <a:r>
              <a:rPr b="1" lang="fr-FR" sz="2400" spc="-1" strike="noStrike">
                <a:solidFill>
                  <a:srgbClr val="000000"/>
                </a:solidFill>
                <a:latin typeface="Calibri"/>
              </a:rPr>
              <a:t>O</a:t>
            </a:r>
            <a:r>
              <a:rPr b="1" lang="fr-FR" sz="1800" spc="-1" strike="noStrike">
                <a:solidFill>
                  <a:srgbClr val="000000"/>
                </a:solidFill>
                <a:latin typeface="Calibri"/>
              </a:rPr>
              <a:t>RIENTATION </a:t>
            </a:r>
            <a:r>
              <a:rPr b="1" lang="fr-FR" sz="2400" spc="-1" strike="noStrike">
                <a:solidFill>
                  <a:srgbClr val="000000"/>
                </a:solidFill>
                <a:latin typeface="Calibri"/>
              </a:rPr>
              <a:t>5 –S</a:t>
            </a:r>
            <a:r>
              <a:rPr b="1" lang="fr-FR" sz="1800" spc="-1" strike="noStrike">
                <a:solidFill>
                  <a:srgbClr val="000000"/>
                </a:solidFill>
                <a:latin typeface="Calibri"/>
              </a:rPr>
              <a:t>OUTIEN EN FAVEUR D</a:t>
            </a:r>
            <a:r>
              <a:rPr b="1" lang="fr-FR" sz="2400" spc="-1" strike="noStrike">
                <a:solidFill>
                  <a:srgbClr val="000000"/>
                </a:solidFill>
                <a:latin typeface="Calibri"/>
              </a:rPr>
              <a:t>'</a:t>
            </a:r>
            <a:r>
              <a:rPr b="1" lang="fr-FR" sz="1800" spc="-1" strike="noStrike">
                <a:solidFill>
                  <a:srgbClr val="000000"/>
                </a:solidFill>
                <a:latin typeface="Calibri"/>
              </a:rPr>
              <a:t>UN HABITAT DURABLE ET DE QUALITÉ </a:t>
            </a:r>
            <a:endParaRPr b="0" lang="fr-FR" sz="1800" spc="-1" strike="noStrike">
              <a:latin typeface="Arial"/>
            </a:endParaRPr>
          </a:p>
        </p:txBody>
      </p:sp>
      <p:sp>
        <p:nvSpPr>
          <p:cNvPr id="153" name="ZoneTexte 21"/>
          <p:cNvSpPr/>
          <p:nvPr/>
        </p:nvSpPr>
        <p:spPr>
          <a:xfrm>
            <a:off x="6194520" y="5897160"/>
            <a:ext cx="5838120" cy="821880"/>
          </a:xfrm>
          <a:prstGeom prst="rect">
            <a:avLst/>
          </a:prstGeom>
          <a:solidFill>
            <a:srgbClr val="ecd3db"/>
          </a:solidFill>
          <a:ln w="0">
            <a:noFill/>
          </a:ln>
        </p:spPr>
        <p:style>
          <a:lnRef idx="0"/>
          <a:fillRef idx="0"/>
          <a:effectRef idx="0"/>
          <a:fontRef idx="minor"/>
        </p:style>
        <p:txBody>
          <a:bodyPr lIns="90000" rIns="90000" tIns="45000" bIns="45000" anchor="t">
            <a:spAutoFit/>
          </a:bodyPr>
          <a:p>
            <a:pPr>
              <a:lnSpc>
                <a:spcPct val="100000"/>
              </a:lnSpc>
              <a:buNone/>
            </a:pPr>
            <a:r>
              <a:rPr b="1" lang="fr-FR" sz="2400" spc="-1" strike="noStrike">
                <a:solidFill>
                  <a:srgbClr val="000000"/>
                </a:solidFill>
                <a:latin typeface="Calibri"/>
              </a:rPr>
              <a:t>O</a:t>
            </a:r>
            <a:r>
              <a:rPr b="1" lang="fr-FR" sz="1800" spc="-1" strike="noStrike">
                <a:solidFill>
                  <a:srgbClr val="000000"/>
                </a:solidFill>
                <a:latin typeface="Calibri"/>
              </a:rPr>
              <a:t>RIENTATION </a:t>
            </a:r>
            <a:r>
              <a:rPr b="1" lang="fr-FR" sz="2400" spc="-1" strike="noStrike">
                <a:solidFill>
                  <a:srgbClr val="000000"/>
                </a:solidFill>
                <a:latin typeface="Calibri"/>
              </a:rPr>
              <a:t>6 - P</a:t>
            </a:r>
            <a:r>
              <a:rPr b="1" lang="fr-FR" sz="1800" spc="-1" strike="noStrike">
                <a:solidFill>
                  <a:srgbClr val="000000"/>
                </a:solidFill>
                <a:latin typeface="Calibri"/>
              </a:rPr>
              <a:t>ILOTAGE</a:t>
            </a:r>
            <a:r>
              <a:rPr b="1" lang="fr-FR" sz="2400" spc="-1" strike="noStrike">
                <a:solidFill>
                  <a:srgbClr val="000000"/>
                </a:solidFill>
                <a:latin typeface="Calibri"/>
              </a:rPr>
              <a:t>/A</a:t>
            </a:r>
            <a:r>
              <a:rPr b="1" lang="fr-FR" sz="1800" spc="-1" strike="noStrike">
                <a:solidFill>
                  <a:srgbClr val="000000"/>
                </a:solidFill>
                <a:latin typeface="Calibri"/>
              </a:rPr>
              <a:t>NIMATION ET ÉVALUATION DU </a:t>
            </a:r>
            <a:r>
              <a:rPr b="1" lang="fr-FR" sz="2400" spc="-1" strike="noStrike">
                <a:solidFill>
                  <a:srgbClr val="000000"/>
                </a:solidFill>
                <a:latin typeface="Calibri"/>
              </a:rPr>
              <a:t>PLH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54"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55"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56"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57"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58" name="PlaceHolder 1"/>
          <p:cNvSpPr>
            <a:spLocks noGrp="1"/>
          </p:cNvSpPr>
          <p:nvPr>
            <p:ph/>
          </p:nvPr>
        </p:nvSpPr>
        <p:spPr>
          <a:xfrm>
            <a:off x="270720" y="1325160"/>
            <a:ext cx="4220640" cy="1935360"/>
          </a:xfrm>
          <a:prstGeom prst="rect">
            <a:avLst/>
          </a:prstGeom>
          <a:noFill/>
          <a:ln w="0">
            <a:noFill/>
          </a:ln>
        </p:spPr>
        <p:txBody>
          <a:bodyPr anchor="t">
            <a:normAutofit/>
          </a:bodyPr>
          <a:p>
            <a:pPr>
              <a:lnSpc>
                <a:spcPct val="100000"/>
              </a:lnSpc>
              <a:spcBef>
                <a:spcPts val="1001"/>
              </a:spcBef>
              <a:buNone/>
              <a:tabLst>
                <a:tab algn="l" pos="0"/>
              </a:tabLst>
            </a:pPr>
            <a:r>
              <a:rPr b="0" lang="fr-FR" sz="1800" spc="-1" strike="noStrike">
                <a:solidFill>
                  <a:srgbClr val="ffffff"/>
                </a:solidFill>
                <a:latin typeface="Calibri"/>
              </a:rPr>
              <a:t>Développement d’un outil d'observation et de prospection foncière (SIG « secteurs de projet », suivi DIA, fichiers cadastraux DGI…) pour aide à la décision / ciblage d’opération en fonction des priorités d'intervention.</a:t>
            </a:r>
            <a:endParaRPr b="0" lang="en-US" sz="1800" spc="-1" strike="noStrike">
              <a:solidFill>
                <a:srgbClr val="ffffff"/>
              </a:solidFill>
              <a:latin typeface="Century Gothic"/>
            </a:endParaRPr>
          </a:p>
        </p:txBody>
      </p:sp>
      <p:sp>
        <p:nvSpPr>
          <p:cNvPr id="159"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CE756B4A-F82C-4F3B-B0E0-0C0B720DD179}"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160"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161" name="ZoneTexte 6"/>
          <p:cNvSpPr/>
          <p:nvPr/>
        </p:nvSpPr>
        <p:spPr>
          <a:xfrm>
            <a:off x="308880" y="678960"/>
            <a:ext cx="4297320" cy="639000"/>
          </a:xfrm>
          <a:prstGeom prst="rect">
            <a:avLst/>
          </a:prstGeom>
          <a:solidFill>
            <a:srgbClr val="d7cee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1.1 : Organiser une veille foncière et une prospection foncière intercommunale</a:t>
            </a:r>
            <a:endParaRPr b="0" lang="fr-FR" sz="1800" spc="-1" strike="noStrike">
              <a:latin typeface="Arial"/>
            </a:endParaRPr>
          </a:p>
        </p:txBody>
      </p:sp>
      <p:sp>
        <p:nvSpPr>
          <p:cNvPr id="162" name="Espace réservé du contenu 2"/>
          <p:cNvSpPr/>
          <p:nvPr/>
        </p:nvSpPr>
        <p:spPr>
          <a:xfrm>
            <a:off x="5028840" y="371520"/>
            <a:ext cx="7042680" cy="2457000"/>
          </a:xfrm>
          <a:prstGeom prst="rect">
            <a:avLst/>
          </a:prstGeom>
          <a:solidFill>
            <a:srgbClr val="ebebeb"/>
          </a:solidFill>
          <a:ln w="0">
            <a:noFill/>
          </a:ln>
        </p:spPr>
        <p:style>
          <a:lnRef idx="0"/>
          <a:fillRef idx="0"/>
          <a:effectRef idx="0"/>
          <a:fontRef idx="minor"/>
        </p:style>
        <p:txBody>
          <a:bodyPr anchor="t">
            <a:noAutofit/>
          </a:bodyPr>
          <a:p>
            <a:pPr>
              <a:lnSpc>
                <a:spcPct val="100000"/>
              </a:lnSpc>
              <a:spcBef>
                <a:spcPts val="6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Saisie et cartographie des DIA en interne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Participation à l'Observatoire de l'habitat du Gers (ex : étude vacance);</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Etude AMI vacance : diagnostic, stratégie et accompagnement des propriétaires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Participation au programme Zéro Logement Vacant et accès à l’observatoire cartographique associé - Acquisition des fichiers FILOCOM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Acquisitions des fichiers fonciers traités par le CEREMA analyse de la consommation d’ENAF (objectif ZAN) – analyse pour révision PLUIH</a:t>
            </a:r>
            <a:endParaRPr b="0" lang="fr-FR" sz="1600" spc="-1" strike="noStrike">
              <a:latin typeface="Arial"/>
            </a:endParaRPr>
          </a:p>
        </p:txBody>
      </p:sp>
      <p:sp>
        <p:nvSpPr>
          <p:cNvPr id="163" name="Espace réservé du contenu 2"/>
          <p:cNvSpPr/>
          <p:nvPr/>
        </p:nvSpPr>
        <p:spPr>
          <a:xfrm>
            <a:off x="5028840" y="2828880"/>
            <a:ext cx="6645240" cy="949320"/>
          </a:xfrm>
          <a:prstGeom prst="rect">
            <a:avLst/>
          </a:prstGeom>
          <a:noFill/>
          <a:ln w="0">
            <a:noFill/>
          </a:ln>
        </p:spPr>
        <p:style>
          <a:lnRef idx="0"/>
          <a:fillRef idx="0"/>
          <a:effectRef idx="0"/>
          <a:fontRef idx="minor"/>
        </p:style>
        <p:txBody>
          <a:bodyPr anchor="t">
            <a:normAutofit fontScale="97000"/>
          </a:bodyPr>
          <a:p>
            <a:pPr>
              <a:lnSpc>
                <a:spcPct val="100000"/>
              </a:lnSpc>
              <a:spcBef>
                <a:spcPts val="601"/>
              </a:spcBef>
              <a:buNone/>
              <a:tabLst>
                <a:tab algn="l" pos="0"/>
              </a:tabLst>
            </a:pPr>
            <a:r>
              <a:rPr b="0" lang="fr-FR" sz="1600" spc="-1" strike="noStrike">
                <a:solidFill>
                  <a:srgbClr val="ff0000"/>
                </a:solidFill>
                <a:latin typeface="Calibri"/>
              </a:rPr>
              <a:t>A faire 🛣️: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Définir des secteurs prioritaires de veille et résultats attendus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Définir une méthode d’analyse.</a:t>
            </a:r>
            <a:endParaRPr b="0" lang="fr-FR" sz="1600" spc="-1" strike="noStrike">
              <a:latin typeface="Arial"/>
            </a:endParaRPr>
          </a:p>
        </p:txBody>
      </p:sp>
      <p:sp>
        <p:nvSpPr>
          <p:cNvPr id="164" name="ZoneTexte 1"/>
          <p:cNvSpPr/>
          <p:nvPr/>
        </p:nvSpPr>
        <p:spPr>
          <a:xfrm>
            <a:off x="213840" y="3388320"/>
            <a:ext cx="4297320" cy="639000"/>
          </a:xfrm>
          <a:prstGeom prst="rect">
            <a:avLst/>
          </a:prstGeom>
          <a:solidFill>
            <a:srgbClr val="d7cee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1.2 : Impulser et coordonner la politique habitat intercommunale </a:t>
            </a:r>
            <a:r>
              <a:rPr b="0" lang="fr-FR" sz="1800" spc="-1" strike="noStrike">
                <a:solidFill>
                  <a:srgbClr val="000000"/>
                </a:solidFill>
                <a:latin typeface="Calibri"/>
              </a:rPr>
              <a:t>	</a:t>
            </a:r>
            <a:endParaRPr b="0" lang="fr-FR" sz="1800" spc="-1" strike="noStrike">
              <a:latin typeface="Arial"/>
            </a:endParaRPr>
          </a:p>
        </p:txBody>
      </p:sp>
      <p:sp>
        <p:nvSpPr>
          <p:cNvPr id="165" name="Espace réservé du contenu 2"/>
          <p:cNvSpPr/>
          <p:nvPr/>
        </p:nvSpPr>
        <p:spPr>
          <a:xfrm>
            <a:off x="210240" y="4034520"/>
            <a:ext cx="4313880" cy="2404080"/>
          </a:xfrm>
          <a:prstGeom prst="rect">
            <a:avLst/>
          </a:prstGeom>
          <a:noFill/>
          <a:ln w="0">
            <a:noFill/>
          </a:ln>
        </p:spPr>
        <p:style>
          <a:lnRef idx="0"/>
          <a:fillRef idx="0"/>
          <a:effectRef idx="0"/>
          <a:fontRef idx="minor"/>
        </p:style>
        <p:txBody>
          <a:bodyPr anchor="t">
            <a:normAutofit fontScale="94000"/>
          </a:bodyPr>
          <a:p>
            <a:pPr>
              <a:lnSpc>
                <a:spcPct val="100000"/>
              </a:lnSpc>
              <a:spcBef>
                <a:spcPts val="1001"/>
              </a:spcBef>
              <a:buNone/>
              <a:tabLst>
                <a:tab algn="l" pos="0"/>
              </a:tabLst>
            </a:pPr>
            <a:r>
              <a:rPr b="0" lang="fr-FR" sz="2000" spc="-1" strike="noStrike">
                <a:solidFill>
                  <a:srgbClr val="ffffff"/>
                </a:solidFill>
                <a:latin typeface="Calibri"/>
              </a:rPr>
              <a:t>Création d’un fonds d’intervention Foncier Habitat intercommunal pour soutenir les actions publiques et privées d'habitat en complément des aides du droit commun </a:t>
            </a:r>
            <a:endParaRPr b="0" lang="fr-FR" sz="2000" spc="-1" strike="noStrike">
              <a:latin typeface="Arial"/>
            </a:endParaRPr>
          </a:p>
          <a:p>
            <a:pPr>
              <a:lnSpc>
                <a:spcPct val="100000"/>
              </a:lnSpc>
              <a:spcBef>
                <a:spcPts val="1001"/>
              </a:spcBef>
              <a:buNone/>
              <a:tabLst>
                <a:tab algn="l" pos="0"/>
              </a:tabLst>
            </a:pPr>
            <a:r>
              <a:rPr b="0" lang="fr-FR" sz="2000" spc="-1" strike="noStrike">
                <a:solidFill>
                  <a:srgbClr val="ffffff"/>
                </a:solidFill>
                <a:latin typeface="Calibri"/>
              </a:rPr>
              <a:t>Organisation du guichet unique « urbanisme – logement » au sein de la CCT </a:t>
            </a:r>
            <a:r>
              <a:rPr b="0" lang="fr-FR" sz="1800" spc="-1" strike="noStrike">
                <a:solidFill>
                  <a:srgbClr val="000000"/>
                </a:solidFill>
                <a:latin typeface="Calibri"/>
              </a:rPr>
              <a:t>	</a:t>
            </a:r>
            <a:endParaRPr b="0" lang="fr-FR" sz="1800" spc="-1" strike="noStrike">
              <a:latin typeface="Arial"/>
            </a:endParaRPr>
          </a:p>
        </p:txBody>
      </p:sp>
      <p:sp>
        <p:nvSpPr>
          <p:cNvPr id="166" name="Espace réservé du contenu 2"/>
          <p:cNvSpPr/>
          <p:nvPr/>
        </p:nvSpPr>
        <p:spPr>
          <a:xfrm>
            <a:off x="5052600" y="3924000"/>
            <a:ext cx="7042680" cy="1362240"/>
          </a:xfrm>
          <a:prstGeom prst="rect">
            <a:avLst/>
          </a:prstGeom>
          <a:noFill/>
          <a:ln w="0">
            <a:noFill/>
          </a:ln>
        </p:spPr>
        <p:style>
          <a:lnRef idx="0"/>
          <a:fillRef idx="0"/>
          <a:effectRef idx="0"/>
          <a:fontRef idx="minor"/>
        </p:style>
        <p:txBody>
          <a:bodyPr anchor="t">
            <a:noAutofit/>
          </a:bodyPr>
          <a:p>
            <a:pPr>
              <a:lnSpc>
                <a:spcPct val="100000"/>
              </a:lnSpc>
              <a:spcBef>
                <a:spcPts val="6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Aide à la sortie d'insalubrité OPAH RR (4000 €/logt)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Aide à la sortie de vacance OPAH RR (4000 €/logt)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Service urbanisme - logement opérationnel.</a:t>
            </a:r>
            <a:endParaRPr b="0" lang="fr-FR" sz="1600" spc="-1" strike="noStrike">
              <a:latin typeface="Arial"/>
            </a:endParaRPr>
          </a:p>
        </p:txBody>
      </p:sp>
      <p:sp>
        <p:nvSpPr>
          <p:cNvPr id="167" name="Espace réservé du contenu 2"/>
          <p:cNvSpPr/>
          <p:nvPr/>
        </p:nvSpPr>
        <p:spPr>
          <a:xfrm>
            <a:off x="5036760" y="5290560"/>
            <a:ext cx="7042680" cy="94932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Nouvelles OPAH/OPAH RU en cours de contractualisation  </a:t>
            </a:r>
            <a:r>
              <a:rPr b="0" lang="fr-FR" sz="1600" spc="-1" strike="noStrike" u="sng">
                <a:solidFill>
                  <a:srgbClr val="58c1ba"/>
                </a:solidFill>
                <a:highlight>
                  <a:srgbClr val="d7cee5"/>
                </a:highlight>
                <a:uFillTx/>
                <a:latin typeface="Calibri"/>
                <a:hlinkClick r:id="rId1" action="ppaction://hlinksldjump"/>
              </a:rPr>
              <a:t>récap OPAH/OPAH RU</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augmentation importante des moyens financiers alloués de la CCT et aides complémentaires importantes de la commune de Condom sur son territoire.</a:t>
            </a:r>
            <a:endParaRPr b="0" lang="fr-FR" sz="1600" spc="-1" strike="noStrike">
              <a:latin typeface="Arial"/>
            </a:endParaRPr>
          </a:p>
        </p:txBody>
      </p:sp>
      <p:sp>
        <p:nvSpPr>
          <p:cNvPr id="168" name="Connecteur droit 9"/>
          <p:cNvSpPr/>
          <p:nvPr/>
        </p:nvSpPr>
        <p:spPr>
          <a:xfrm>
            <a:off x="5642280" y="3778560"/>
            <a:ext cx="5481000" cy="360"/>
          </a:xfrm>
          <a:prstGeom prst="line">
            <a:avLst/>
          </a:prstGeom>
          <a:ln cap="rnd">
            <a:solidFill>
              <a:srgbClr val="b01513"/>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69"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70"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71"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72"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3" name="PlaceHolder 1"/>
          <p:cNvSpPr>
            <a:spLocks noGrp="1"/>
          </p:cNvSpPr>
          <p:nvPr>
            <p:ph/>
          </p:nvPr>
        </p:nvSpPr>
        <p:spPr>
          <a:xfrm>
            <a:off x="210240" y="2820960"/>
            <a:ext cx="4313880" cy="2869920"/>
          </a:xfrm>
          <a:prstGeom prst="rect">
            <a:avLst/>
          </a:prstGeom>
          <a:noFill/>
          <a:ln w="0">
            <a:noFill/>
          </a:ln>
        </p:spPr>
        <p:txBody>
          <a:bodyPr anchor="t">
            <a:normAutofit fontScale="55000"/>
          </a:bodyPr>
          <a:p>
            <a:pPr>
              <a:lnSpc>
                <a:spcPct val="100000"/>
              </a:lnSpc>
              <a:spcBef>
                <a:spcPts val="1001"/>
              </a:spcBef>
              <a:buNone/>
              <a:tabLst>
                <a:tab algn="l" pos="0"/>
              </a:tabLst>
            </a:pPr>
            <a:r>
              <a:rPr b="0" lang="fr-FR" sz="3800" spc="-1" strike="noStrike">
                <a:solidFill>
                  <a:srgbClr val="ffffff"/>
                </a:solidFill>
                <a:latin typeface="Calibri"/>
              </a:rPr>
              <a:t> </a:t>
            </a:r>
            <a:r>
              <a:rPr b="0" lang="fr-FR" sz="3800" spc="-1" strike="noStrike">
                <a:solidFill>
                  <a:srgbClr val="ffffff"/>
                </a:solidFill>
                <a:latin typeface="Calibri"/>
              </a:rPr>
              <a:t>Réhabilitation de logements vacants et accompagnement de la rénovation énergétique du parc communal </a:t>
            </a:r>
            <a:endParaRPr b="0" lang="en-US" sz="3800" spc="-1" strike="noStrike">
              <a:solidFill>
                <a:srgbClr val="ffffff"/>
              </a:solidFill>
              <a:latin typeface="Century Gothic"/>
            </a:endParaRPr>
          </a:p>
          <a:p>
            <a:pPr>
              <a:lnSpc>
                <a:spcPct val="100000"/>
              </a:lnSpc>
              <a:spcBef>
                <a:spcPts val="1001"/>
              </a:spcBef>
              <a:buNone/>
              <a:tabLst>
                <a:tab algn="l" pos="0"/>
              </a:tabLst>
            </a:pPr>
            <a:r>
              <a:rPr b="0" lang="fr-FR" sz="3800" spc="-1" strike="noStrike">
                <a:solidFill>
                  <a:srgbClr val="ffffff"/>
                </a:solidFill>
                <a:latin typeface="Calibri"/>
              </a:rPr>
              <a:t>Opérations communales d’acquisition–réhabilitation </a:t>
            </a:r>
            <a:endParaRPr b="0" lang="en-US" sz="3800" spc="-1" strike="noStrike">
              <a:solidFill>
                <a:srgbClr val="ffffff"/>
              </a:solidFill>
              <a:latin typeface="Century Gothic"/>
            </a:endParaRPr>
          </a:p>
          <a:p>
            <a:pPr>
              <a:lnSpc>
                <a:spcPct val="100000"/>
              </a:lnSpc>
              <a:spcBef>
                <a:spcPts val="1001"/>
              </a:spcBef>
              <a:buNone/>
              <a:tabLst>
                <a:tab algn="l" pos="0"/>
              </a:tabLst>
            </a:pPr>
            <a:r>
              <a:rPr b="0" lang="fr-FR" sz="3800" spc="-1" strike="noStrike">
                <a:solidFill>
                  <a:srgbClr val="ffffff"/>
                </a:solidFill>
                <a:latin typeface="Calibri"/>
              </a:rPr>
              <a:t>Accompagnement/assistance technique et financier(e) intercommunal(e) </a:t>
            </a:r>
            <a:endParaRPr b="0" lang="en-US" sz="3800" spc="-1" strike="noStrike">
              <a:solidFill>
                <a:srgbClr val="ffffff"/>
              </a:solidFill>
              <a:latin typeface="Century Gothic"/>
            </a:endParaRPr>
          </a:p>
        </p:txBody>
      </p:sp>
      <p:sp>
        <p:nvSpPr>
          <p:cNvPr id="174"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171A2694-16FC-448C-8069-CA7A2790824E}"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175"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176" name="ZoneTexte 6"/>
          <p:cNvSpPr/>
          <p:nvPr/>
        </p:nvSpPr>
        <p:spPr>
          <a:xfrm>
            <a:off x="308880" y="678960"/>
            <a:ext cx="4297320" cy="63900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2.1: Développer et améliorer l'offre locative communale </a:t>
            </a:r>
            <a:r>
              <a:rPr b="0" lang="fr-FR" sz="1800" spc="-1" strike="noStrike">
                <a:solidFill>
                  <a:srgbClr val="000000"/>
                </a:solidFill>
                <a:latin typeface="Calibri"/>
              </a:rPr>
              <a:t>	</a:t>
            </a:r>
            <a:r>
              <a:rPr b="0" lang="fr-FR" sz="1800" spc="-1" strike="noStrike">
                <a:solidFill>
                  <a:srgbClr val="000000"/>
                </a:solidFill>
                <a:latin typeface="Calibri"/>
              </a:rPr>
              <a:t>	</a:t>
            </a:r>
            <a:endParaRPr b="0" lang="fr-FR" sz="1800" spc="-1" strike="noStrike">
              <a:latin typeface="Arial"/>
            </a:endParaRPr>
          </a:p>
        </p:txBody>
      </p:sp>
      <p:sp>
        <p:nvSpPr>
          <p:cNvPr id="177" name="Espace réservé du contenu 2"/>
          <p:cNvSpPr/>
          <p:nvPr/>
        </p:nvSpPr>
        <p:spPr>
          <a:xfrm>
            <a:off x="4963320" y="678960"/>
            <a:ext cx="7042680" cy="294948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Convention-cadre avec l’EPF Occitanie pour faciliter l’intervention de l’EPF dans les projets communaux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accompagnement des communes dans leurs projets : mise en relation avec l’EPF, instauration du droit de préemption, conseil.</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Attribution d'une subvention de 5000 € par logement communal (acquisition-amélioration et réhabilitation de logements communaux)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Valorisation des Certificats d’Economies d’Energie par le service commun sur des projets de réhabilitation communaux ; </a:t>
            </a:r>
            <a:endParaRPr b="0" lang="fr-FR" sz="1600" spc="-1" strike="noStrike">
              <a:latin typeface="Arial"/>
            </a:endParaRPr>
          </a:p>
        </p:txBody>
      </p:sp>
      <p:sp>
        <p:nvSpPr>
          <p:cNvPr id="178" name="Espace réservé du contenu 2"/>
          <p:cNvSpPr/>
          <p:nvPr/>
        </p:nvSpPr>
        <p:spPr>
          <a:xfrm>
            <a:off x="4875480" y="3859200"/>
            <a:ext cx="6952320" cy="949320"/>
          </a:xfrm>
          <a:prstGeom prst="rect">
            <a:avLst/>
          </a:prstGeom>
          <a:no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e6b729"/>
                </a:solidFill>
                <a:latin typeface="Calibri"/>
              </a:rPr>
              <a:t>En cours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Rappel des leviers d'interventions de l'EPF Occitanie, notamment concernant le portage foncier avec décote pour le locatif social</a:t>
            </a:r>
            <a:endParaRPr b="0" lang="fr-FR" sz="1600" spc="-1" strike="noStrike">
              <a:latin typeface="Arial"/>
            </a:endParaRPr>
          </a:p>
        </p:txBody>
      </p:sp>
      <p:sp>
        <p:nvSpPr>
          <p:cNvPr id="179" name="Espace réservé du contenu 2"/>
          <p:cNvSpPr/>
          <p:nvPr/>
        </p:nvSpPr>
        <p:spPr>
          <a:xfrm>
            <a:off x="5028840" y="5365440"/>
            <a:ext cx="6645240" cy="1124280"/>
          </a:xfrm>
          <a:prstGeom prst="rect">
            <a:avLst/>
          </a:prstGeom>
          <a:noFill/>
          <a:ln w="0">
            <a:noFill/>
          </a:ln>
        </p:spPr>
        <p:style>
          <a:lnRef idx="0"/>
          <a:fillRef idx="0"/>
          <a:effectRef idx="0"/>
          <a:fontRef idx="minor"/>
        </p:style>
        <p:txBody>
          <a:bodyPr anchor="t">
            <a:normAutofit fontScale="94000"/>
          </a:bodyPr>
          <a:p>
            <a:pPr>
              <a:lnSpc>
                <a:spcPct val="100000"/>
              </a:lnSpc>
              <a:spcBef>
                <a:spcPts val="1001"/>
              </a:spcBef>
              <a:buNone/>
              <a:tabLst>
                <a:tab algn="l" pos="0"/>
              </a:tabLst>
            </a:pPr>
            <a:r>
              <a:rPr b="0" lang="fr-FR" sz="1600" spc="-1" strike="noStrike">
                <a:solidFill>
                  <a:srgbClr val="ff0000"/>
                </a:solidFill>
                <a:latin typeface="Calibri"/>
              </a:rPr>
              <a:t>A faire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Etudier la pertinence d’interventions de la CCT sur des opérations d’acquisitions-réhabilitation, notamment sur les secteurs identifiés à Condom dans la nouvelle OPAH RU. </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bebeb"/>
        </a:solidFill>
      </p:bgPr>
    </p:bg>
    <p:spTree>
      <p:nvGrpSpPr>
        <p:cNvPr id="1" name=""/>
        <p:cNvGrpSpPr/>
        <p:nvPr/>
      </p:nvGrpSpPr>
      <p:grpSpPr>
        <a:xfrm>
          <a:off x="0" y="0"/>
          <a:ext cx="0" cy="0"/>
          <a:chOff x="0" y="0"/>
          <a:chExt cx="0" cy="0"/>
        </a:xfrm>
      </p:grpSpPr>
      <p:sp>
        <p:nvSpPr>
          <p:cNvPr id="180" name="Rectangle 15"/>
          <p:cNvSpPr/>
          <p:nvPr/>
        </p:nvSpPr>
        <p:spPr>
          <a:xfrm>
            <a:off x="0" y="0"/>
            <a:ext cx="12191760" cy="6857640"/>
          </a:xfrm>
          <a:prstGeom prst="rect">
            <a:avLst/>
          </a:prstGeom>
          <a:solidFill>
            <a:schemeClr val="bg2"/>
          </a:solidFill>
          <a:ln>
            <a:noFill/>
          </a:ln>
        </p:spPr>
        <p:style>
          <a:lnRef idx="2">
            <a:schemeClr val="accent1">
              <a:shade val="50000"/>
            </a:schemeClr>
          </a:lnRef>
          <a:fillRef idx="1003">
            <a:schemeClr val="dk2"/>
          </a:fillRef>
          <a:effectRef idx="0">
            <a:schemeClr val="accent1"/>
          </a:effectRef>
          <a:fontRef idx="minor"/>
        </p:style>
      </p:sp>
      <p:sp>
        <p:nvSpPr>
          <p:cNvPr id="181" name="Freeform 36"/>
          <p:cNvSpPr/>
          <p:nvPr/>
        </p:nvSpPr>
        <p:spPr>
          <a:xfrm flipH="1">
            <a:off x="4644000" y="0"/>
            <a:ext cx="559080" cy="3709440"/>
          </a:xfrm>
          <a:custGeom>
            <a:avLst/>
            <a:gdLst/>
            <a:ah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w="0">
            <a:noFill/>
          </a:ln>
        </p:spPr>
        <p:style>
          <a:lnRef idx="0"/>
          <a:fillRef idx="0"/>
          <a:effectRef idx="0"/>
          <a:fontRef idx="minor"/>
        </p:style>
      </p:sp>
      <p:sp>
        <p:nvSpPr>
          <p:cNvPr id="182" name="Freeform: Shape 11"/>
          <p:cNvSpPr/>
          <p:nvPr/>
        </p:nvSpPr>
        <p:spPr>
          <a:xfrm>
            <a:off x="0" y="0"/>
            <a:ext cx="4990680" cy="6857640"/>
          </a:xfrm>
          <a:custGeom>
            <a:avLst/>
            <a:gdLst/>
            <a:ah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rotWithShape="0">
            <a:gsLst>
              <a:gs pos="0">
                <a:srgbClr val="9d1311"/>
              </a:gs>
              <a:gs pos="100000">
                <a:srgbClr val="7b0f0d"/>
              </a:gs>
            </a:gsLst>
            <a:path path="circle">
              <a:fillToRect l="50000" t="50000" r="50000" b="50000"/>
            </a:path>
          </a:gradFill>
          <a:ln w="0">
            <a:noFill/>
          </a:ln>
          <a:effectLst>
            <a:outerShdw blurRad="63360" dir="5400000" dist="38160" rotWithShape="0">
              <a:srgbClr val="000000">
                <a:alpha val="60000"/>
              </a:srgbClr>
            </a:outerShdw>
          </a:effectLst>
        </p:spPr>
        <p:style>
          <a:lnRef idx="0">
            <a:schemeClr val="dk1"/>
          </a:lnRef>
          <a:fillRef idx="3">
            <a:schemeClr val="dk1"/>
          </a:fillRef>
          <a:effectRef idx="3">
            <a:schemeClr val="dk1"/>
          </a:effectRef>
          <a:fontRef idx="minor"/>
        </p:style>
      </p:sp>
      <p:sp>
        <p:nvSpPr>
          <p:cNvPr id="183" name="Rectangle 18"/>
          <p:cNvSpPr/>
          <p:nvPr/>
        </p:nvSpPr>
        <p:spPr>
          <a:xfrm>
            <a:off x="10437840" y="0"/>
            <a:ext cx="68544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4" name="PlaceHolder 1"/>
          <p:cNvSpPr>
            <a:spLocks noGrp="1"/>
          </p:cNvSpPr>
          <p:nvPr>
            <p:ph/>
          </p:nvPr>
        </p:nvSpPr>
        <p:spPr>
          <a:xfrm>
            <a:off x="489960" y="996120"/>
            <a:ext cx="4088520" cy="2116440"/>
          </a:xfrm>
          <a:prstGeom prst="rect">
            <a:avLst/>
          </a:prstGeom>
          <a:noFill/>
          <a:ln w="0">
            <a:noFill/>
          </a:ln>
        </p:spPr>
        <p:txBody>
          <a:bodyPr anchor="t">
            <a:normAutofit/>
          </a:bodyPr>
          <a:p>
            <a:pPr>
              <a:lnSpc>
                <a:spcPct val="100000"/>
              </a:lnSpc>
              <a:spcBef>
                <a:spcPts val="1001"/>
              </a:spcBef>
              <a:buNone/>
              <a:tabLst>
                <a:tab algn="l" pos="0"/>
              </a:tabLst>
            </a:pPr>
            <a:r>
              <a:rPr b="0" lang="fr-FR" sz="2000" spc="-1" strike="noStrike">
                <a:solidFill>
                  <a:srgbClr val="ffffff"/>
                </a:solidFill>
                <a:latin typeface="Calibri"/>
              </a:rPr>
              <a:t> </a:t>
            </a:r>
            <a:r>
              <a:rPr b="0" lang="fr-FR" sz="2000" spc="-1" strike="noStrike">
                <a:solidFill>
                  <a:srgbClr val="ffffff"/>
                </a:solidFill>
                <a:latin typeface="Calibri"/>
              </a:rPr>
              <a:t>Communication et mobilisation du PTZ dans l'ancien </a:t>
            </a:r>
            <a:endParaRPr b="0" lang="en-US" sz="2000" spc="-1" strike="noStrike">
              <a:solidFill>
                <a:srgbClr val="ffffff"/>
              </a:solidFill>
              <a:latin typeface="Century Gothic"/>
            </a:endParaRPr>
          </a:p>
          <a:p>
            <a:pPr>
              <a:lnSpc>
                <a:spcPct val="100000"/>
              </a:lnSpc>
              <a:spcBef>
                <a:spcPts val="1001"/>
              </a:spcBef>
              <a:buNone/>
              <a:tabLst>
                <a:tab algn="l" pos="0"/>
              </a:tabLst>
            </a:pPr>
            <a:r>
              <a:rPr b="0" lang="fr-FR" sz="2000" spc="-1" strike="noStrike">
                <a:solidFill>
                  <a:srgbClr val="ffffff"/>
                </a:solidFill>
                <a:latin typeface="Calibri"/>
              </a:rPr>
              <a:t>Mise en place d’une prime à l'accession à la propriété dans le parc ancien (mobilisation du fonds d’intervention Foncier Habitat) </a:t>
            </a:r>
            <a:r>
              <a:rPr b="0" lang="fr-FR" sz="1800" spc="-1" strike="noStrike">
                <a:solidFill>
                  <a:srgbClr val="000000"/>
                </a:solidFill>
                <a:latin typeface="Calibri"/>
              </a:rPr>
              <a:t>	</a:t>
            </a:r>
            <a:endParaRPr b="0" lang="en-US" sz="1800" spc="-1" strike="noStrike">
              <a:solidFill>
                <a:srgbClr val="ffffff"/>
              </a:solidFill>
              <a:latin typeface="Century Gothic"/>
            </a:endParaRPr>
          </a:p>
        </p:txBody>
      </p:sp>
      <p:sp>
        <p:nvSpPr>
          <p:cNvPr id="185" name="PlaceHolder 2"/>
          <p:cNvSpPr>
            <a:spLocks noGrp="1"/>
          </p:cNvSpPr>
          <p:nvPr>
            <p:ph type="sldNum"/>
          </p:nvPr>
        </p:nvSpPr>
        <p:spPr>
          <a:xfrm>
            <a:off x="10361520" y="73440"/>
            <a:ext cx="837720" cy="498240"/>
          </a:xfrm>
          <a:prstGeom prst="rect">
            <a:avLst/>
          </a:prstGeom>
          <a:noFill/>
          <a:ln w="0">
            <a:noFill/>
          </a:ln>
        </p:spPr>
        <p:txBody>
          <a:bodyPr anchor="b">
            <a:noAutofit/>
          </a:bodyPr>
          <a:p>
            <a:pPr algn="ctr">
              <a:lnSpc>
                <a:spcPct val="100000"/>
              </a:lnSpc>
              <a:buNone/>
            </a:pPr>
            <a:fld id="{89F44BBB-13DA-4870-95E1-8C4C72BE41A5}" type="slidenum">
              <a:rPr b="0" lang="fr-FR" sz="2800" spc="-1" strike="noStrike">
                <a:solidFill>
                  <a:srgbClr val="ffffff"/>
                </a:solidFill>
                <a:latin typeface="Century Gothic"/>
              </a:rPr>
              <a:t>&lt;numéro&gt;</a:t>
            </a:fld>
            <a:endParaRPr b="0" lang="fr-FR" sz="2800" spc="-1" strike="noStrike">
              <a:latin typeface="Times New Roman"/>
            </a:endParaRPr>
          </a:p>
        </p:txBody>
      </p:sp>
      <p:sp>
        <p:nvSpPr>
          <p:cNvPr id="186" name="Flèche : courbe vers la droite 5"/>
          <p:cNvSpPr/>
          <p:nvPr/>
        </p:nvSpPr>
        <p:spPr>
          <a:xfrm rot="10647000">
            <a:off x="263880" y="6205680"/>
            <a:ext cx="223200" cy="320760"/>
          </a:xfrm>
          <a:prstGeom prst="curvedRightArrow">
            <a:avLst>
              <a:gd name="adj1" fmla="val 25000"/>
              <a:gd name="adj2" fmla="val 50000"/>
              <a:gd name="adj3" fmla="val 25000"/>
            </a:avLst>
          </a:prstGeom>
          <a:solidFill>
            <a:schemeClr val="bg1"/>
          </a:solidFill>
          <a:ln cap="rnd">
            <a:solidFill>
              <a:srgbClr val="4d0908"/>
            </a:solidFill>
            <a:round/>
          </a:ln>
        </p:spPr>
        <p:style>
          <a:lnRef idx="2">
            <a:schemeClr val="accent1">
              <a:shade val="15000"/>
            </a:schemeClr>
          </a:lnRef>
          <a:fillRef idx="1">
            <a:schemeClr val="accent1"/>
          </a:fillRef>
          <a:effectRef idx="0">
            <a:schemeClr val="accent1"/>
          </a:effectRef>
          <a:fontRef idx="minor"/>
        </p:style>
      </p:sp>
      <p:sp>
        <p:nvSpPr>
          <p:cNvPr id="187" name="ZoneTexte 6"/>
          <p:cNvSpPr/>
          <p:nvPr/>
        </p:nvSpPr>
        <p:spPr>
          <a:xfrm>
            <a:off x="375120" y="339120"/>
            <a:ext cx="4297320" cy="63900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2.2 : Soutenir l'accession à la propriété dans l’ancien sur secteurs ciblés</a:t>
            </a:r>
            <a:endParaRPr b="0" lang="fr-FR" sz="1800" spc="-1" strike="noStrike">
              <a:latin typeface="Arial"/>
            </a:endParaRPr>
          </a:p>
        </p:txBody>
      </p:sp>
      <p:sp>
        <p:nvSpPr>
          <p:cNvPr id="188" name="Espace réservé du contenu 2"/>
          <p:cNvSpPr/>
          <p:nvPr/>
        </p:nvSpPr>
        <p:spPr>
          <a:xfrm>
            <a:off x="5097240" y="496080"/>
            <a:ext cx="7042680" cy="1117800"/>
          </a:xfrm>
          <a:prstGeom prst="rect">
            <a:avLst/>
          </a:prstGeom>
          <a:solidFill>
            <a:srgbClr val="ebebeb"/>
          </a:solidFill>
          <a:ln w="0">
            <a:noFill/>
          </a:ln>
        </p:spPr>
        <p:style>
          <a:lnRef idx="0"/>
          <a:fillRef idx="0"/>
          <a:effectRef idx="0"/>
          <a:fontRef idx="minor"/>
        </p:style>
        <p:txBody>
          <a:bodyPr anchor="t">
            <a:noAutofit/>
          </a:bodyPr>
          <a:p>
            <a:pPr>
              <a:lnSpc>
                <a:spcPct val="100000"/>
              </a:lnSpc>
              <a:spcBef>
                <a:spcPts val="10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organisation de permanences de l’ADIL 32 dans les locaux de la CCT pour accompagner les porteurs de projets d’accession et information sur le PTZ.</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189" name="Espace réservé du contenu 2"/>
          <p:cNvSpPr/>
          <p:nvPr/>
        </p:nvSpPr>
        <p:spPr>
          <a:xfrm>
            <a:off x="5082840" y="1413000"/>
            <a:ext cx="6645240" cy="1495800"/>
          </a:xfrm>
          <a:prstGeom prst="rect">
            <a:avLst/>
          </a:prstGeom>
          <a:noFill/>
          <a:ln w="0">
            <a:noFill/>
          </a:ln>
        </p:spPr>
        <p:style>
          <a:lnRef idx="0"/>
          <a:fillRef idx="0"/>
          <a:effectRef idx="0"/>
          <a:fontRef idx="minor"/>
        </p:style>
        <p:txBody>
          <a:bodyPr anchor="t">
            <a:normAutofit/>
          </a:bodyPr>
          <a:p>
            <a:pPr>
              <a:lnSpc>
                <a:spcPct val="100000"/>
              </a:lnSpc>
              <a:spcBef>
                <a:spcPts val="1001"/>
              </a:spcBef>
              <a:buNone/>
              <a:tabLst>
                <a:tab algn="l" pos="0"/>
              </a:tabLst>
            </a:pPr>
            <a:r>
              <a:rPr b="0" lang="fr-FR" sz="1600" spc="-1" strike="noStrike">
                <a:solidFill>
                  <a:srgbClr val="ff0000"/>
                </a:solidFill>
                <a:latin typeface="Calibri"/>
              </a:rPr>
              <a:t>A faire 🛣️: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Evaluer le nombre de PTZ mobilisés pour des projets d’accessions dans l’ancien avec le concours des agences bancaires.</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Etudier la pertinence d’une prime à l'accession à la propriété dans le parc ancien . </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190" name="ZoneTexte 7"/>
          <p:cNvSpPr/>
          <p:nvPr/>
        </p:nvSpPr>
        <p:spPr>
          <a:xfrm>
            <a:off x="347040" y="3533760"/>
            <a:ext cx="4297320" cy="639000"/>
          </a:xfrm>
          <a:prstGeom prst="rect">
            <a:avLst/>
          </a:prstGeom>
          <a:solidFill>
            <a:srgbClr val="fadab5"/>
          </a:solid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Action 2.3 : Accroître et diversifier l'offre locative sociale publique et privée </a:t>
            </a:r>
            <a:r>
              <a:rPr b="0" lang="fr-FR" sz="1800" spc="-1" strike="noStrike">
                <a:solidFill>
                  <a:srgbClr val="000000"/>
                </a:solidFill>
                <a:latin typeface="Calibri"/>
              </a:rPr>
              <a:t>	</a:t>
            </a:r>
            <a:endParaRPr b="0" lang="fr-FR" sz="1800" spc="-1" strike="noStrike">
              <a:latin typeface="Arial"/>
            </a:endParaRPr>
          </a:p>
        </p:txBody>
      </p:sp>
      <p:sp>
        <p:nvSpPr>
          <p:cNvPr id="191" name="Espace réservé du contenu 2"/>
          <p:cNvSpPr/>
          <p:nvPr/>
        </p:nvSpPr>
        <p:spPr>
          <a:xfrm>
            <a:off x="494280" y="4171320"/>
            <a:ext cx="4313880" cy="2791080"/>
          </a:xfrm>
          <a:prstGeom prst="rect">
            <a:avLst/>
          </a:prstGeom>
          <a:noFill/>
          <a:ln w="0">
            <a:noFill/>
          </a:ln>
        </p:spPr>
        <p:style>
          <a:lnRef idx="0"/>
          <a:fillRef idx="0"/>
          <a:effectRef idx="0"/>
          <a:fontRef idx="minor"/>
        </p:style>
        <p:txBody>
          <a:bodyPr anchor="t">
            <a:normAutofit fontScale="77000"/>
          </a:bodyPr>
          <a:p>
            <a:pPr>
              <a:lnSpc>
                <a:spcPct val="100000"/>
              </a:lnSpc>
              <a:spcBef>
                <a:spcPts val="1001"/>
              </a:spcBef>
              <a:buNone/>
              <a:tabLst>
                <a:tab algn="l" pos="0"/>
              </a:tabLst>
            </a:pPr>
            <a:r>
              <a:rPr b="0" lang="fr-FR" sz="2400" spc="-1" strike="noStrike">
                <a:solidFill>
                  <a:srgbClr val="ffffff"/>
                </a:solidFill>
                <a:latin typeface="Calibri"/>
              </a:rPr>
              <a:t>Création des conditions favorables pour la production locative publique : recherche d’opportunités foncières, instance de dialogue avec les bailleurs publics </a:t>
            </a:r>
            <a:endParaRPr b="0" lang="fr-FR" sz="2400" spc="-1" strike="noStrike">
              <a:latin typeface="Arial"/>
            </a:endParaRPr>
          </a:p>
          <a:p>
            <a:pPr>
              <a:lnSpc>
                <a:spcPct val="100000"/>
              </a:lnSpc>
              <a:spcBef>
                <a:spcPts val="1001"/>
              </a:spcBef>
              <a:buNone/>
              <a:tabLst>
                <a:tab algn="l" pos="0"/>
              </a:tabLst>
            </a:pPr>
            <a:r>
              <a:rPr b="0" lang="fr-FR" sz="2400" spc="-1" strike="noStrike">
                <a:solidFill>
                  <a:srgbClr val="ffffff"/>
                </a:solidFill>
                <a:latin typeface="Calibri"/>
              </a:rPr>
              <a:t>Soutien à la production locative privée (cf. action 3.1 et 3.3) : ingénierie et aides financières pour le recyclage et la requalification du bâti vacant en centre bourg (poursuite de l’OPAH RR) </a:t>
            </a:r>
            <a:r>
              <a:rPr b="0" lang="fr-FR" sz="2400" spc="-1" strike="noStrike">
                <a:solidFill>
                  <a:srgbClr val="000000"/>
                </a:solidFill>
                <a:latin typeface="Calibri"/>
              </a:rPr>
              <a:t>	</a:t>
            </a:r>
            <a:endParaRPr b="0" lang="fr-FR" sz="2400" spc="-1" strike="noStrike">
              <a:latin typeface="Arial"/>
            </a:endParaRPr>
          </a:p>
        </p:txBody>
      </p:sp>
      <p:sp>
        <p:nvSpPr>
          <p:cNvPr id="192" name="Espace réservé du contenu 2"/>
          <p:cNvSpPr/>
          <p:nvPr/>
        </p:nvSpPr>
        <p:spPr>
          <a:xfrm>
            <a:off x="4990680" y="3071160"/>
            <a:ext cx="7042680" cy="2722680"/>
          </a:xfrm>
          <a:prstGeom prst="rect">
            <a:avLst/>
          </a:prstGeom>
          <a:noFill/>
          <a:ln w="0">
            <a:noFill/>
          </a:ln>
        </p:spPr>
        <p:style>
          <a:lnRef idx="0"/>
          <a:fillRef idx="0"/>
          <a:effectRef idx="0"/>
          <a:fontRef idx="minor"/>
        </p:style>
        <p:txBody>
          <a:bodyPr anchor="t">
            <a:noAutofit/>
          </a:bodyPr>
          <a:p>
            <a:pPr>
              <a:lnSpc>
                <a:spcPct val="100000"/>
              </a:lnSpc>
              <a:spcBef>
                <a:spcPts val="601"/>
              </a:spcBef>
              <a:buNone/>
              <a:tabLst>
                <a:tab algn="l" pos="0"/>
              </a:tabLst>
            </a:pPr>
            <a:r>
              <a:rPr b="0" lang="fr-FR" sz="1600" spc="-1" strike="noStrike">
                <a:solidFill>
                  <a:srgbClr val="00b050"/>
                </a:solidFill>
                <a:latin typeface="Calibri"/>
              </a:rPr>
              <a:t>Fait 👍: </a:t>
            </a:r>
            <a:endParaRPr b="0" lang="fr-FR" sz="1600" spc="-1" strike="noStrike">
              <a:latin typeface="Arial"/>
            </a:endParaRPr>
          </a:p>
          <a:p>
            <a:pPr algn="just">
              <a:lnSpc>
                <a:spcPct val="100000"/>
              </a:lnSpc>
              <a:spcBef>
                <a:spcPts val="601"/>
              </a:spcBef>
              <a:buNone/>
              <a:tabLst>
                <a:tab algn="l" pos="0"/>
              </a:tabLst>
            </a:pPr>
            <a:r>
              <a:rPr b="0" lang="fr-FR" sz="1600" spc="-1" strike="noStrike">
                <a:solidFill>
                  <a:srgbClr val="000000"/>
                </a:solidFill>
                <a:latin typeface="Calibri"/>
              </a:rPr>
              <a:t>- OPAH RR 2019-2023 – Aide forfaitaire de 2 000 € pour les logements locatifs subventionnés par l’ANAH, limité à 3 logements par projet - </a:t>
            </a:r>
            <a:r>
              <a:rPr b="1" lang="fr-FR" sz="1600" spc="-1" strike="noStrike">
                <a:solidFill>
                  <a:srgbClr val="000000"/>
                </a:solidFill>
                <a:latin typeface="Calibri"/>
              </a:rPr>
              <a:t>Aide majorée de 1 000 € dans le cas d’une remise sur le marché d’un logement vacant </a:t>
            </a:r>
            <a:r>
              <a:rPr b="0" lang="fr-FR" sz="1600" spc="-1" strike="noStrike">
                <a:solidFill>
                  <a:srgbClr val="000000"/>
                </a:solidFill>
                <a:latin typeface="Calibri"/>
              </a:rPr>
              <a:t>;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Etude-action AMI vacance : diagnostic, stratégie et accompagnement des propriétaires ;</a:t>
            </a:r>
            <a:endParaRPr b="0" lang="fr-FR" sz="1600" spc="-1" strike="noStrike">
              <a:latin typeface="Arial"/>
            </a:endParaRPr>
          </a:p>
          <a:p>
            <a:pPr>
              <a:lnSpc>
                <a:spcPct val="100000"/>
              </a:lnSpc>
              <a:spcBef>
                <a:spcPts val="601"/>
              </a:spcBef>
              <a:buNone/>
              <a:tabLst>
                <a:tab algn="l" pos="0"/>
              </a:tabLst>
            </a:pPr>
            <a:r>
              <a:rPr b="0" lang="fr-FR" sz="1600" spc="-1" strike="noStrike">
                <a:solidFill>
                  <a:srgbClr val="000000"/>
                </a:solidFill>
                <a:latin typeface="Calibri"/>
              </a:rPr>
              <a:t>- Contrat Petites Villes de Demain avec avec Opération de Revitalisation de Territoire (ORT) permettant le dispositif fiscal Denormandie dans l'ancien le dispositif « Louer abordable », VIR et DIIF, DPU renforcé</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193" name="Espace réservé du contenu 2"/>
          <p:cNvSpPr/>
          <p:nvPr/>
        </p:nvSpPr>
        <p:spPr>
          <a:xfrm>
            <a:off x="4963320" y="5562720"/>
            <a:ext cx="6645240" cy="1133280"/>
          </a:xfrm>
          <a:prstGeom prst="rect">
            <a:avLst/>
          </a:prstGeom>
          <a:noFill/>
          <a:ln w="0">
            <a:noFill/>
          </a:ln>
        </p:spPr>
        <p:style>
          <a:lnRef idx="0"/>
          <a:fillRef idx="0"/>
          <a:effectRef idx="0"/>
          <a:fontRef idx="minor"/>
        </p:style>
        <p:txBody>
          <a:bodyPr anchor="t">
            <a:normAutofit fontScale="85000"/>
          </a:bodyPr>
          <a:p>
            <a:pPr>
              <a:lnSpc>
                <a:spcPct val="100000"/>
              </a:lnSpc>
              <a:spcBef>
                <a:spcPts val="1001"/>
              </a:spcBef>
              <a:buNone/>
              <a:tabLst>
                <a:tab algn="l" pos="0"/>
              </a:tabLst>
            </a:pPr>
            <a:r>
              <a:rPr b="0" lang="fr-FR" sz="1600" spc="-1" strike="noStrike">
                <a:solidFill>
                  <a:srgbClr val="ff0000"/>
                </a:solidFill>
                <a:latin typeface="Calibri"/>
              </a:rPr>
              <a:t>A faire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Développer et animer le réseau de partenaires (bailleurs publics, DDT, CD, EPF ...) – prévu dans les nouvelles OPAH ;</a:t>
            </a:r>
            <a:endParaRPr b="0" lang="fr-FR" sz="1600" spc="-1" strike="noStrike">
              <a:latin typeface="Arial"/>
            </a:endParaRPr>
          </a:p>
          <a:p>
            <a:pPr>
              <a:lnSpc>
                <a:spcPct val="100000"/>
              </a:lnSpc>
              <a:spcBef>
                <a:spcPts val="1001"/>
              </a:spcBef>
              <a:buNone/>
              <a:tabLst>
                <a:tab algn="l" pos="0"/>
              </a:tabLst>
            </a:pPr>
            <a:r>
              <a:rPr b="0" lang="fr-FR" sz="1600" spc="-1" strike="noStrike">
                <a:solidFill>
                  <a:srgbClr val="000000"/>
                </a:solidFill>
                <a:latin typeface="Calibri"/>
              </a:rPr>
              <a:t>- Volet renouvellement urbain – prévu dans les nouvelles OPAH.</a:t>
            </a:r>
            <a:endParaRPr b="0" lang="fr-FR" sz="1600" spc="-1" strike="noStrike">
              <a:latin typeface="Arial"/>
            </a:endParaRPr>
          </a:p>
          <a:p>
            <a:pPr>
              <a:lnSpc>
                <a:spcPct val="100000"/>
              </a:lnSpc>
              <a:spcBef>
                <a:spcPts val="1001"/>
              </a:spcBef>
              <a:buNone/>
              <a:tabLst>
                <a:tab algn="l" pos="0"/>
              </a:tabLst>
            </a:pPr>
            <a:endParaRPr b="0" lang="fr-FR" sz="1600" spc="-1" strike="noStrike">
              <a:latin typeface="Arial"/>
            </a:endParaRPr>
          </a:p>
        </p:txBody>
      </p:sp>
      <p:sp>
        <p:nvSpPr>
          <p:cNvPr id="194" name="Connecteur droit 4"/>
          <p:cNvSpPr/>
          <p:nvPr/>
        </p:nvSpPr>
        <p:spPr>
          <a:xfrm>
            <a:off x="5642280" y="2995920"/>
            <a:ext cx="5481000" cy="360"/>
          </a:xfrm>
          <a:prstGeom prst="line">
            <a:avLst/>
          </a:prstGeom>
          <a:ln cap="rnd">
            <a:solidFill>
              <a:srgbClr val="b01513"/>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40275660BC7448DD2CB1ABDA412CE" ma:contentTypeVersion="18" ma:contentTypeDescription="Crée un document." ma:contentTypeScope="" ma:versionID="4c5cb9271f8fdcf6c2cdebaf9430e7be">
  <xsd:schema xmlns:xsd="http://www.w3.org/2001/XMLSchema" xmlns:xs="http://www.w3.org/2001/XMLSchema" xmlns:p="http://schemas.microsoft.com/office/2006/metadata/properties" xmlns:ns2="579951b1-6474-4b57-ab94-b7daceceeaaf" xmlns:ns3="7c3e37f6-46b6-4401-a95c-89ccecf07bc7" targetNamespace="http://schemas.microsoft.com/office/2006/metadata/properties" ma:root="true" ma:fieldsID="68431a5b14b878328d5e6405a1e207e2" ns2:_="" ns3:_="">
    <xsd:import namespace="579951b1-6474-4b57-ab94-b7daceceeaaf"/>
    <xsd:import namespace="7c3e37f6-46b6-4401-a95c-89ccecf07b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951b1-6474-4b57-ab94-b7dacecee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d182bb3-4437-4c62-9741-1631ce6b6b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3e37f6-46b6-4401-a95c-89ccecf07bc7"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775d8f81-858f-40a2-a7ab-fb3080a4013b}" ma:internalName="TaxCatchAll" ma:showField="CatchAllData" ma:web="7c3e37f6-46b6-4401-a95c-89ccecf07b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9951b1-6474-4b57-ab94-b7daceceeaaf">
      <Terms xmlns="http://schemas.microsoft.com/office/infopath/2007/PartnerControls"/>
    </lcf76f155ced4ddcb4097134ff3c332f>
    <TaxCatchAll xmlns="7c3e37f6-46b6-4401-a95c-89ccecf07b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B403FD-1A4E-4B96-B0AE-7358C8932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951b1-6474-4b57-ab94-b7daceceeaaf"/>
    <ds:schemaRef ds:uri="7c3e37f6-46b6-4401-a95c-89ccecf07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1BF490-FA3F-4698-9245-CA3370E033DE}">
  <ds:schemaRefs>
    <ds:schemaRef ds:uri="http://schemas.microsoft.com/office/2006/metadata/properties"/>
    <ds:schemaRef ds:uri="http://schemas.microsoft.com/office/infopath/2007/PartnerControls"/>
    <ds:schemaRef ds:uri="579951b1-6474-4b57-ab94-b7daceceeaaf"/>
    <ds:schemaRef ds:uri="7c3e37f6-46b6-4401-a95c-89ccecf07bc7"/>
  </ds:schemaRefs>
</ds:datastoreItem>
</file>

<file path=customXml/itemProps3.xml><?xml version="1.0" encoding="utf-8"?>
<ds:datastoreItem xmlns:ds="http://schemas.openxmlformats.org/officeDocument/2006/customXml" ds:itemID="{3C0DBA59-A1D9-4055-9DF6-9CB123C66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3514</TotalTime>
  <Application>LibreOffice/7.2.7.2.M8$Windows_X86_64 LibreOffice_project/cf1bdbb7fdbe4cc2bde03370057fbbb79d316db5</Application>
  <AppVersion>15.0000</AppVersion>
  <Words>3447</Words>
  <Paragraphs>390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2024-02-05T13:49:37Z</dcterms:created>
  <dc:creator>Pierre Barbian</dc:creator>
  <dc:description/>
  <dc:language>fr-FR</dc:language>
  <cp:lastModifiedBy>Pierre Barbian</cp:lastModifiedBy>
  <dcterms:modified xsi:type="dcterms:W3CDTF">2024-03-27T14:24:17Z</dcterms:modified>
  <cp:revision>4</cp:revision>
  <dc:subject/>
  <dc:title>PLH Programme Local de l’Habitat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0x010100FE940275660BC7448DD2CB1ABDA412CE</vt:lpwstr>
  </property>
  <property fmtid="{D5CDD505-2E9C-101B-9397-08002B2CF9AE}" pid="3" name="MediaServiceImageTags">
    <vt:lpwstr/>
  </property>
  <property fmtid="{D5CDD505-2E9C-101B-9397-08002B2CF9AE}" pid="4" name="PresentationFormat">
    <vt:lpwstr>Grand écran</vt:lpwstr>
  </property>
  <property fmtid="{D5CDD505-2E9C-101B-9397-08002B2CF9AE}" pid="5" name="Slides">
    <vt:i4>23</vt:i4>
  </property>
</Properties>
</file>