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5" r:id="rId3"/>
    <p:sldId id="256" r:id="rId4"/>
    <p:sldId id="267" r:id="rId5"/>
    <p:sldId id="258" r:id="rId6"/>
    <p:sldId id="259" r:id="rId7"/>
    <p:sldId id="266" r:id="rId8"/>
    <p:sldId id="260" r:id="rId9"/>
    <p:sldId id="262" r:id="rId10"/>
    <p:sldId id="263"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0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2F484A-85EB-4F57-A8CA-8B46E55DCC36}" v="22" dt="2023-12-07T15:27:43.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7"/>
    <p:restoredTop sz="94682"/>
  </p:normalViewPr>
  <p:slideViewPr>
    <p:cSldViewPr snapToGrid="0" snapToObjects="1" showGuides="1">
      <p:cViewPr varScale="1">
        <p:scale>
          <a:sx n="77" d="100"/>
          <a:sy n="77" d="100"/>
        </p:scale>
        <p:origin x="1860" y="9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FISCHER" userId="226d6cda-b786-4170-a95f-61225cc7c068" providerId="ADAL" clId="{1E2F484A-85EB-4F57-A8CA-8B46E55DCC36}"/>
    <pc:docChg chg="undo custSel addSld delSld modSld">
      <pc:chgData name="Marc FISCHER" userId="226d6cda-b786-4170-a95f-61225cc7c068" providerId="ADAL" clId="{1E2F484A-85EB-4F57-A8CA-8B46E55DCC36}" dt="2023-12-07T15:27:58.069" v="5099" actId="1076"/>
      <pc:docMkLst>
        <pc:docMk/>
      </pc:docMkLst>
      <pc:sldChg chg="delSp modSp mod">
        <pc:chgData name="Marc FISCHER" userId="226d6cda-b786-4170-a95f-61225cc7c068" providerId="ADAL" clId="{1E2F484A-85EB-4F57-A8CA-8B46E55DCC36}" dt="2023-12-07T09:36:38.699" v="2630" actId="207"/>
        <pc:sldMkLst>
          <pc:docMk/>
          <pc:sldMk cId="4168421299" sldId="256"/>
        </pc:sldMkLst>
        <pc:spChg chg="del mod">
          <ac:chgData name="Marc FISCHER" userId="226d6cda-b786-4170-a95f-61225cc7c068" providerId="ADAL" clId="{1E2F484A-85EB-4F57-A8CA-8B46E55DCC36}" dt="2023-12-07T09:24:03.093" v="69" actId="478"/>
          <ac:spMkLst>
            <pc:docMk/>
            <pc:sldMk cId="4168421299" sldId="256"/>
            <ac:spMk id="2" creationId="{2B349A79-F9B0-1B4F-BDE6-77F5AAD57243}"/>
          </ac:spMkLst>
        </pc:spChg>
        <pc:spChg chg="mod">
          <ac:chgData name="Marc FISCHER" userId="226d6cda-b786-4170-a95f-61225cc7c068" providerId="ADAL" clId="{1E2F484A-85EB-4F57-A8CA-8B46E55DCC36}" dt="2023-12-07T09:36:38.699" v="2630" actId="207"/>
          <ac:spMkLst>
            <pc:docMk/>
            <pc:sldMk cId="4168421299" sldId="256"/>
            <ac:spMk id="3" creationId="{AE5378E7-E299-6D45-99BF-05C4C4B126A0}"/>
          </ac:spMkLst>
        </pc:spChg>
      </pc:sldChg>
      <pc:sldChg chg="modSp mod">
        <pc:chgData name="Marc FISCHER" userId="226d6cda-b786-4170-a95f-61225cc7c068" providerId="ADAL" clId="{1E2F484A-85EB-4F57-A8CA-8B46E55DCC36}" dt="2023-12-07T09:23:11.779" v="67" actId="14100"/>
        <pc:sldMkLst>
          <pc:docMk/>
          <pc:sldMk cId="540275904" sldId="257"/>
        </pc:sldMkLst>
        <pc:spChg chg="mod">
          <ac:chgData name="Marc FISCHER" userId="226d6cda-b786-4170-a95f-61225cc7c068" providerId="ADAL" clId="{1E2F484A-85EB-4F57-A8CA-8B46E55DCC36}" dt="2023-12-07T09:23:11.779" v="67" actId="14100"/>
          <ac:spMkLst>
            <pc:docMk/>
            <pc:sldMk cId="540275904" sldId="257"/>
            <ac:spMk id="2" creationId="{2CE24940-B627-2948-A137-CA5F7CE3B1FD}"/>
          </ac:spMkLst>
        </pc:spChg>
      </pc:sldChg>
      <pc:sldChg chg="addSp delSp modSp add del mod">
        <pc:chgData name="Marc FISCHER" userId="226d6cda-b786-4170-a95f-61225cc7c068" providerId="ADAL" clId="{1E2F484A-85EB-4F57-A8CA-8B46E55DCC36}" dt="2023-12-07T15:06:13.038" v="5080" actId="14100"/>
        <pc:sldMkLst>
          <pc:docMk/>
          <pc:sldMk cId="1499426403" sldId="258"/>
        </pc:sldMkLst>
        <pc:spChg chg="mod">
          <ac:chgData name="Marc FISCHER" userId="226d6cda-b786-4170-a95f-61225cc7c068" providerId="ADAL" clId="{1E2F484A-85EB-4F57-A8CA-8B46E55DCC36}" dt="2023-12-07T15:06:04.845" v="5078" actId="6549"/>
          <ac:spMkLst>
            <pc:docMk/>
            <pc:sldMk cId="1499426403" sldId="258"/>
            <ac:spMk id="3" creationId="{AE5378E7-E299-6D45-99BF-05C4C4B126A0}"/>
          </ac:spMkLst>
        </pc:spChg>
        <pc:picChg chg="add del mod">
          <ac:chgData name="Marc FISCHER" userId="226d6cda-b786-4170-a95f-61225cc7c068" providerId="ADAL" clId="{1E2F484A-85EB-4F57-A8CA-8B46E55DCC36}" dt="2023-12-07T09:40:15.520" v="2639"/>
          <ac:picMkLst>
            <pc:docMk/>
            <pc:sldMk cId="1499426403" sldId="258"/>
            <ac:picMk id="2" creationId="{B74E1FC6-6649-0512-C352-E1EEF94240B3}"/>
          </ac:picMkLst>
        </pc:picChg>
        <pc:picChg chg="add mod">
          <ac:chgData name="Marc FISCHER" userId="226d6cda-b786-4170-a95f-61225cc7c068" providerId="ADAL" clId="{1E2F484A-85EB-4F57-A8CA-8B46E55DCC36}" dt="2023-12-07T15:06:13.038" v="5080" actId="14100"/>
          <ac:picMkLst>
            <pc:docMk/>
            <pc:sldMk cId="1499426403" sldId="258"/>
            <ac:picMk id="4" creationId="{5586F7DD-2FF9-01D9-BC6B-0C90DCE7B620}"/>
          </ac:picMkLst>
        </pc:picChg>
      </pc:sldChg>
      <pc:sldChg chg="add del">
        <pc:chgData name="Marc FISCHER" userId="226d6cda-b786-4170-a95f-61225cc7c068" providerId="ADAL" clId="{1E2F484A-85EB-4F57-A8CA-8B46E55DCC36}" dt="2023-12-07T09:30:25.040" v="1148"/>
        <pc:sldMkLst>
          <pc:docMk/>
          <pc:sldMk cId="336985657" sldId="259"/>
        </pc:sldMkLst>
      </pc:sldChg>
      <pc:sldChg chg="addSp delSp modSp add mod">
        <pc:chgData name="Marc FISCHER" userId="226d6cda-b786-4170-a95f-61225cc7c068" providerId="ADAL" clId="{1E2F484A-85EB-4F57-A8CA-8B46E55DCC36}" dt="2023-12-07T09:40:58.255" v="2679" actId="20577"/>
        <pc:sldMkLst>
          <pc:docMk/>
          <pc:sldMk cId="2622829191" sldId="259"/>
        </pc:sldMkLst>
        <pc:spChg chg="mod">
          <ac:chgData name="Marc FISCHER" userId="226d6cda-b786-4170-a95f-61225cc7c068" providerId="ADAL" clId="{1E2F484A-85EB-4F57-A8CA-8B46E55DCC36}" dt="2023-12-07T09:40:58.255" v="2679" actId="20577"/>
          <ac:spMkLst>
            <pc:docMk/>
            <pc:sldMk cId="2622829191" sldId="259"/>
            <ac:spMk id="3" creationId="{AE5378E7-E299-6D45-99BF-05C4C4B126A0}"/>
          </ac:spMkLst>
        </pc:spChg>
        <pc:picChg chg="add del">
          <ac:chgData name="Marc FISCHER" userId="226d6cda-b786-4170-a95f-61225cc7c068" providerId="ADAL" clId="{1E2F484A-85EB-4F57-A8CA-8B46E55DCC36}" dt="2023-12-07T09:39:55.355" v="2633" actId="21"/>
          <ac:picMkLst>
            <pc:docMk/>
            <pc:sldMk cId="2622829191" sldId="259"/>
            <ac:picMk id="1026" creationId="{F2C05FD1-3AD5-AE95-39C1-D9262C61E244}"/>
          </ac:picMkLst>
        </pc:picChg>
      </pc:sldChg>
      <pc:sldChg chg="modSp add mod">
        <pc:chgData name="Marc FISCHER" userId="226d6cda-b786-4170-a95f-61225cc7c068" providerId="ADAL" clId="{1E2F484A-85EB-4F57-A8CA-8B46E55DCC36}" dt="2023-12-07T13:32:57.552" v="4979" actId="20577"/>
        <pc:sldMkLst>
          <pc:docMk/>
          <pc:sldMk cId="1761189452" sldId="260"/>
        </pc:sldMkLst>
        <pc:spChg chg="mod">
          <ac:chgData name="Marc FISCHER" userId="226d6cda-b786-4170-a95f-61225cc7c068" providerId="ADAL" clId="{1E2F484A-85EB-4F57-A8CA-8B46E55DCC36}" dt="2023-12-07T13:32:57.552" v="4979" actId="20577"/>
          <ac:spMkLst>
            <pc:docMk/>
            <pc:sldMk cId="1761189452" sldId="260"/>
            <ac:spMk id="3" creationId="{AE5378E7-E299-6D45-99BF-05C4C4B126A0}"/>
          </ac:spMkLst>
        </pc:spChg>
      </pc:sldChg>
      <pc:sldChg chg="new add del">
        <pc:chgData name="Marc FISCHER" userId="226d6cda-b786-4170-a95f-61225cc7c068" providerId="ADAL" clId="{1E2F484A-85EB-4F57-A8CA-8B46E55DCC36}" dt="2023-12-07T09:40:17.502" v="2640" actId="47"/>
        <pc:sldMkLst>
          <pc:docMk/>
          <pc:sldMk cId="3126306377" sldId="260"/>
        </pc:sldMkLst>
      </pc:sldChg>
      <pc:sldChg chg="add del">
        <pc:chgData name="Marc FISCHER" userId="226d6cda-b786-4170-a95f-61225cc7c068" providerId="ADAL" clId="{1E2F484A-85EB-4F57-A8CA-8B46E55DCC36}" dt="2023-12-07T11:46:56.016" v="3105" actId="47"/>
        <pc:sldMkLst>
          <pc:docMk/>
          <pc:sldMk cId="1591635035" sldId="261"/>
        </pc:sldMkLst>
      </pc:sldChg>
      <pc:sldChg chg="addSp modSp add mod">
        <pc:chgData name="Marc FISCHER" userId="226d6cda-b786-4170-a95f-61225cc7c068" providerId="ADAL" clId="{1E2F484A-85EB-4F57-A8CA-8B46E55DCC36}" dt="2023-12-07T13:22:47.964" v="4904" actId="1076"/>
        <pc:sldMkLst>
          <pc:docMk/>
          <pc:sldMk cId="2140750186" sldId="262"/>
        </pc:sldMkLst>
        <pc:spChg chg="mod">
          <ac:chgData name="Marc FISCHER" userId="226d6cda-b786-4170-a95f-61225cc7c068" providerId="ADAL" clId="{1E2F484A-85EB-4F57-A8CA-8B46E55DCC36}" dt="2023-12-07T13:22:40.975" v="4901" actId="20577"/>
          <ac:spMkLst>
            <pc:docMk/>
            <pc:sldMk cId="2140750186" sldId="262"/>
            <ac:spMk id="3" creationId="{AE5378E7-E299-6D45-99BF-05C4C4B126A0}"/>
          </ac:spMkLst>
        </pc:spChg>
        <pc:picChg chg="add mod">
          <ac:chgData name="Marc FISCHER" userId="226d6cda-b786-4170-a95f-61225cc7c068" providerId="ADAL" clId="{1E2F484A-85EB-4F57-A8CA-8B46E55DCC36}" dt="2023-12-07T13:22:47.964" v="4904" actId="1076"/>
          <ac:picMkLst>
            <pc:docMk/>
            <pc:sldMk cId="2140750186" sldId="262"/>
            <ac:picMk id="1026" creationId="{393B7F54-C593-BC16-00B5-D7B17C11775F}"/>
          </ac:picMkLst>
        </pc:picChg>
      </pc:sldChg>
      <pc:sldChg chg="modSp add mod">
        <pc:chgData name="Marc FISCHER" userId="226d6cda-b786-4170-a95f-61225cc7c068" providerId="ADAL" clId="{1E2F484A-85EB-4F57-A8CA-8B46E55DCC36}" dt="2023-12-07T14:37:43.603" v="5068" actId="20577"/>
        <pc:sldMkLst>
          <pc:docMk/>
          <pc:sldMk cId="9043552" sldId="263"/>
        </pc:sldMkLst>
        <pc:spChg chg="mod">
          <ac:chgData name="Marc FISCHER" userId="226d6cda-b786-4170-a95f-61225cc7c068" providerId="ADAL" clId="{1E2F484A-85EB-4F57-A8CA-8B46E55DCC36}" dt="2023-12-07T14:37:43.603" v="5068" actId="20577"/>
          <ac:spMkLst>
            <pc:docMk/>
            <pc:sldMk cId="9043552" sldId="263"/>
            <ac:spMk id="3" creationId="{AE5378E7-E299-6D45-99BF-05C4C4B126A0}"/>
          </ac:spMkLst>
        </pc:spChg>
      </pc:sldChg>
      <pc:sldChg chg="new del">
        <pc:chgData name="Marc FISCHER" userId="226d6cda-b786-4170-a95f-61225cc7c068" providerId="ADAL" clId="{1E2F484A-85EB-4F57-A8CA-8B46E55DCC36}" dt="2023-12-07T13:21:42.324" v="4849" actId="47"/>
        <pc:sldMkLst>
          <pc:docMk/>
          <pc:sldMk cId="3063220188" sldId="264"/>
        </pc:sldMkLst>
      </pc:sldChg>
      <pc:sldChg chg="addSp delSp modSp add mod">
        <pc:chgData name="Marc FISCHER" userId="226d6cda-b786-4170-a95f-61225cc7c068" providerId="ADAL" clId="{1E2F484A-85EB-4F57-A8CA-8B46E55DCC36}" dt="2023-12-07T15:26:54.164" v="5084" actId="21"/>
        <pc:sldMkLst>
          <pc:docMk/>
          <pc:sldMk cId="3648864087" sldId="265"/>
        </pc:sldMkLst>
        <pc:spChg chg="mod">
          <ac:chgData name="Marc FISCHER" userId="226d6cda-b786-4170-a95f-61225cc7c068" providerId="ADAL" clId="{1E2F484A-85EB-4F57-A8CA-8B46E55DCC36}" dt="2023-12-07T13:21:40.486" v="4848" actId="20577"/>
          <ac:spMkLst>
            <pc:docMk/>
            <pc:sldMk cId="3648864087" sldId="265"/>
            <ac:spMk id="2" creationId="{2B349A79-F9B0-1B4F-BDE6-77F5AAD57243}"/>
          </ac:spMkLst>
        </pc:spChg>
        <pc:picChg chg="add del">
          <ac:chgData name="Marc FISCHER" userId="226d6cda-b786-4170-a95f-61225cc7c068" providerId="ADAL" clId="{1E2F484A-85EB-4F57-A8CA-8B46E55DCC36}" dt="2023-12-07T15:26:54.164" v="5084" actId="21"/>
          <ac:picMkLst>
            <pc:docMk/>
            <pc:sldMk cId="3648864087" sldId="265"/>
            <ac:picMk id="5" creationId="{FFE6805D-EC8C-EE9B-9DE8-5DF067D19BF1}"/>
          </ac:picMkLst>
        </pc:picChg>
      </pc:sldChg>
      <pc:sldChg chg="modSp add mod">
        <pc:chgData name="Marc FISCHER" userId="226d6cda-b786-4170-a95f-61225cc7c068" providerId="ADAL" clId="{1E2F484A-85EB-4F57-A8CA-8B46E55DCC36}" dt="2023-12-07T13:22:23.054" v="4860" actId="20577"/>
        <pc:sldMkLst>
          <pc:docMk/>
          <pc:sldMk cId="2943625460" sldId="266"/>
        </pc:sldMkLst>
        <pc:spChg chg="mod">
          <ac:chgData name="Marc FISCHER" userId="226d6cda-b786-4170-a95f-61225cc7c068" providerId="ADAL" clId="{1E2F484A-85EB-4F57-A8CA-8B46E55DCC36}" dt="2023-12-07T13:21:58.616" v="4854" actId="20577"/>
          <ac:spMkLst>
            <pc:docMk/>
            <pc:sldMk cId="2943625460" sldId="266"/>
            <ac:spMk id="2" creationId="{2B349A79-F9B0-1B4F-BDE6-77F5AAD57243}"/>
          </ac:spMkLst>
        </pc:spChg>
        <pc:spChg chg="mod">
          <ac:chgData name="Marc FISCHER" userId="226d6cda-b786-4170-a95f-61225cc7c068" providerId="ADAL" clId="{1E2F484A-85EB-4F57-A8CA-8B46E55DCC36}" dt="2023-12-07T13:22:23.054" v="4860" actId="20577"/>
          <ac:spMkLst>
            <pc:docMk/>
            <pc:sldMk cId="2943625460" sldId="266"/>
            <ac:spMk id="3" creationId="{AE5378E7-E299-6D45-99BF-05C4C4B126A0}"/>
          </ac:spMkLst>
        </pc:spChg>
      </pc:sldChg>
      <pc:sldChg chg="addSp modSp add mod">
        <pc:chgData name="Marc FISCHER" userId="226d6cda-b786-4170-a95f-61225cc7c068" providerId="ADAL" clId="{1E2F484A-85EB-4F57-A8CA-8B46E55DCC36}" dt="2023-12-07T15:27:58.069" v="5099" actId="1076"/>
        <pc:sldMkLst>
          <pc:docMk/>
          <pc:sldMk cId="1760958260" sldId="267"/>
        </pc:sldMkLst>
        <pc:spChg chg="mod">
          <ac:chgData name="Marc FISCHER" userId="226d6cda-b786-4170-a95f-61225cc7c068" providerId="ADAL" clId="{1E2F484A-85EB-4F57-A8CA-8B46E55DCC36}" dt="2023-12-07T15:26:51.360" v="5083" actId="20577"/>
          <ac:spMkLst>
            <pc:docMk/>
            <pc:sldMk cId="1760958260" sldId="267"/>
            <ac:spMk id="3" creationId="{AE5378E7-E299-6D45-99BF-05C4C4B126A0}"/>
          </ac:spMkLst>
        </pc:spChg>
        <pc:picChg chg="add mod modCrop">
          <ac:chgData name="Marc FISCHER" userId="226d6cda-b786-4170-a95f-61225cc7c068" providerId="ADAL" clId="{1E2F484A-85EB-4F57-A8CA-8B46E55DCC36}" dt="2023-12-07T15:27:22.395" v="5092" actId="732"/>
          <ac:picMkLst>
            <pc:docMk/>
            <pc:sldMk cId="1760958260" sldId="267"/>
            <ac:picMk id="2" creationId="{897E4CE2-443C-9F8A-7A1D-2ADE85EA7182}"/>
          </ac:picMkLst>
        </pc:picChg>
        <pc:picChg chg="add mod">
          <ac:chgData name="Marc FISCHER" userId="226d6cda-b786-4170-a95f-61225cc7c068" providerId="ADAL" clId="{1E2F484A-85EB-4F57-A8CA-8B46E55DCC36}" dt="2023-12-07T15:27:58.069" v="5099" actId="1076"/>
          <ac:picMkLst>
            <pc:docMk/>
            <pc:sldMk cId="1760958260" sldId="267"/>
            <ac:picMk id="5" creationId="{AFEEDD01-9627-2BC1-70E5-3357F503831F}"/>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AD3E930-1D00-FB49-95FB-C6F5873848FA}"/>
              </a:ext>
            </a:extLst>
          </p:cNvPr>
          <p:cNvPicPr>
            <a:picLocks noChangeAspect="1"/>
          </p:cNvPicPr>
          <p:nvPr userDrawn="1"/>
        </p:nvPicPr>
        <p:blipFill>
          <a:blip r:embed="rId2"/>
          <a:stretch>
            <a:fillRect/>
          </a:stretch>
        </p:blipFill>
        <p:spPr>
          <a:xfrm>
            <a:off x="0" y="0"/>
            <a:ext cx="12199718" cy="6853663"/>
          </a:xfrm>
          <a:prstGeom prst="rect">
            <a:avLst/>
          </a:prstGeom>
        </p:spPr>
      </p:pic>
    </p:spTree>
    <p:extLst>
      <p:ext uri="{BB962C8B-B14F-4D97-AF65-F5344CB8AC3E}">
        <p14:creationId xmlns:p14="http://schemas.microsoft.com/office/powerpoint/2010/main" val="345382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0937B0-9282-9748-A425-AA05F8BFFDB8}"/>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0065771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descr="Une image contenant eau, herbe, extérieur&#10;&#10;Description générée automatiquement">
            <a:extLst>
              <a:ext uri="{FF2B5EF4-FFF2-40B4-BE49-F238E27FC236}">
                <a16:creationId xmlns:a16="http://schemas.microsoft.com/office/drawing/2014/main" id="{0D80EE71-DC40-134E-983B-310139E30163}"/>
              </a:ext>
            </a:extLst>
          </p:cNvPr>
          <p:cNvPicPr>
            <a:picLocks noChangeAspect="1"/>
          </p:cNvPicPr>
          <p:nvPr userDrawn="1"/>
        </p:nvPicPr>
        <p:blipFill>
          <a:blip r:embed="rId4"/>
          <a:stretch>
            <a:fillRect/>
          </a:stretch>
        </p:blipFill>
        <p:spPr>
          <a:xfrm>
            <a:off x="0" y="0"/>
            <a:ext cx="12199720" cy="6853664"/>
          </a:xfrm>
          <a:prstGeom prst="rect">
            <a:avLst/>
          </a:prstGeom>
        </p:spPr>
      </p:pic>
      <p:sp>
        <p:nvSpPr>
          <p:cNvPr id="8" name="Espace réservé du titre 9">
            <a:extLst>
              <a:ext uri="{FF2B5EF4-FFF2-40B4-BE49-F238E27FC236}">
                <a16:creationId xmlns:a16="http://schemas.microsoft.com/office/drawing/2014/main" id="{B6B6E2C7-9AD2-1A43-96F4-6EEE8D6B12A5}"/>
              </a:ext>
            </a:extLst>
          </p:cNvPr>
          <p:cNvSpPr>
            <a:spLocks noGrp="1"/>
          </p:cNvSpPr>
          <p:nvPr>
            <p:ph type="title"/>
          </p:nvPr>
        </p:nvSpPr>
        <p:spPr>
          <a:xfrm>
            <a:off x="7296913" y="2613770"/>
            <a:ext cx="4662728" cy="1634796"/>
          </a:xfrm>
          <a:prstGeom prst="rect">
            <a:avLst/>
          </a:prstGeom>
        </p:spPr>
        <p:txBody>
          <a:bodyPr vert="horz" lIns="91440" tIns="45720" rIns="91440" bIns="45720" rtlCol="0" anchor="ctr">
            <a:normAutofit/>
          </a:bodyPr>
          <a:lstStyle/>
          <a:p>
            <a:r>
              <a:rPr lang="fr-FR" dirty="0"/>
              <a:t>PRÉSENTATION THÈME</a:t>
            </a:r>
          </a:p>
        </p:txBody>
      </p:sp>
      <p:sp>
        <p:nvSpPr>
          <p:cNvPr id="9" name="ZoneTexte 8">
            <a:extLst>
              <a:ext uri="{FF2B5EF4-FFF2-40B4-BE49-F238E27FC236}">
                <a16:creationId xmlns:a16="http://schemas.microsoft.com/office/drawing/2014/main" id="{0778F38A-9E92-AC45-B3A8-955C78EB0FF5}"/>
              </a:ext>
            </a:extLst>
          </p:cNvPr>
          <p:cNvSpPr txBox="1"/>
          <p:nvPr userDrawn="1"/>
        </p:nvSpPr>
        <p:spPr>
          <a:xfrm>
            <a:off x="256032" y="6356350"/>
            <a:ext cx="1953768" cy="369332"/>
          </a:xfrm>
          <a:prstGeom prst="rect">
            <a:avLst/>
          </a:prstGeom>
          <a:noFill/>
        </p:spPr>
        <p:txBody>
          <a:bodyPr wrap="square" rtlCol="0">
            <a:spAutoFit/>
          </a:bodyPr>
          <a:lstStyle/>
          <a:p>
            <a:r>
              <a:rPr lang="fr-FR" dirty="0">
                <a:solidFill>
                  <a:schemeClr val="bg1"/>
                </a:solidFill>
                <a:latin typeface="Helvetica" pitchFamily="2" charset="0"/>
              </a:rPr>
              <a:t>00/00/00</a:t>
            </a:r>
          </a:p>
        </p:txBody>
      </p:sp>
      <p:pic>
        <p:nvPicPr>
          <p:cNvPr id="10" name="Image 9">
            <a:extLst>
              <a:ext uri="{FF2B5EF4-FFF2-40B4-BE49-F238E27FC236}">
                <a16:creationId xmlns:a16="http://schemas.microsoft.com/office/drawing/2014/main" id="{5D4A1DFC-FC55-5F4C-98E5-6DB6913A1D3F}"/>
              </a:ext>
            </a:extLst>
          </p:cNvPr>
          <p:cNvPicPr>
            <a:picLocks noChangeAspect="1"/>
          </p:cNvPicPr>
          <p:nvPr userDrawn="1"/>
        </p:nvPicPr>
        <p:blipFill>
          <a:blip r:embed="rId5"/>
          <a:stretch>
            <a:fillRect/>
          </a:stretch>
        </p:blipFill>
        <p:spPr>
          <a:xfrm>
            <a:off x="590550" y="483394"/>
            <a:ext cx="1443542" cy="1568083"/>
          </a:xfrm>
          <a:prstGeom prst="rect">
            <a:avLst/>
          </a:prstGeom>
        </p:spPr>
      </p:pic>
    </p:spTree>
    <p:extLst>
      <p:ext uri="{BB962C8B-B14F-4D97-AF65-F5344CB8AC3E}">
        <p14:creationId xmlns:p14="http://schemas.microsoft.com/office/powerpoint/2010/main" val="4219282466"/>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E24940-B627-2948-A137-CA5F7CE3B1FD}"/>
              </a:ext>
            </a:extLst>
          </p:cNvPr>
          <p:cNvSpPr>
            <a:spLocks noGrp="1"/>
          </p:cNvSpPr>
          <p:nvPr>
            <p:ph type="title"/>
          </p:nvPr>
        </p:nvSpPr>
        <p:spPr>
          <a:xfrm>
            <a:off x="6641432" y="2613770"/>
            <a:ext cx="5318209" cy="1634796"/>
          </a:xfrm>
        </p:spPr>
        <p:txBody>
          <a:bodyPr>
            <a:normAutofit fontScale="90000"/>
          </a:bodyPr>
          <a:lstStyle/>
          <a:p>
            <a:r>
              <a:rPr lang="fr-FR" dirty="0"/>
              <a:t>Transfert de périmètre d’EFPL</a:t>
            </a:r>
            <a:br>
              <a:rPr lang="fr-FR" dirty="0"/>
            </a:br>
            <a:br>
              <a:rPr lang="fr-FR" dirty="0"/>
            </a:br>
            <a:r>
              <a:rPr lang="fr-FR" dirty="0"/>
              <a:t>Commune de Fontenilles</a:t>
            </a:r>
          </a:p>
        </p:txBody>
      </p:sp>
    </p:spTree>
    <p:extLst>
      <p:ext uri="{BB962C8B-B14F-4D97-AF65-F5344CB8AC3E}">
        <p14:creationId xmlns:p14="http://schemas.microsoft.com/office/powerpoint/2010/main" val="54027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E5378E7-E299-6D45-99BF-05C4C4B126A0}"/>
              </a:ext>
            </a:extLst>
          </p:cNvPr>
          <p:cNvSpPr>
            <a:spLocks noGrp="1"/>
          </p:cNvSpPr>
          <p:nvPr>
            <p:ph type="subTitle" idx="4294967295"/>
          </p:nvPr>
        </p:nvSpPr>
        <p:spPr>
          <a:xfrm>
            <a:off x="649705" y="1078832"/>
            <a:ext cx="10892590" cy="4700336"/>
          </a:xfrm>
          <a:prstGeom prst="rect">
            <a:avLst/>
          </a:prstGeom>
        </p:spPr>
        <p:txBody>
          <a:bodyPr/>
          <a:lstStyle/>
          <a:p>
            <a:pPr marL="0" indent="0">
              <a:buNone/>
            </a:pPr>
            <a:r>
              <a:rPr lang="fr-FR" dirty="0">
                <a:solidFill>
                  <a:srgbClr val="065081"/>
                </a:solidFill>
              </a:rPr>
              <a:t>Les objectifs de la procédure en cours</a:t>
            </a:r>
          </a:p>
          <a:p>
            <a:pPr marL="0" indent="0">
              <a:buNone/>
            </a:pPr>
            <a:endParaRPr lang="fr-FR" sz="2000" dirty="0"/>
          </a:p>
          <a:p>
            <a:pPr marL="0" indent="0">
              <a:buNone/>
            </a:pPr>
            <a:r>
              <a:rPr lang="fr-FR" sz="2000" dirty="0"/>
              <a:t>Ces biens seront ensuite revendu comme suit : </a:t>
            </a:r>
          </a:p>
          <a:p>
            <a:r>
              <a:rPr lang="fr-FR" sz="2000" dirty="0"/>
              <a:t>Cession de 21 logements au bailleur social </a:t>
            </a:r>
            <a:r>
              <a:rPr lang="fr-FR" sz="2000" dirty="0" err="1"/>
              <a:t>Promologis</a:t>
            </a:r>
            <a:r>
              <a:rPr lang="fr-FR" sz="2000" dirty="0"/>
              <a:t> (4 villas et 17 appartements) avec une minoration du cout en activant une partie de l’enveloppe SRU alimentée par les amendes payées par la ville de La Salvetat Saint Gilles. </a:t>
            </a:r>
          </a:p>
          <a:p>
            <a:r>
              <a:rPr lang="fr-FR" sz="2000" dirty="0"/>
              <a:t>Cession d’un logement à la communauté de communes du Grand Ouest Toulousain pour la réalisation d’un logement d’hébergement d’urgence (axe du PLH)</a:t>
            </a:r>
          </a:p>
          <a:p>
            <a:endParaRPr lang="fr-FR" sz="2000" dirty="0"/>
          </a:p>
          <a:p>
            <a:pPr marL="0" indent="0">
              <a:buNone/>
            </a:pPr>
            <a:r>
              <a:rPr lang="fr-FR" sz="2000" dirty="0"/>
              <a:t>Il est à noter que la commune achète directement les pieds d’immeuble  afin de pérenniser la présence d’une crèche associative et installer un service jeunesse à proximité </a:t>
            </a:r>
            <a:r>
              <a:rPr lang="fr-FR" sz="2000"/>
              <a:t>du collège. </a:t>
            </a:r>
            <a:endParaRPr lang="fr-FR" sz="2000" dirty="0"/>
          </a:p>
          <a:p>
            <a:pPr marL="0" indent="0">
              <a:buNone/>
            </a:pPr>
            <a:endParaRPr lang="fr-FR" sz="2000" dirty="0"/>
          </a:p>
          <a:p>
            <a:pPr marL="0" indent="0">
              <a:buNone/>
            </a:pPr>
            <a:endParaRPr lang="fr-FR" sz="2000" dirty="0"/>
          </a:p>
          <a:p>
            <a:pPr marL="0" indent="0">
              <a:buNone/>
            </a:pPr>
            <a:endParaRPr lang="fr-FR" sz="2000" dirty="0"/>
          </a:p>
        </p:txBody>
      </p:sp>
    </p:spTree>
    <p:extLst>
      <p:ext uri="{BB962C8B-B14F-4D97-AF65-F5344CB8AC3E}">
        <p14:creationId xmlns:p14="http://schemas.microsoft.com/office/powerpoint/2010/main" val="9043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349A79-F9B0-1B4F-BDE6-77F5AAD57243}"/>
              </a:ext>
            </a:extLst>
          </p:cNvPr>
          <p:cNvSpPr>
            <a:spLocks noGrp="1"/>
          </p:cNvSpPr>
          <p:nvPr>
            <p:ph type="ctrTitle" idx="4294967295"/>
          </p:nvPr>
        </p:nvSpPr>
        <p:spPr>
          <a:xfrm>
            <a:off x="1524000" y="1122363"/>
            <a:ext cx="9144000" cy="2387600"/>
          </a:xfrm>
        </p:spPr>
        <p:txBody>
          <a:bodyPr/>
          <a:lstStyle/>
          <a:p>
            <a:r>
              <a:rPr lang="fr-FR" dirty="0"/>
              <a:t>Le transfert de périmètre</a:t>
            </a:r>
          </a:p>
        </p:txBody>
      </p:sp>
      <p:sp>
        <p:nvSpPr>
          <p:cNvPr id="3" name="Sous-titre 2">
            <a:extLst>
              <a:ext uri="{FF2B5EF4-FFF2-40B4-BE49-F238E27FC236}">
                <a16:creationId xmlns:a16="http://schemas.microsoft.com/office/drawing/2014/main" id="{AE5378E7-E299-6D45-99BF-05C4C4B126A0}"/>
              </a:ext>
            </a:extLst>
          </p:cNvPr>
          <p:cNvSpPr>
            <a:spLocks noGrp="1"/>
          </p:cNvSpPr>
          <p:nvPr>
            <p:ph type="subTitle" idx="4294967295"/>
          </p:nvPr>
        </p:nvSpPr>
        <p:spPr>
          <a:xfrm>
            <a:off x="1524000" y="3602038"/>
            <a:ext cx="9144000" cy="1655762"/>
          </a:xfrm>
          <a:prstGeom prst="rect">
            <a:avLst/>
          </a:prstGeom>
        </p:spPr>
        <p:txBody>
          <a:bodyPr/>
          <a:lstStyle/>
          <a:p>
            <a:endParaRPr lang="fr-FR"/>
          </a:p>
        </p:txBody>
      </p:sp>
    </p:spTree>
    <p:extLst>
      <p:ext uri="{BB962C8B-B14F-4D97-AF65-F5344CB8AC3E}">
        <p14:creationId xmlns:p14="http://schemas.microsoft.com/office/powerpoint/2010/main" val="3648864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E5378E7-E299-6D45-99BF-05C4C4B126A0}"/>
              </a:ext>
            </a:extLst>
          </p:cNvPr>
          <p:cNvSpPr>
            <a:spLocks noGrp="1"/>
          </p:cNvSpPr>
          <p:nvPr>
            <p:ph type="subTitle" idx="4294967295"/>
          </p:nvPr>
        </p:nvSpPr>
        <p:spPr>
          <a:xfrm>
            <a:off x="649705" y="1078832"/>
            <a:ext cx="10892590" cy="4700336"/>
          </a:xfrm>
          <a:prstGeom prst="rect">
            <a:avLst/>
          </a:prstGeom>
        </p:spPr>
        <p:txBody>
          <a:bodyPr/>
          <a:lstStyle/>
          <a:p>
            <a:pPr marL="0" indent="0">
              <a:buNone/>
            </a:pPr>
            <a:r>
              <a:rPr lang="fr-FR" dirty="0">
                <a:solidFill>
                  <a:srgbClr val="065081"/>
                </a:solidFill>
              </a:rPr>
              <a:t>Le changement d’intercommunalité</a:t>
            </a:r>
          </a:p>
          <a:p>
            <a:pPr marL="0" indent="0">
              <a:buNone/>
            </a:pPr>
            <a:endParaRPr lang="fr-FR" sz="2000" dirty="0"/>
          </a:p>
          <a:p>
            <a:pPr marL="0" indent="0">
              <a:buNone/>
            </a:pPr>
            <a:r>
              <a:rPr lang="fr-FR" sz="2000" dirty="0"/>
              <a:t>Auparavant membre de la Communauté de Communes de la Gascogne Toulousaine, la Ville de Fontenilles a souhaité dès 2021 et après une consultation publique, adhérer au Grand Ouest Toulousain. Ce choix s’explique par les complexités de fonctionnement rencontrées du fait de la différence d’appartenance départementale et plus largement à des profils territoriaux éloignés et disparates.</a:t>
            </a:r>
          </a:p>
          <a:p>
            <a:pPr marL="0" indent="0">
              <a:buNone/>
            </a:pPr>
            <a:endParaRPr lang="fr-FR" sz="2000" dirty="0"/>
          </a:p>
          <a:p>
            <a:pPr marL="0" indent="0">
              <a:buNone/>
            </a:pPr>
            <a:r>
              <a:rPr lang="fr-FR" sz="2000" dirty="0"/>
              <a:t>Ce choix a été approuvé</a:t>
            </a:r>
          </a:p>
          <a:p>
            <a:pPr marL="0" indent="0">
              <a:buNone/>
            </a:pPr>
            <a:r>
              <a:rPr lang="fr-FR" sz="2000" dirty="0"/>
              <a:t> - Par délibération du Conseil municipal de Fontenilles le 24 mai 2022</a:t>
            </a:r>
          </a:p>
          <a:p>
            <a:pPr marL="0" indent="0">
              <a:buNone/>
            </a:pPr>
            <a:r>
              <a:rPr lang="fr-FR" sz="2000" dirty="0"/>
              <a:t> - Par délibération du Conseil Communautaire du Grand Ouest Toulousain le 16 juin 2022</a:t>
            </a:r>
          </a:p>
          <a:p>
            <a:pPr marL="0" indent="0">
              <a:buNone/>
            </a:pPr>
            <a:r>
              <a:rPr lang="fr-FR" sz="2000" dirty="0"/>
              <a:t> - Par arrêté préfectoral le 24 mars 2023</a:t>
            </a:r>
          </a:p>
        </p:txBody>
      </p:sp>
    </p:spTree>
    <p:extLst>
      <p:ext uri="{BB962C8B-B14F-4D97-AF65-F5344CB8AC3E}">
        <p14:creationId xmlns:p14="http://schemas.microsoft.com/office/powerpoint/2010/main" val="4168421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E5378E7-E299-6D45-99BF-05C4C4B126A0}"/>
              </a:ext>
            </a:extLst>
          </p:cNvPr>
          <p:cNvSpPr>
            <a:spLocks noGrp="1"/>
          </p:cNvSpPr>
          <p:nvPr>
            <p:ph type="subTitle" idx="4294967295"/>
          </p:nvPr>
        </p:nvSpPr>
        <p:spPr>
          <a:xfrm>
            <a:off x="649705" y="1078832"/>
            <a:ext cx="10892590" cy="4700336"/>
          </a:xfrm>
          <a:prstGeom prst="rect">
            <a:avLst/>
          </a:prstGeom>
        </p:spPr>
        <p:txBody>
          <a:bodyPr/>
          <a:lstStyle/>
          <a:p>
            <a:pPr marL="0" indent="0">
              <a:buNone/>
            </a:pPr>
            <a:r>
              <a:rPr lang="fr-FR" dirty="0">
                <a:solidFill>
                  <a:srgbClr val="065081"/>
                </a:solidFill>
              </a:rPr>
              <a:t>Le changement d’intercommunalité</a:t>
            </a:r>
          </a:p>
          <a:p>
            <a:pPr marL="0" indent="0">
              <a:buNone/>
            </a:pPr>
            <a:endParaRPr lang="fr-FR" sz="2000" dirty="0"/>
          </a:p>
          <a:p>
            <a:pPr marL="0" indent="0">
              <a:buNone/>
            </a:pPr>
            <a:endParaRPr lang="fr-FR" sz="2000" dirty="0"/>
          </a:p>
        </p:txBody>
      </p:sp>
      <p:pic>
        <p:nvPicPr>
          <p:cNvPr id="2" name="Image 1">
            <a:extLst>
              <a:ext uri="{FF2B5EF4-FFF2-40B4-BE49-F238E27FC236}">
                <a16:creationId xmlns:a16="http://schemas.microsoft.com/office/drawing/2014/main" id="{897E4CE2-443C-9F8A-7A1D-2ADE85EA7182}"/>
              </a:ext>
            </a:extLst>
          </p:cNvPr>
          <p:cNvPicPr>
            <a:picLocks noChangeAspect="1"/>
          </p:cNvPicPr>
          <p:nvPr/>
        </p:nvPicPr>
        <p:blipFill rotWithShape="1">
          <a:blip r:embed="rId2"/>
          <a:srcRect r="1534"/>
          <a:stretch/>
        </p:blipFill>
        <p:spPr>
          <a:xfrm>
            <a:off x="2102884" y="1700464"/>
            <a:ext cx="7504579" cy="5156571"/>
          </a:xfrm>
          <a:prstGeom prst="rect">
            <a:avLst/>
          </a:prstGeom>
        </p:spPr>
      </p:pic>
      <p:pic>
        <p:nvPicPr>
          <p:cNvPr id="5" name="Image 4" descr="Une image contenant texte, Police, Graphique, affiche&#10;&#10;Description générée automatiquement">
            <a:extLst>
              <a:ext uri="{FF2B5EF4-FFF2-40B4-BE49-F238E27FC236}">
                <a16:creationId xmlns:a16="http://schemas.microsoft.com/office/drawing/2014/main" id="{AFEEDD01-9627-2BC1-70E5-3357F503831F}"/>
              </a:ext>
            </a:extLst>
          </p:cNvPr>
          <p:cNvPicPr>
            <a:picLocks noChangeAspect="1"/>
          </p:cNvPicPr>
          <p:nvPr/>
        </p:nvPicPr>
        <p:blipFill>
          <a:blip r:embed="rId3"/>
          <a:stretch>
            <a:fillRect/>
          </a:stretch>
        </p:blipFill>
        <p:spPr>
          <a:xfrm>
            <a:off x="7078369" y="1938459"/>
            <a:ext cx="1177785" cy="1280731"/>
          </a:xfrm>
          <a:prstGeom prst="rect">
            <a:avLst/>
          </a:prstGeom>
        </p:spPr>
      </p:pic>
    </p:spTree>
    <p:extLst>
      <p:ext uri="{BB962C8B-B14F-4D97-AF65-F5344CB8AC3E}">
        <p14:creationId xmlns:p14="http://schemas.microsoft.com/office/powerpoint/2010/main" val="1760958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E5378E7-E299-6D45-99BF-05C4C4B126A0}"/>
              </a:ext>
            </a:extLst>
          </p:cNvPr>
          <p:cNvSpPr>
            <a:spLocks noGrp="1"/>
          </p:cNvSpPr>
          <p:nvPr>
            <p:ph type="subTitle" idx="4294967295"/>
          </p:nvPr>
        </p:nvSpPr>
        <p:spPr>
          <a:xfrm>
            <a:off x="649705" y="1078832"/>
            <a:ext cx="4931945" cy="4700336"/>
          </a:xfrm>
          <a:prstGeom prst="rect">
            <a:avLst/>
          </a:prstGeom>
        </p:spPr>
        <p:txBody>
          <a:bodyPr/>
          <a:lstStyle/>
          <a:p>
            <a:pPr marL="0" indent="0">
              <a:buNone/>
            </a:pPr>
            <a:r>
              <a:rPr lang="fr-FR" dirty="0">
                <a:solidFill>
                  <a:srgbClr val="065081"/>
                </a:solidFill>
              </a:rPr>
              <a:t>L’impact sur les périmètres EPFL</a:t>
            </a:r>
          </a:p>
          <a:p>
            <a:pPr marL="0" indent="0">
              <a:buNone/>
            </a:pPr>
            <a:endParaRPr lang="fr-FR" sz="2000" dirty="0"/>
          </a:p>
          <a:p>
            <a:pPr marL="0" indent="0">
              <a:buNone/>
            </a:pPr>
            <a:r>
              <a:rPr lang="fr-FR" sz="2000" dirty="0"/>
              <a:t>La CCGT est membre de l’EPFO Occitanie alors que le Grand Ouest Toulousain est membre de l’EPFL du Grand Toulouse. </a:t>
            </a:r>
          </a:p>
          <a:p>
            <a:pPr marL="0" indent="0">
              <a:buNone/>
            </a:pPr>
            <a:endParaRPr lang="fr-FR" sz="2000" dirty="0"/>
          </a:p>
          <a:p>
            <a:pPr marL="0" indent="0">
              <a:buNone/>
            </a:pPr>
            <a:r>
              <a:rPr lang="fr-FR" sz="2000" dirty="0"/>
              <a:t>Du fait du changement d’intercommunalité, le périmètre de l’EPFL est donc étendu à la commune de Fontenilles sans pour autant que le périmètre de l’EPFO se trouve réduite. Il y a donc un chevauchement des deux périmètres.</a:t>
            </a:r>
          </a:p>
          <a:p>
            <a:pPr marL="0" indent="0">
              <a:buNone/>
            </a:pPr>
            <a:endParaRPr lang="fr-FR" sz="2000" dirty="0"/>
          </a:p>
          <a:p>
            <a:pPr marL="0" indent="0">
              <a:buNone/>
            </a:pPr>
            <a:endParaRPr lang="fr-FR" sz="2000" dirty="0"/>
          </a:p>
        </p:txBody>
      </p:sp>
      <p:pic>
        <p:nvPicPr>
          <p:cNvPr id="4" name="Image 3">
            <a:extLst>
              <a:ext uri="{FF2B5EF4-FFF2-40B4-BE49-F238E27FC236}">
                <a16:creationId xmlns:a16="http://schemas.microsoft.com/office/drawing/2014/main" id="{5586F7DD-2FF9-01D9-BC6B-0C90DCE7B620}"/>
              </a:ext>
            </a:extLst>
          </p:cNvPr>
          <p:cNvPicPr>
            <a:picLocks noChangeAspect="1"/>
          </p:cNvPicPr>
          <p:nvPr/>
        </p:nvPicPr>
        <p:blipFill>
          <a:blip r:embed="rId2"/>
          <a:stretch>
            <a:fillRect/>
          </a:stretch>
        </p:blipFill>
        <p:spPr>
          <a:xfrm>
            <a:off x="5484859" y="819149"/>
            <a:ext cx="6592041" cy="5267325"/>
          </a:xfrm>
          <a:prstGeom prst="rect">
            <a:avLst/>
          </a:prstGeom>
        </p:spPr>
      </p:pic>
    </p:spTree>
    <p:extLst>
      <p:ext uri="{BB962C8B-B14F-4D97-AF65-F5344CB8AC3E}">
        <p14:creationId xmlns:p14="http://schemas.microsoft.com/office/powerpoint/2010/main" val="1499426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E5378E7-E299-6D45-99BF-05C4C4B126A0}"/>
              </a:ext>
            </a:extLst>
          </p:cNvPr>
          <p:cNvSpPr>
            <a:spLocks noGrp="1"/>
          </p:cNvSpPr>
          <p:nvPr>
            <p:ph type="subTitle" idx="4294967295"/>
          </p:nvPr>
        </p:nvSpPr>
        <p:spPr>
          <a:xfrm>
            <a:off x="649705" y="1078832"/>
            <a:ext cx="10892590" cy="4700336"/>
          </a:xfrm>
          <a:prstGeom prst="rect">
            <a:avLst/>
          </a:prstGeom>
        </p:spPr>
        <p:txBody>
          <a:bodyPr/>
          <a:lstStyle/>
          <a:p>
            <a:pPr marL="0" indent="0">
              <a:buNone/>
            </a:pPr>
            <a:r>
              <a:rPr lang="fr-FR" dirty="0">
                <a:solidFill>
                  <a:srgbClr val="065081"/>
                </a:solidFill>
              </a:rPr>
              <a:t>La procédure en cours</a:t>
            </a:r>
          </a:p>
          <a:p>
            <a:pPr marL="0" indent="0">
              <a:buNone/>
            </a:pPr>
            <a:endParaRPr lang="fr-FR" sz="2000" dirty="0"/>
          </a:p>
          <a:p>
            <a:pPr marL="0" indent="0">
              <a:buNone/>
            </a:pPr>
            <a:r>
              <a:rPr lang="fr-FR" sz="2000" dirty="0"/>
              <a:t>Après échanges avec les deux EPF portant notamment sur la réactualisation des périmètres et la gestion des portages en cours, un accord a été trouvé portant sur </a:t>
            </a:r>
          </a:p>
          <a:p>
            <a:r>
              <a:rPr lang="fr-FR" sz="2000" dirty="0"/>
              <a:t>le rachat par l’EFPL des biens portés actuellement par l’EPFO sur le territoire de Fontenilles (convention du 3 décembre 2018)</a:t>
            </a:r>
          </a:p>
          <a:p>
            <a:r>
              <a:rPr lang="fr-FR" sz="2000" dirty="0"/>
              <a:t>la réduction du périmètre de l’EPFO et l’intégration de Fontenilles à l’EPFL du Grand Toulouse</a:t>
            </a:r>
          </a:p>
          <a:p>
            <a:pPr marL="0" indent="0">
              <a:buNone/>
            </a:pPr>
            <a:endParaRPr lang="fr-FR" sz="2000" dirty="0"/>
          </a:p>
          <a:p>
            <a:pPr marL="0" indent="0">
              <a:buNone/>
            </a:pPr>
            <a:r>
              <a:rPr lang="fr-FR" sz="2000" dirty="0"/>
              <a:t>L’EPFO n’aura donc plus à intervenir sur le territoire de Fontenilles. Aussi,  Par courrier en date du 25 septembre 2023, la Communauté de Communes du Grand Ouest Toulousain a sollicité M. le Préfet de Région pour exclure Fontenilles de son périmètre. </a:t>
            </a:r>
          </a:p>
          <a:p>
            <a:pPr marL="0" indent="0">
              <a:buNone/>
            </a:pPr>
            <a:endParaRPr lang="fr-FR" sz="2000" dirty="0"/>
          </a:p>
          <a:p>
            <a:pPr marL="0" indent="0">
              <a:buNone/>
            </a:pPr>
            <a:endParaRPr lang="fr-FR" sz="2000" dirty="0"/>
          </a:p>
        </p:txBody>
      </p:sp>
    </p:spTree>
    <p:extLst>
      <p:ext uri="{BB962C8B-B14F-4D97-AF65-F5344CB8AC3E}">
        <p14:creationId xmlns:p14="http://schemas.microsoft.com/office/powerpoint/2010/main" val="2622829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349A79-F9B0-1B4F-BDE6-77F5AAD57243}"/>
              </a:ext>
            </a:extLst>
          </p:cNvPr>
          <p:cNvSpPr>
            <a:spLocks noGrp="1"/>
          </p:cNvSpPr>
          <p:nvPr>
            <p:ph type="ctrTitle" idx="4294967295"/>
          </p:nvPr>
        </p:nvSpPr>
        <p:spPr>
          <a:xfrm>
            <a:off x="1524000" y="1122363"/>
            <a:ext cx="9144000" cy="2387600"/>
          </a:xfrm>
        </p:spPr>
        <p:txBody>
          <a:bodyPr/>
          <a:lstStyle/>
          <a:p>
            <a:r>
              <a:rPr lang="fr-FR" dirty="0"/>
              <a:t>L’intervention de L’EPFL sur le territoire du Grand Ouest Toulousain</a:t>
            </a:r>
          </a:p>
        </p:txBody>
      </p:sp>
      <p:sp>
        <p:nvSpPr>
          <p:cNvPr id="3" name="Sous-titre 2">
            <a:extLst>
              <a:ext uri="{FF2B5EF4-FFF2-40B4-BE49-F238E27FC236}">
                <a16:creationId xmlns:a16="http://schemas.microsoft.com/office/drawing/2014/main" id="{AE5378E7-E299-6D45-99BF-05C4C4B126A0}"/>
              </a:ext>
            </a:extLst>
          </p:cNvPr>
          <p:cNvSpPr>
            <a:spLocks noGrp="1"/>
          </p:cNvSpPr>
          <p:nvPr>
            <p:ph type="subTitle" idx="4294967295"/>
          </p:nvPr>
        </p:nvSpPr>
        <p:spPr>
          <a:xfrm>
            <a:off x="1524000" y="3602038"/>
            <a:ext cx="9144000" cy="1655762"/>
          </a:xfrm>
          <a:prstGeom prst="rect">
            <a:avLst/>
          </a:prstGeom>
        </p:spPr>
        <p:txBody>
          <a:bodyPr/>
          <a:lstStyle/>
          <a:p>
            <a:pPr marL="0" indent="0">
              <a:buNone/>
            </a:pPr>
            <a:r>
              <a:rPr lang="fr-FR" sz="3600" dirty="0">
                <a:solidFill>
                  <a:schemeClr val="bg1">
                    <a:lumMod val="50000"/>
                  </a:schemeClr>
                </a:solidFill>
              </a:rPr>
              <a:t>L’exemple du secteur </a:t>
            </a:r>
            <a:r>
              <a:rPr lang="fr-FR" sz="3600" dirty="0" err="1">
                <a:solidFill>
                  <a:schemeClr val="bg1">
                    <a:lumMod val="50000"/>
                  </a:schemeClr>
                </a:solidFill>
              </a:rPr>
              <a:t>Apouticayre</a:t>
            </a:r>
            <a:r>
              <a:rPr lang="fr-FR" sz="3600" dirty="0">
                <a:solidFill>
                  <a:schemeClr val="bg1">
                    <a:lumMod val="50000"/>
                  </a:schemeClr>
                </a:solidFill>
              </a:rPr>
              <a:t> </a:t>
            </a:r>
          </a:p>
          <a:p>
            <a:pPr marL="0" indent="0">
              <a:buNone/>
            </a:pPr>
            <a:r>
              <a:rPr lang="fr-FR" sz="3600" dirty="0">
                <a:solidFill>
                  <a:schemeClr val="bg1">
                    <a:lumMod val="50000"/>
                  </a:schemeClr>
                </a:solidFill>
              </a:rPr>
              <a:t>à la Salvetat Saint Gilles</a:t>
            </a:r>
          </a:p>
          <a:p>
            <a:endParaRPr lang="fr-FR" sz="3600" dirty="0"/>
          </a:p>
        </p:txBody>
      </p:sp>
    </p:spTree>
    <p:extLst>
      <p:ext uri="{BB962C8B-B14F-4D97-AF65-F5344CB8AC3E}">
        <p14:creationId xmlns:p14="http://schemas.microsoft.com/office/powerpoint/2010/main" val="2943625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E5378E7-E299-6D45-99BF-05C4C4B126A0}"/>
              </a:ext>
            </a:extLst>
          </p:cNvPr>
          <p:cNvSpPr>
            <a:spLocks noGrp="1"/>
          </p:cNvSpPr>
          <p:nvPr>
            <p:ph type="subTitle" idx="4294967295"/>
          </p:nvPr>
        </p:nvSpPr>
        <p:spPr>
          <a:xfrm>
            <a:off x="649705" y="1078832"/>
            <a:ext cx="10892590" cy="4700336"/>
          </a:xfrm>
          <a:prstGeom prst="rect">
            <a:avLst/>
          </a:prstGeom>
        </p:spPr>
        <p:txBody>
          <a:bodyPr/>
          <a:lstStyle/>
          <a:p>
            <a:pPr marL="0" indent="0">
              <a:buNone/>
            </a:pPr>
            <a:r>
              <a:rPr lang="fr-FR" dirty="0">
                <a:solidFill>
                  <a:srgbClr val="065081"/>
                </a:solidFill>
              </a:rPr>
              <a:t>Le contexte</a:t>
            </a:r>
          </a:p>
          <a:p>
            <a:pPr marL="0" indent="0">
              <a:buNone/>
            </a:pPr>
            <a:endParaRPr lang="fr-FR" sz="2000" dirty="0"/>
          </a:p>
          <a:p>
            <a:pPr marL="0" indent="0">
              <a:buNone/>
            </a:pPr>
            <a:r>
              <a:rPr lang="fr-FR" sz="2000" dirty="0"/>
              <a:t>La commune de la Salvetat Saint Gilles a un faible taux de logements locatifs sociaux (11,98% au 1</a:t>
            </a:r>
            <a:r>
              <a:rPr lang="fr-FR" sz="2000" baseline="30000" dirty="0"/>
              <a:t>er</a:t>
            </a:r>
            <a:r>
              <a:rPr lang="fr-FR" sz="2000" dirty="0"/>
              <a:t> janvier 2021) et fait donc l’objet d’un arrêté préfectoral de carences. </a:t>
            </a:r>
          </a:p>
          <a:p>
            <a:pPr marL="0" indent="0">
              <a:buNone/>
            </a:pPr>
            <a:endParaRPr lang="fr-FR" sz="2000" dirty="0"/>
          </a:p>
          <a:p>
            <a:pPr marL="0" indent="0">
              <a:buNone/>
            </a:pPr>
            <a:r>
              <a:rPr lang="fr-FR" sz="2000" dirty="0"/>
              <a:t>Pour améliorer la situation, la communauté de communes, via son service habitat, accompagne la commune. Un contrat de mixité sociale a été signé avec l’Etat pour acter une trajectoire de remise </a:t>
            </a:r>
            <a:r>
              <a:rPr lang="fr-FR" sz="2000"/>
              <a:t>en conformité. </a:t>
            </a:r>
            <a:endParaRPr lang="fr-FR" sz="2000" dirty="0"/>
          </a:p>
          <a:p>
            <a:pPr marL="0" indent="0">
              <a:buNone/>
            </a:pPr>
            <a:endParaRPr lang="fr-FR" sz="2000" dirty="0"/>
          </a:p>
          <a:p>
            <a:pPr marL="0" indent="0">
              <a:buNone/>
            </a:pPr>
            <a:r>
              <a:rPr lang="fr-FR" sz="2000" dirty="0"/>
              <a:t>L’EPFL est l’un des outils mobilisés pour améliorer cette situation. Ainsi Par le biais du portage EPFL, deux immeubles de logements locatifs privés et 4 villas, soit un total de 22 logements, sont en train d’être acquis pour un montant de 2 910 897 euros HT. </a:t>
            </a:r>
          </a:p>
          <a:p>
            <a:pPr marL="0" indent="0">
              <a:buNone/>
            </a:pPr>
            <a:endParaRPr lang="fr-FR" sz="2000" dirty="0"/>
          </a:p>
          <a:p>
            <a:pPr marL="0" indent="0">
              <a:buNone/>
            </a:pPr>
            <a:endParaRPr lang="fr-FR" sz="2000" dirty="0"/>
          </a:p>
          <a:p>
            <a:pPr marL="0" indent="0">
              <a:buNone/>
            </a:pPr>
            <a:endParaRPr lang="fr-FR" sz="2000" dirty="0"/>
          </a:p>
        </p:txBody>
      </p:sp>
    </p:spTree>
    <p:extLst>
      <p:ext uri="{BB962C8B-B14F-4D97-AF65-F5344CB8AC3E}">
        <p14:creationId xmlns:p14="http://schemas.microsoft.com/office/powerpoint/2010/main" val="1761189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E5378E7-E299-6D45-99BF-05C4C4B126A0}"/>
              </a:ext>
            </a:extLst>
          </p:cNvPr>
          <p:cNvSpPr>
            <a:spLocks noGrp="1"/>
          </p:cNvSpPr>
          <p:nvPr>
            <p:ph type="subTitle" idx="4294967295"/>
          </p:nvPr>
        </p:nvSpPr>
        <p:spPr>
          <a:xfrm>
            <a:off x="649705" y="1078832"/>
            <a:ext cx="10892590" cy="4700336"/>
          </a:xfrm>
          <a:prstGeom prst="rect">
            <a:avLst/>
          </a:prstGeom>
        </p:spPr>
        <p:txBody>
          <a:bodyPr/>
          <a:lstStyle/>
          <a:p>
            <a:pPr marL="0" indent="0">
              <a:buNone/>
            </a:pPr>
            <a:r>
              <a:rPr lang="fr-FR" dirty="0">
                <a:solidFill>
                  <a:srgbClr val="065081"/>
                </a:solidFill>
              </a:rPr>
              <a:t>La situation des biens</a:t>
            </a:r>
            <a:endParaRPr lang="fr-FR" sz="2000" dirty="0"/>
          </a:p>
        </p:txBody>
      </p:sp>
      <p:pic>
        <p:nvPicPr>
          <p:cNvPr id="1026" name="Picture 2" descr="Une image contenant carte&#10;&#10;Description générée automatiquement">
            <a:extLst>
              <a:ext uri="{FF2B5EF4-FFF2-40B4-BE49-F238E27FC236}">
                <a16:creationId xmlns:a16="http://schemas.microsoft.com/office/drawing/2014/main" id="{393B7F54-C593-BC16-00B5-D7B17C117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106" y="1695450"/>
            <a:ext cx="8967787" cy="481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75018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558</Words>
  <Application>Microsoft Office PowerPoint</Application>
  <PresentationFormat>Grand écran</PresentationFormat>
  <Paragraphs>43</Paragraphs>
  <Slides>10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Calibri</vt:lpstr>
      <vt:lpstr>Calibri Light</vt:lpstr>
      <vt:lpstr>Helvetica</vt:lpstr>
      <vt:lpstr>Thème Office</vt:lpstr>
      <vt:lpstr>Transfert de périmètre d’EFPL  Commune de Fontenilles</vt:lpstr>
      <vt:lpstr>Le transfert de périmètre</vt:lpstr>
      <vt:lpstr>Présentation PowerPoint</vt:lpstr>
      <vt:lpstr>Présentation PowerPoint</vt:lpstr>
      <vt:lpstr>Présentation PowerPoint</vt:lpstr>
      <vt:lpstr>Présentation PowerPoint</vt:lpstr>
      <vt:lpstr>L’intervention de L’EPFL sur le territoire du Grand Ouest Toulousain</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Marc FISCHER</cp:lastModifiedBy>
  <cp:revision>1</cp:revision>
  <dcterms:created xsi:type="dcterms:W3CDTF">2021-12-06T10:55:30Z</dcterms:created>
  <dcterms:modified xsi:type="dcterms:W3CDTF">2023-12-07T15:28:02Z</dcterms:modified>
</cp:coreProperties>
</file>