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Lst>
  <p:notesMasterIdLst>
    <p:notesMasterId r:id="rId16"/>
  </p:notesMasterIdLst>
  <p:sldIdLst>
    <p:sldId id="269" r:id="rId3"/>
    <p:sldId id="270"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02" autoAdjust="0"/>
  </p:normalViewPr>
  <p:slideViewPr>
    <p:cSldViewPr snapToGrid="0">
      <p:cViewPr varScale="1">
        <p:scale>
          <a:sx n="99" d="100"/>
          <a:sy n="99" d="100"/>
        </p:scale>
        <p:origin x="3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fr-FR" sz="1800" b="0" strike="noStrike" spc="-1">
                <a:solidFill>
                  <a:srgbClr val="000000"/>
                </a:solidFill>
                <a:latin typeface="Arial"/>
              </a:rPr>
              <a:t>Cliquez pour déplacer la diapo</a:t>
            </a:r>
          </a:p>
        </p:txBody>
      </p:sp>
      <p:sp>
        <p:nvSpPr>
          <p:cNvPr id="77"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fr-FR" sz="2000" b="0" strike="noStrike" spc="-1">
                <a:latin typeface="Arial"/>
              </a:rPr>
              <a:t>Cliquez pour modifier le format des notes</a:t>
            </a:r>
          </a:p>
        </p:txBody>
      </p:sp>
      <p:sp>
        <p:nvSpPr>
          <p:cNvPr id="78"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fr-FR" sz="1400" b="0" strike="noStrike" spc="-1">
                <a:latin typeface="Times New Roman"/>
              </a:rPr>
              <a:t>&lt;en-tête&gt;</a:t>
            </a:r>
          </a:p>
        </p:txBody>
      </p:sp>
      <p:sp>
        <p:nvSpPr>
          <p:cNvPr id="79"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algn="r">
              <a:buNone/>
              <a:defRPr lang="fr-FR" sz="1400" b="0" strike="noStrike" spc="-1">
                <a:latin typeface="Times New Roman"/>
              </a:defRPr>
            </a:lvl1pPr>
          </a:lstStyle>
          <a:p>
            <a:pPr algn="r">
              <a:buNone/>
            </a:pPr>
            <a:r>
              <a:rPr lang="fr-FR" sz="1400" b="0" strike="noStrike" spc="-1">
                <a:latin typeface="Times New Roman"/>
              </a:rPr>
              <a:t>&lt;date/heure&gt;</a:t>
            </a:r>
          </a:p>
        </p:txBody>
      </p:sp>
      <p:sp>
        <p:nvSpPr>
          <p:cNvPr id="80"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a:defRPr lang="fr-FR" sz="1400" b="0" strike="noStrike" spc="-1">
                <a:latin typeface="Times New Roman"/>
              </a:defRPr>
            </a:lvl1pPr>
          </a:lstStyle>
          <a:p>
            <a:r>
              <a:rPr lang="fr-FR" sz="1400" b="0" strike="noStrike" spc="-1">
                <a:latin typeface="Times New Roman"/>
              </a:rPr>
              <a:t>&lt;pied de page&gt;</a:t>
            </a:r>
          </a:p>
        </p:txBody>
      </p:sp>
      <p:sp>
        <p:nvSpPr>
          <p:cNvPr id="81"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algn="r">
              <a:buNone/>
              <a:defRPr lang="fr-FR" sz="1400" b="0" strike="noStrike" spc="-1">
                <a:latin typeface="Times New Roman"/>
              </a:defRPr>
            </a:lvl1pPr>
          </a:lstStyle>
          <a:p>
            <a:pPr algn="r">
              <a:buNone/>
            </a:pPr>
            <a:fld id="{840DF391-F6A2-41A6-8C00-864D9026F300}"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702F09-42AF-4800-9304-ABC25839CC47}" type="slidenum">
              <a:rPr kumimoji="0" lang="fr-FR" sz="1400" b="0" i="0" u="none" strike="noStrike" kern="1200" cap="none" spc="-1" normalizeH="0" baseline="0" noProof="0" smtClean="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400" b="0" i="0" u="none" strike="noStrike" kern="1200" cap="none" spc="-1" normalizeH="0" baseline="0" noProof="0">
              <a:ln>
                <a:noFill/>
              </a:ln>
              <a:solidFill>
                <a:prstClr val="black"/>
              </a:solidFill>
              <a:effectLst/>
              <a:uLnTx/>
              <a:uFillTx/>
              <a:latin typeface="Times New Roman"/>
            </a:endParaRPr>
          </a:p>
        </p:txBody>
      </p:sp>
    </p:spTree>
    <p:extLst>
      <p:ext uri="{BB962C8B-B14F-4D97-AF65-F5344CB8AC3E}">
        <p14:creationId xmlns:p14="http://schemas.microsoft.com/office/powerpoint/2010/main" val="3344476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217488" y="812800"/>
            <a:ext cx="7124700" cy="4008438"/>
          </a:xfrm>
          <a:prstGeom prst="rect">
            <a:avLst/>
          </a:prstGeom>
          <a:ln w="0">
            <a:noFill/>
          </a:ln>
        </p:spPr>
      </p:sp>
      <p:sp>
        <p:nvSpPr>
          <p:cNvPr id="156"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216000">
              <a:lnSpc>
                <a:spcPct val="100000"/>
              </a:lnSpc>
              <a:buNone/>
            </a:pPr>
            <a:endParaRPr lang="fr-FR" sz="2000" b="0" strike="noStrike" spc="-1">
              <a:latin typeface="Arial"/>
            </a:endParaRPr>
          </a:p>
          <a:p>
            <a:pPr marL="216000" indent="-216000">
              <a:lnSpc>
                <a:spcPct val="100000"/>
              </a:lnSpc>
              <a:buNone/>
            </a:pPr>
            <a:endParaRPr lang="fr-FR" sz="2000" b="0" strike="noStrike" spc="-1">
              <a:latin typeface="Arial"/>
            </a:endParaRPr>
          </a:p>
        </p:txBody>
      </p:sp>
      <p:sp>
        <p:nvSpPr>
          <p:cNvPr id="157" name="PlaceHolder 3"/>
          <p:cNvSpPr>
            <a:spLocks noGrp="1"/>
          </p:cNvSpPr>
          <p:nvPr>
            <p:ph type="sldNum" idx="12"/>
          </p:nvPr>
        </p:nvSpPr>
        <p:spPr>
          <a:xfrm>
            <a:off x="4278960" y="10157400"/>
            <a:ext cx="3280320" cy="533880"/>
          </a:xfrm>
          <a:prstGeom prst="rect">
            <a:avLst/>
          </a:prstGeom>
          <a:noFill/>
          <a:ln w="0">
            <a:noFill/>
          </a:ln>
        </p:spPr>
        <p:txBody>
          <a:bodyPr lIns="0" tIns="0" rIns="0" bIns="0" anchor="b">
            <a:noAutofit/>
          </a:bodyPr>
          <a:lstStyle>
            <a:lvl1pPr algn="r">
              <a:lnSpc>
                <a:spcPct val="100000"/>
              </a:lnSpc>
              <a:buNone/>
              <a:defRPr lang="fr-FR" sz="1400" b="0" strike="noStrike" spc="-1">
                <a:solidFill>
                  <a:srgbClr val="000000"/>
                </a:solidFill>
                <a:latin typeface="Times New Roman"/>
                <a:ea typeface="+mn-ea"/>
              </a:defRPr>
            </a:lvl1pPr>
          </a:lstStyle>
          <a:p>
            <a:pPr algn="r">
              <a:lnSpc>
                <a:spcPct val="100000"/>
              </a:lnSpc>
              <a:buNone/>
            </a:pPr>
            <a:fld id="{F58DE667-28CD-4028-BD16-661EF044310B}" type="slidenum">
              <a:rPr lang="fr-FR" sz="1400" b="0" strike="noStrike" spc="-1">
                <a:solidFill>
                  <a:srgbClr val="000000"/>
                </a:solidFill>
                <a:latin typeface="Times New Roman"/>
                <a:ea typeface="+mn-ea"/>
              </a:rPr>
              <a:t>10</a:t>
            </a:fld>
            <a:endParaRPr lang="fr-FR" sz="14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noRot="1" noChangeAspect="1"/>
          </p:cNvSpPr>
          <p:nvPr>
            <p:ph type="sldImg"/>
          </p:nvPr>
        </p:nvSpPr>
        <p:spPr>
          <a:xfrm>
            <a:off x="217488" y="812800"/>
            <a:ext cx="7124700" cy="4008438"/>
          </a:xfrm>
          <a:prstGeom prst="rect">
            <a:avLst/>
          </a:prstGeom>
          <a:ln w="0">
            <a:noFill/>
          </a:ln>
        </p:spPr>
      </p:sp>
      <p:sp>
        <p:nvSpPr>
          <p:cNvPr id="159"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216000">
              <a:lnSpc>
                <a:spcPct val="100000"/>
              </a:lnSpc>
              <a:buNone/>
            </a:pPr>
            <a:r>
              <a:rPr lang="fr-FR" sz="2000" b="0" strike="noStrike" spc="-1">
                <a:latin typeface="Arial"/>
              </a:rPr>
              <a:t>Inscrire le prochain plan dans une dynamique prospective : </a:t>
            </a:r>
          </a:p>
          <a:p>
            <a:pPr marL="216000" indent="-216000">
              <a:lnSpc>
                <a:spcPct val="100000"/>
              </a:lnSpc>
              <a:buNone/>
            </a:pPr>
            <a:r>
              <a:rPr lang="fr-FR" sz="2000" b="0" strike="noStrike" spc="-1">
                <a:latin typeface="Arial"/>
              </a:rPr>
              <a:t>« La prospective est une démarche de réflexion sur l’avenir et d’exploration des futurs possibles (les « futuribles »), qui vise à éclairer les décisions et les actions collectives en intégrant les enjeux du temps long.</a:t>
            </a:r>
          </a:p>
          <a:p>
            <a:pPr marL="216000" indent="-216000">
              <a:lnSpc>
                <a:spcPct val="100000"/>
              </a:lnSpc>
              <a:buNone/>
            </a:pPr>
            <a:r>
              <a:rPr lang="fr-FR" sz="2000" b="0" strike="noStrike" spc="-1">
                <a:latin typeface="Arial"/>
              </a:rPr>
              <a:t>Par extension, la prospective qualifie les pratiques professionnelles qui se sont développées autour de ces démarches (méthodes, outils, acteurs…). »</a:t>
            </a:r>
          </a:p>
          <a:p>
            <a:pPr marL="216000" indent="-216000">
              <a:lnSpc>
                <a:spcPct val="100000"/>
              </a:lnSpc>
              <a:buNone/>
            </a:pPr>
            <a:endParaRPr lang="fr-FR" sz="2000" b="0" strike="noStrike" spc="-1">
              <a:latin typeface="Arial"/>
            </a:endParaRPr>
          </a:p>
          <a:p>
            <a:pPr>
              <a:lnSpc>
                <a:spcPct val="100000"/>
              </a:lnSpc>
              <a:buNone/>
              <a:tabLst>
                <a:tab pos="0" algn="l"/>
              </a:tabLst>
            </a:pPr>
            <a:r>
              <a:rPr lang="fr-FR" sz="2000" b="0" strike="noStrike" spc="-1">
                <a:latin typeface="Arial"/>
              </a:rPr>
              <a:t>Relier les travaux des différents schémas :  assurer de la cohérence /</a:t>
            </a:r>
            <a:r>
              <a:rPr lang="fr-FR" sz="1800" b="0" strike="noStrike" spc="-1">
                <a:solidFill>
                  <a:srgbClr val="2F5597"/>
                </a:solidFill>
                <a:latin typeface="+mn-lt"/>
              </a:rPr>
              <a:t> éviter de créer de doublons  entre schémas. (Par ex : pas de fiches actions différentes et indépendantes pour les personnes âgées dans le PDALHPD, le schéma autonomie, le plan politique de la ville, etc). </a:t>
            </a:r>
            <a:endParaRPr lang="fr-FR" sz="1800" b="0" strike="noStrike" spc="-1">
              <a:latin typeface="Arial"/>
            </a:endParaRPr>
          </a:p>
          <a:p>
            <a:pPr>
              <a:lnSpc>
                <a:spcPct val="100000"/>
              </a:lnSpc>
              <a:buNone/>
              <a:tabLst>
                <a:tab pos="0" algn="l"/>
              </a:tabLst>
            </a:pPr>
            <a:endParaRPr lang="fr-FR" sz="1800" b="0" strike="noStrike" spc="-1">
              <a:latin typeface="Arial"/>
            </a:endParaRPr>
          </a:p>
          <a:p>
            <a:pPr>
              <a:lnSpc>
                <a:spcPct val="100000"/>
              </a:lnSpc>
              <a:buNone/>
              <a:tabLst>
                <a:tab pos="0" algn="l"/>
              </a:tabLst>
            </a:pPr>
            <a:endParaRPr lang="fr-FR" sz="1800" b="0" strike="noStrike" spc="-1">
              <a:latin typeface="Arial"/>
            </a:endParaRPr>
          </a:p>
        </p:txBody>
      </p:sp>
      <p:sp>
        <p:nvSpPr>
          <p:cNvPr id="160" name="PlaceHolder 3"/>
          <p:cNvSpPr>
            <a:spLocks noGrp="1"/>
          </p:cNvSpPr>
          <p:nvPr>
            <p:ph type="sldNum" idx="13"/>
          </p:nvPr>
        </p:nvSpPr>
        <p:spPr>
          <a:xfrm>
            <a:off x="4278960" y="10157400"/>
            <a:ext cx="3280320" cy="533880"/>
          </a:xfrm>
          <a:prstGeom prst="rect">
            <a:avLst/>
          </a:prstGeom>
          <a:noFill/>
          <a:ln w="0">
            <a:noFill/>
          </a:ln>
        </p:spPr>
        <p:txBody>
          <a:bodyPr lIns="0" tIns="0" rIns="0" bIns="0" anchor="b">
            <a:noAutofit/>
          </a:bodyPr>
          <a:lstStyle>
            <a:lvl1pPr algn="r">
              <a:lnSpc>
                <a:spcPct val="100000"/>
              </a:lnSpc>
              <a:buNone/>
              <a:defRPr lang="fr-FR" sz="1400" b="0" strike="noStrike" spc="-1">
                <a:solidFill>
                  <a:srgbClr val="000000"/>
                </a:solidFill>
                <a:latin typeface="Times New Roman"/>
                <a:ea typeface="+mn-ea"/>
              </a:defRPr>
            </a:lvl1pPr>
          </a:lstStyle>
          <a:p>
            <a:pPr algn="r">
              <a:lnSpc>
                <a:spcPct val="100000"/>
              </a:lnSpc>
              <a:buNone/>
            </a:pPr>
            <a:fld id="{95F749F3-0099-4248-B160-43424B177765}" type="slidenum">
              <a:rPr lang="fr-FR" sz="1400" b="0" strike="noStrike" spc="-1">
                <a:solidFill>
                  <a:srgbClr val="000000"/>
                </a:solidFill>
                <a:latin typeface="Times New Roman"/>
                <a:ea typeface="+mn-ea"/>
              </a:rPr>
              <a:t>11</a:t>
            </a:fld>
            <a:endParaRPr lang="fr-FR" sz="14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noRot="1" noChangeAspect="1"/>
          </p:cNvSpPr>
          <p:nvPr>
            <p:ph type="sldImg"/>
          </p:nvPr>
        </p:nvSpPr>
        <p:spPr>
          <a:xfrm>
            <a:off x="217488" y="812800"/>
            <a:ext cx="7124700" cy="4008438"/>
          </a:xfrm>
          <a:prstGeom prst="rect">
            <a:avLst/>
          </a:prstGeom>
          <a:ln w="0">
            <a:noFill/>
          </a:ln>
        </p:spPr>
      </p:sp>
      <p:sp>
        <p:nvSpPr>
          <p:cNvPr id="162"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a:lnSpc>
                <a:spcPct val="100000"/>
              </a:lnSpc>
              <a:buNone/>
              <a:tabLst>
                <a:tab pos="0" algn="l"/>
              </a:tabLst>
            </a:pPr>
            <a:r>
              <a:rPr lang="fr-FR" sz="2000" b="0" strike="noStrike" spc="-1">
                <a:solidFill>
                  <a:srgbClr val="000000"/>
                </a:solidFill>
                <a:latin typeface="+mn-lt"/>
              </a:rPr>
              <a:t>BE co-financé Etat /CD</a:t>
            </a:r>
            <a:endParaRPr lang="fr-FR" sz="2000" b="0" strike="noStrike" spc="-1">
              <a:latin typeface="Arial"/>
            </a:endParaRPr>
          </a:p>
          <a:p>
            <a:pPr>
              <a:lnSpc>
                <a:spcPct val="100000"/>
              </a:lnSpc>
              <a:buNone/>
              <a:tabLst>
                <a:tab pos="0" algn="l"/>
              </a:tabLst>
            </a:pPr>
            <a:r>
              <a:rPr lang="fr-FR" sz="2000" b="0" strike="noStrike" spc="-1">
                <a:solidFill>
                  <a:srgbClr val="000000"/>
                </a:solidFill>
                <a:latin typeface="+mn-lt"/>
              </a:rPr>
              <a:t>Marché public en cours</a:t>
            </a:r>
            <a:endParaRPr lang="fr-FR" sz="2000" b="0" strike="noStrike" spc="-1">
              <a:latin typeface="Arial"/>
            </a:endParaRPr>
          </a:p>
          <a:p>
            <a:pPr>
              <a:lnSpc>
                <a:spcPct val="100000"/>
              </a:lnSpc>
              <a:buNone/>
              <a:tabLst>
                <a:tab pos="0" algn="l"/>
              </a:tabLst>
            </a:pPr>
            <a:r>
              <a:rPr sz="1800"/>
              <a:t/>
            </a:r>
            <a:br>
              <a:rPr sz="1800"/>
            </a:br>
            <a:endParaRPr lang="fr-FR" sz="1800" b="0" strike="noStrike" spc="-1">
              <a:latin typeface="Arial"/>
            </a:endParaRPr>
          </a:p>
          <a:p>
            <a:pPr>
              <a:lnSpc>
                <a:spcPct val="100000"/>
              </a:lnSpc>
              <a:buNone/>
              <a:tabLst>
                <a:tab pos="0" algn="l"/>
              </a:tabLst>
            </a:pPr>
            <a:endParaRPr lang="fr-FR" sz="1800" b="0" strike="noStrike" spc="-1">
              <a:latin typeface="Arial"/>
            </a:endParaRPr>
          </a:p>
        </p:txBody>
      </p:sp>
      <p:sp>
        <p:nvSpPr>
          <p:cNvPr id="163" name="PlaceHolder 3"/>
          <p:cNvSpPr>
            <a:spLocks noGrp="1"/>
          </p:cNvSpPr>
          <p:nvPr>
            <p:ph type="sldNum" idx="14"/>
          </p:nvPr>
        </p:nvSpPr>
        <p:spPr>
          <a:xfrm>
            <a:off x="4278960" y="10157400"/>
            <a:ext cx="3280320" cy="533880"/>
          </a:xfrm>
          <a:prstGeom prst="rect">
            <a:avLst/>
          </a:prstGeom>
          <a:noFill/>
          <a:ln w="0">
            <a:noFill/>
          </a:ln>
        </p:spPr>
        <p:txBody>
          <a:bodyPr lIns="0" tIns="0" rIns="0" bIns="0" anchor="b">
            <a:noAutofit/>
          </a:bodyPr>
          <a:lstStyle>
            <a:lvl1pPr algn="r">
              <a:lnSpc>
                <a:spcPct val="100000"/>
              </a:lnSpc>
              <a:buNone/>
              <a:defRPr lang="fr-FR" sz="1400" b="0" strike="noStrike" spc="-1">
                <a:solidFill>
                  <a:srgbClr val="000000"/>
                </a:solidFill>
                <a:latin typeface="Times New Roman"/>
                <a:ea typeface="+mn-ea"/>
              </a:defRPr>
            </a:lvl1pPr>
          </a:lstStyle>
          <a:p>
            <a:pPr algn="r">
              <a:lnSpc>
                <a:spcPct val="100000"/>
              </a:lnSpc>
              <a:buNone/>
            </a:pPr>
            <a:fld id="{9D639B74-8B3A-4BC2-B1F0-D3C976337BF5}" type="slidenum">
              <a:rPr lang="fr-FR" sz="1400" b="0" strike="noStrike" spc="-1">
                <a:solidFill>
                  <a:srgbClr val="000000"/>
                </a:solidFill>
                <a:latin typeface="Times New Roman"/>
                <a:ea typeface="+mn-ea"/>
              </a:rPr>
              <a:t>12</a:t>
            </a:fld>
            <a:endParaRPr lang="fr-FR" sz="14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noRot="1" noChangeAspect="1"/>
          </p:cNvSpPr>
          <p:nvPr>
            <p:ph type="sldImg"/>
          </p:nvPr>
        </p:nvSpPr>
        <p:spPr>
          <a:xfrm>
            <a:off x="217488" y="812800"/>
            <a:ext cx="7124700" cy="4008438"/>
          </a:xfrm>
          <a:prstGeom prst="rect">
            <a:avLst/>
          </a:prstGeom>
          <a:ln w="0">
            <a:noFill/>
          </a:ln>
        </p:spPr>
      </p:sp>
      <p:sp>
        <p:nvSpPr>
          <p:cNvPr id="165"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endParaRPr lang="fr-FR" sz="2000" b="0" strike="noStrike" spc="-1">
              <a:latin typeface="Arial"/>
            </a:endParaRPr>
          </a:p>
        </p:txBody>
      </p:sp>
      <p:sp>
        <p:nvSpPr>
          <p:cNvPr id="166" name="PlaceHolder 3"/>
          <p:cNvSpPr>
            <a:spLocks noGrp="1"/>
          </p:cNvSpPr>
          <p:nvPr>
            <p:ph type="sldNum" idx="15"/>
          </p:nvPr>
        </p:nvSpPr>
        <p:spPr>
          <a:xfrm>
            <a:off x="4278960" y="10157400"/>
            <a:ext cx="3280320" cy="533880"/>
          </a:xfrm>
          <a:prstGeom prst="rect">
            <a:avLst/>
          </a:prstGeom>
          <a:noFill/>
          <a:ln w="0">
            <a:noFill/>
          </a:ln>
        </p:spPr>
        <p:txBody>
          <a:bodyPr lIns="0" tIns="0" rIns="0" bIns="0" anchor="b">
            <a:noAutofit/>
          </a:bodyPr>
          <a:lstStyle>
            <a:lvl1pPr algn="r">
              <a:lnSpc>
                <a:spcPct val="100000"/>
              </a:lnSpc>
              <a:buNone/>
              <a:defRPr lang="fr-FR" sz="1400" b="0" strike="noStrike" spc="-1">
                <a:solidFill>
                  <a:srgbClr val="000000"/>
                </a:solidFill>
                <a:latin typeface="Times New Roman"/>
                <a:ea typeface="+mn-ea"/>
              </a:defRPr>
            </a:lvl1pPr>
          </a:lstStyle>
          <a:p>
            <a:pPr algn="r">
              <a:lnSpc>
                <a:spcPct val="100000"/>
              </a:lnSpc>
              <a:buNone/>
            </a:pPr>
            <a:fld id="{56DC7F5C-AEBF-4F03-83BA-5E75E2E9A813}" type="slidenum">
              <a:rPr lang="fr-FR" sz="1400" b="0" strike="noStrike" spc="-1">
                <a:solidFill>
                  <a:srgbClr val="000000"/>
                </a:solidFill>
                <a:latin typeface="Times New Roman"/>
                <a:ea typeface="+mn-ea"/>
              </a:rPr>
              <a:t>13</a:t>
            </a:fld>
            <a:endParaRPr lang="fr-FR" sz="14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FR" dirty="0" smtClean="0"/>
              <a:t>Remplace par sommaire</a:t>
            </a:r>
            <a:endParaRPr lang="fr-FR" dirty="0"/>
          </a:p>
        </p:txBody>
      </p:sp>
      <p:sp>
        <p:nvSpPr>
          <p:cNvPr id="4" name="Espace réservé du numéro de diapositive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702F09-42AF-4800-9304-ABC25839CC47}" type="slidenum">
              <a:rPr kumimoji="0" lang="fr-FR" sz="1400" b="0" i="0" u="none" strike="noStrike" kern="1200" cap="none" spc="-1" normalizeH="0" baseline="0" noProof="0" smtClean="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400" b="0" i="0" u="none" strike="noStrike" kern="1200" cap="none" spc="-1" normalizeH="0" baseline="0" noProof="0">
              <a:ln>
                <a:noFill/>
              </a:ln>
              <a:solidFill>
                <a:prstClr val="black"/>
              </a:solidFill>
              <a:effectLst/>
              <a:uLnTx/>
              <a:uFillTx/>
              <a:latin typeface="Times New Roman"/>
            </a:endParaRPr>
          </a:p>
        </p:txBody>
      </p:sp>
    </p:spTree>
    <p:extLst>
      <p:ext uri="{BB962C8B-B14F-4D97-AF65-F5344CB8AC3E}">
        <p14:creationId xmlns:p14="http://schemas.microsoft.com/office/powerpoint/2010/main" val="177046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5800" y="1143000"/>
            <a:ext cx="5484813" cy="3084513"/>
          </a:xfrm>
          <a:prstGeom prst="rect">
            <a:avLst/>
          </a:prstGeom>
          <a:ln w="0">
            <a:noFill/>
          </a:ln>
        </p:spPr>
      </p:sp>
      <p:sp>
        <p:nvSpPr>
          <p:cNvPr id="135" name="PlaceHolder 2"/>
          <p:cNvSpPr>
            <a:spLocks noGrp="1"/>
          </p:cNvSpPr>
          <p:nvPr>
            <p:ph type="body"/>
          </p:nvPr>
        </p:nvSpPr>
        <p:spPr>
          <a:xfrm>
            <a:off x="685800" y="4400640"/>
            <a:ext cx="5484240" cy="3598200"/>
          </a:xfrm>
          <a:prstGeom prst="rect">
            <a:avLst/>
          </a:prstGeom>
          <a:noFill/>
          <a:ln w="0">
            <a:noFill/>
          </a:ln>
        </p:spPr>
        <p:txBody>
          <a:bodyPr lIns="0" tIns="0" rIns="0" bIns="0" anchor="t">
            <a:noAutofit/>
          </a:bodyPr>
          <a:lstStyle/>
          <a:p>
            <a:pPr>
              <a:lnSpc>
                <a:spcPct val="90000"/>
              </a:lnSpc>
              <a:spcBef>
                <a:spcPts val="1001"/>
              </a:spcBef>
              <a:buNone/>
              <a:tabLst>
                <a:tab pos="0" algn="l"/>
              </a:tabLst>
            </a:pPr>
            <a:r>
              <a:rPr lang="fr-FR" sz="1600" b="1" strike="noStrike" spc="-1">
                <a:solidFill>
                  <a:srgbClr val="2F5597"/>
                </a:solidFill>
                <a:latin typeface="Calibri Light"/>
              </a:rPr>
              <a:t>Actions couvrant l’ensemble du territoire départemental</a:t>
            </a:r>
            <a:endParaRPr lang="fr-FR" sz="1600" b="0" strike="noStrike" spc="-1">
              <a:latin typeface="Arial"/>
            </a:endParaRPr>
          </a:p>
          <a:p>
            <a:pPr>
              <a:lnSpc>
                <a:spcPct val="90000"/>
              </a:lnSpc>
              <a:spcBef>
                <a:spcPts val="1001"/>
              </a:spcBef>
              <a:buNone/>
              <a:tabLst>
                <a:tab pos="0" algn="l"/>
              </a:tabLst>
            </a:pPr>
            <a:r>
              <a:rPr lang="fr-FR" sz="1600" b="1" strike="noStrike" spc="-1">
                <a:solidFill>
                  <a:srgbClr val="2F5597"/>
                </a:solidFill>
                <a:latin typeface="Calibri Light"/>
              </a:rPr>
              <a:t>Pilote identifié pour chaque action et, dans la mesure du possible et lorsque cela est pertinent, un co-pilotage</a:t>
            </a:r>
            <a:endParaRPr lang="fr-FR" sz="1600" b="0" strike="noStrike" spc="-1">
              <a:latin typeface="Arial"/>
            </a:endParaRPr>
          </a:p>
          <a:p>
            <a:pPr>
              <a:lnSpc>
                <a:spcPct val="90000"/>
              </a:lnSpc>
              <a:spcBef>
                <a:spcPts val="1001"/>
              </a:spcBef>
              <a:buNone/>
              <a:tabLst>
                <a:tab pos="0" algn="l"/>
              </a:tabLst>
            </a:pPr>
            <a:r>
              <a:rPr lang="fr-FR" sz="1600" b="1" strike="noStrike" spc="-1">
                <a:solidFill>
                  <a:srgbClr val="2F5597"/>
                </a:solidFill>
                <a:latin typeface="Calibri Light"/>
              </a:rPr>
              <a:t>Partenaires actifs : préfecture/Département, DDETS PP, ARS,DDT, SIAO, 9 EPCI : CA-TLP + 8 Communautés de communes, CAF, UDAF, FJT, Caritas, H&amp;H, CIDFF, Albert Peyriguère, les 3 CCAS, UNPI, OPH, Prolologis, SEMI, Action Logement, Mission locale, SAGV, Soliha, Altaïr, ADIL, CSF</a:t>
            </a:r>
            <a:endParaRPr lang="fr-FR" sz="1600" b="0" strike="noStrike" spc="-1">
              <a:latin typeface="Arial"/>
            </a:endParaRPr>
          </a:p>
          <a:p>
            <a:pPr>
              <a:lnSpc>
                <a:spcPct val="100000"/>
              </a:lnSpc>
              <a:buNone/>
              <a:tabLst>
                <a:tab pos="0" algn="l"/>
              </a:tabLst>
            </a:pPr>
            <a:endParaRPr lang="fr-FR" sz="2000" b="0" strike="noStrike" spc="-1">
              <a:latin typeface="Arial"/>
            </a:endParaRPr>
          </a:p>
        </p:txBody>
      </p:sp>
      <p:sp>
        <p:nvSpPr>
          <p:cNvPr id="136" name="PlaceHolder 3"/>
          <p:cNvSpPr>
            <a:spLocks noGrp="1"/>
          </p:cNvSpPr>
          <p:nvPr>
            <p:ph type="sldNum" idx="5"/>
          </p:nvPr>
        </p:nvSpPr>
        <p:spPr>
          <a:xfrm>
            <a:off x="3884760" y="8685360"/>
            <a:ext cx="2969640" cy="456480"/>
          </a:xfrm>
          <a:prstGeom prst="rect">
            <a:avLst/>
          </a:prstGeom>
          <a:noFill/>
          <a:ln w="0">
            <a:noFill/>
          </a:ln>
        </p:spPr>
        <p:txBody>
          <a:bodyPr lIns="0" tIns="0" rIns="0" bIns="0" anchor="b">
            <a:noAutofit/>
          </a:bodyPr>
          <a:lstStyle>
            <a:lvl1pPr algn="r">
              <a:lnSpc>
                <a:spcPct val="100000"/>
              </a:lnSpc>
              <a:buNone/>
              <a:defRPr lang="fr-FR" sz="1200" b="0" strike="noStrike" spc="-1">
                <a:solidFill>
                  <a:srgbClr val="000000"/>
                </a:solidFill>
                <a:latin typeface="+mn-lt"/>
                <a:ea typeface="+mn-ea"/>
              </a:defRPr>
            </a:lvl1pPr>
          </a:lstStyle>
          <a:p>
            <a:pPr algn="r">
              <a:lnSpc>
                <a:spcPct val="100000"/>
              </a:lnSpc>
              <a:buNone/>
            </a:pPr>
            <a:fld id="{FDCF9639-FEC7-46A0-B043-6CCC924634C1}" type="slidenum">
              <a:rPr lang="fr-FR" sz="1200" b="0" strike="noStrike" spc="-1">
                <a:solidFill>
                  <a:srgbClr val="000000"/>
                </a:solidFill>
                <a:latin typeface="+mn-lt"/>
                <a:ea typeface="+mn-ea"/>
              </a:rPr>
              <a:t>3</a:t>
            </a:fld>
            <a:endParaRPr lang="fr-F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noRot="1" noChangeAspect="1"/>
          </p:cNvSpPr>
          <p:nvPr>
            <p:ph type="sldImg"/>
          </p:nvPr>
        </p:nvSpPr>
        <p:spPr>
          <a:xfrm>
            <a:off x="217488" y="812800"/>
            <a:ext cx="7124700" cy="4008438"/>
          </a:xfrm>
          <a:prstGeom prst="rect">
            <a:avLst/>
          </a:prstGeom>
          <a:ln w="0">
            <a:noFill/>
          </a:ln>
        </p:spPr>
      </p:sp>
      <p:sp>
        <p:nvSpPr>
          <p:cNvPr id="138"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216000">
              <a:lnSpc>
                <a:spcPct val="100000"/>
              </a:lnSpc>
              <a:buNone/>
            </a:pPr>
            <a:r>
              <a:rPr lang="fr-FR" sz="2000" b="0" strike="noStrike" spc="-1">
                <a:latin typeface="Arial"/>
              </a:rPr>
              <a:t>Objectifs 2018. remplacer ddcspp par ddetspp</a:t>
            </a:r>
          </a:p>
        </p:txBody>
      </p:sp>
      <p:sp>
        <p:nvSpPr>
          <p:cNvPr id="139" name="PlaceHolder 3"/>
          <p:cNvSpPr>
            <a:spLocks noGrp="1"/>
          </p:cNvSpPr>
          <p:nvPr>
            <p:ph type="sldNum" idx="6"/>
          </p:nvPr>
        </p:nvSpPr>
        <p:spPr>
          <a:xfrm>
            <a:off x="4278960" y="10157400"/>
            <a:ext cx="3280320" cy="533880"/>
          </a:xfrm>
          <a:prstGeom prst="rect">
            <a:avLst/>
          </a:prstGeom>
          <a:noFill/>
          <a:ln w="0">
            <a:noFill/>
          </a:ln>
        </p:spPr>
        <p:txBody>
          <a:bodyPr lIns="0" tIns="0" rIns="0" bIns="0" anchor="b">
            <a:noAutofit/>
          </a:bodyPr>
          <a:lstStyle>
            <a:lvl1pPr algn="r">
              <a:lnSpc>
                <a:spcPct val="100000"/>
              </a:lnSpc>
              <a:buNone/>
              <a:defRPr lang="fr-FR" sz="1400" b="0" strike="noStrike" spc="-1">
                <a:solidFill>
                  <a:srgbClr val="000000"/>
                </a:solidFill>
                <a:latin typeface="Times New Roman"/>
                <a:ea typeface="+mn-ea"/>
              </a:defRPr>
            </a:lvl1pPr>
          </a:lstStyle>
          <a:p>
            <a:pPr algn="r">
              <a:lnSpc>
                <a:spcPct val="100000"/>
              </a:lnSpc>
              <a:buNone/>
            </a:pPr>
            <a:fld id="{07664573-B7FA-4B33-8CF1-9C5A056743F2}" type="slidenum">
              <a:rPr lang="fr-FR" sz="1400" b="0" strike="noStrike" spc="-1">
                <a:solidFill>
                  <a:srgbClr val="000000"/>
                </a:solidFill>
                <a:latin typeface="Times New Roman"/>
                <a:ea typeface="+mn-ea"/>
              </a:rPr>
              <a:t>4</a:t>
            </a:fld>
            <a:endParaRPr lang="fr-FR" sz="14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noRot="1" noChangeAspect="1"/>
          </p:cNvSpPr>
          <p:nvPr>
            <p:ph type="sldImg"/>
          </p:nvPr>
        </p:nvSpPr>
        <p:spPr>
          <a:xfrm>
            <a:off x="685800" y="1143000"/>
            <a:ext cx="5484813" cy="3084513"/>
          </a:xfrm>
          <a:prstGeom prst="rect">
            <a:avLst/>
          </a:prstGeom>
          <a:ln w="0">
            <a:noFill/>
          </a:ln>
        </p:spPr>
      </p:sp>
      <p:sp>
        <p:nvSpPr>
          <p:cNvPr id="141" name="PlaceHolder 2"/>
          <p:cNvSpPr>
            <a:spLocks noGrp="1"/>
          </p:cNvSpPr>
          <p:nvPr>
            <p:ph type="body"/>
          </p:nvPr>
        </p:nvSpPr>
        <p:spPr>
          <a:xfrm>
            <a:off x="685800" y="4400640"/>
            <a:ext cx="5484240" cy="3598200"/>
          </a:xfrm>
          <a:prstGeom prst="rect">
            <a:avLst/>
          </a:prstGeom>
          <a:noFill/>
          <a:ln w="0">
            <a:noFill/>
          </a:ln>
        </p:spPr>
        <p:txBody>
          <a:bodyPr lIns="0" tIns="0" rIns="0" bIns="0" anchor="t">
            <a:noAutofit/>
          </a:bodyPr>
          <a:lstStyle/>
          <a:p>
            <a:pPr marL="514440" indent="-514440">
              <a:lnSpc>
                <a:spcPct val="100000"/>
              </a:lnSpc>
              <a:buClr>
                <a:srgbClr val="000000"/>
              </a:buClr>
              <a:buFont typeface="StarSymbol"/>
              <a:buAutoNum type="romanLcParenR"/>
            </a:pPr>
            <a:r>
              <a:rPr lang="fr-FR" sz="2000" b="0" strike="noStrike" spc="-1">
                <a:latin typeface="Arial"/>
              </a:rPr>
              <a:t>Le bilan des 5 fiches  a mobilisé les pilotes CD (DSD – SL, ASE, territoires) /DDETSPP  + acteurs logement et hébergement (SIOA, 3 CHRS, acteurs ALT, assos : UDAF Atrium, CIDFF, Ermitage, cités caritas, action sociale : CAF, SAGV, CCAS…) + participants coTech – EPCI++</a:t>
            </a:r>
          </a:p>
          <a:p>
            <a:pPr marL="514440" indent="-514440">
              <a:lnSpc>
                <a:spcPct val="100000"/>
              </a:lnSpc>
              <a:buClr>
                <a:srgbClr val="000000"/>
              </a:buClr>
              <a:buFont typeface="StarSymbol"/>
              <a:buAutoNum type="romanLcParenR"/>
            </a:pPr>
            <a:r>
              <a:rPr lang="fr-FR" sz="2000" b="0" strike="noStrike" spc="-1">
                <a:latin typeface="Arial"/>
              </a:rPr>
              <a:t>Cf diapo après la suivante</a:t>
            </a:r>
          </a:p>
          <a:p>
            <a:pPr marL="514440" indent="-514440">
              <a:lnSpc>
                <a:spcPct val="100000"/>
              </a:lnSpc>
              <a:buClr>
                <a:srgbClr val="000000"/>
              </a:buClr>
              <a:buFont typeface="StarSymbol"/>
              <a:buAutoNum type="romanLcParenR"/>
            </a:pPr>
            <a:r>
              <a:rPr lang="fr-FR" sz="2000" b="0" strike="noStrike" spc="-1">
                <a:latin typeface="Arial"/>
              </a:rPr>
              <a:t>Par exemple : publics à besoin spécifiques – lien avec schéma autonomie / accueil gens de voyage. Pour favoriser accès au logement et l’hébergement des plus démunis, lien GIP politique de la ville et CTG en cours de signature entre chaque EPCI et la CAF.</a:t>
            </a:r>
          </a:p>
        </p:txBody>
      </p:sp>
      <p:sp>
        <p:nvSpPr>
          <p:cNvPr id="142" name="PlaceHolder 3"/>
          <p:cNvSpPr>
            <a:spLocks noGrp="1"/>
          </p:cNvSpPr>
          <p:nvPr>
            <p:ph type="sldNum" idx="7"/>
          </p:nvPr>
        </p:nvSpPr>
        <p:spPr>
          <a:xfrm>
            <a:off x="3884760" y="8685360"/>
            <a:ext cx="2969640" cy="456480"/>
          </a:xfrm>
          <a:prstGeom prst="rect">
            <a:avLst/>
          </a:prstGeom>
          <a:noFill/>
          <a:ln w="0">
            <a:noFill/>
          </a:ln>
        </p:spPr>
        <p:txBody>
          <a:bodyPr lIns="0" tIns="0" rIns="0" bIns="0" anchor="b">
            <a:noAutofit/>
          </a:bodyPr>
          <a:lstStyle>
            <a:lvl1pPr algn="r">
              <a:lnSpc>
                <a:spcPct val="100000"/>
              </a:lnSpc>
              <a:buNone/>
              <a:defRPr lang="fr-FR" sz="1200" b="0" strike="noStrike" spc="-1">
                <a:solidFill>
                  <a:srgbClr val="000000"/>
                </a:solidFill>
                <a:latin typeface="+mn-lt"/>
                <a:ea typeface="+mn-ea"/>
              </a:defRPr>
            </a:lvl1pPr>
          </a:lstStyle>
          <a:p>
            <a:pPr algn="r">
              <a:lnSpc>
                <a:spcPct val="100000"/>
              </a:lnSpc>
              <a:buNone/>
            </a:pPr>
            <a:fld id="{422170AB-974E-4F2A-B549-F026B8C14693}" type="slidenum">
              <a:rPr lang="fr-FR" sz="1200" b="0" strike="noStrike" spc="-1">
                <a:solidFill>
                  <a:srgbClr val="000000"/>
                </a:solidFill>
                <a:latin typeface="+mn-lt"/>
                <a:ea typeface="+mn-ea"/>
              </a:rPr>
              <a:t>5</a:t>
            </a:fld>
            <a:endParaRPr lang="fr-FR"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noRot="1" noChangeAspect="1"/>
          </p:cNvSpPr>
          <p:nvPr>
            <p:ph type="sldImg"/>
          </p:nvPr>
        </p:nvSpPr>
        <p:spPr>
          <a:xfrm>
            <a:off x="685800" y="1143000"/>
            <a:ext cx="5484813" cy="3084513"/>
          </a:xfrm>
          <a:prstGeom prst="rect">
            <a:avLst/>
          </a:prstGeom>
          <a:ln w="0">
            <a:noFill/>
          </a:ln>
        </p:spPr>
      </p:sp>
      <p:sp>
        <p:nvSpPr>
          <p:cNvPr id="144" name="PlaceHolder 2"/>
          <p:cNvSpPr>
            <a:spLocks noGrp="1"/>
          </p:cNvSpPr>
          <p:nvPr>
            <p:ph type="body"/>
          </p:nvPr>
        </p:nvSpPr>
        <p:spPr>
          <a:xfrm>
            <a:off x="685800" y="4400640"/>
            <a:ext cx="5484240" cy="3598200"/>
          </a:xfrm>
          <a:prstGeom prst="rect">
            <a:avLst/>
          </a:prstGeom>
          <a:noFill/>
          <a:ln w="0">
            <a:noFill/>
          </a:ln>
        </p:spPr>
        <p:txBody>
          <a:bodyPr lIns="0" tIns="0" rIns="0" bIns="0" anchor="t">
            <a:noAutofit/>
          </a:bodyPr>
          <a:lstStyle/>
          <a:p>
            <a:pPr marL="514440" indent="-514440">
              <a:lnSpc>
                <a:spcPct val="100000"/>
              </a:lnSpc>
              <a:buClr>
                <a:srgbClr val="000000"/>
              </a:buClr>
              <a:buFont typeface="StarSymbol"/>
              <a:buAutoNum type="romanLcParenR"/>
            </a:pPr>
            <a:r>
              <a:rPr lang="fr-FR" sz="2000" b="0" strike="noStrike" spc="-1">
                <a:latin typeface="Arial"/>
              </a:rPr>
              <a:t>Souhaite de réaliser le bilan nous-mêmes et ne pas confier à un tiers pour les 3 raisons listées</a:t>
            </a:r>
          </a:p>
          <a:p>
            <a:pPr marL="514440" indent="-514440">
              <a:lnSpc>
                <a:spcPct val="100000"/>
              </a:lnSpc>
              <a:buClr>
                <a:srgbClr val="000000"/>
              </a:buClr>
              <a:buFont typeface="StarSymbol"/>
              <a:buAutoNum type="romanLcParenR"/>
            </a:pPr>
            <a:r>
              <a:rPr lang="fr-FR" sz="2000" b="0" strike="noStrike" spc="-1">
                <a:latin typeface="Arial"/>
              </a:rPr>
              <a:t>Diapo suivante. NB – le groupe projet travaille actuellement sur les impats de la loi du 27/07/2023 sur la prévention des expulsions. Toutefois, cette loi n’était pas encore votée lorsque la décision partenariale a été prise de proroger le plan d’un an.  Ce chantier vient en plus et fera l’objet d’un travail spécifique dans le prochain plan.</a:t>
            </a:r>
          </a:p>
          <a:p>
            <a:pPr marL="514440" indent="-514440">
              <a:lnSpc>
                <a:spcPct val="100000"/>
              </a:lnSpc>
              <a:buClr>
                <a:srgbClr val="000000"/>
              </a:buClr>
              <a:buFont typeface="StarSymbol"/>
              <a:buAutoNum type="romanLcParenR"/>
            </a:pPr>
            <a:r>
              <a:rPr lang="fr-FR" sz="2000" b="0" strike="noStrike" spc="-1">
                <a:latin typeface="Arial"/>
              </a:rPr>
              <a:t>Travaux en cours CTG tout 2023. Démarrage travail sur fiches action autonomie automne 2023</a:t>
            </a:r>
          </a:p>
          <a:p>
            <a:pPr>
              <a:lnSpc>
                <a:spcPct val="100000"/>
              </a:lnSpc>
              <a:buNone/>
              <a:tabLst>
                <a:tab pos="0" algn="l"/>
              </a:tabLst>
            </a:pPr>
            <a:endParaRPr lang="fr-FR" sz="2000" b="0" strike="noStrike" spc="-1">
              <a:latin typeface="Arial"/>
            </a:endParaRPr>
          </a:p>
          <a:p>
            <a:pPr>
              <a:lnSpc>
                <a:spcPct val="100000"/>
              </a:lnSpc>
              <a:buNone/>
              <a:tabLst>
                <a:tab pos="0" algn="l"/>
              </a:tabLst>
            </a:pPr>
            <a:r>
              <a:rPr lang="fr-FR" sz="2000" b="0" strike="noStrike" spc="-1">
                <a:latin typeface="Arial"/>
              </a:rPr>
              <a:t>Lien avec les enjeux : bâtir un plan éclairé par les retours de terrain, pouvoir proposer soit de nouvelles actions, soit des approfondissements d’action pertinents </a:t>
            </a:r>
            <a:r>
              <a:rPr lang="fr-FR" sz="1800" b="0" strike="noStrike" spc="-1">
                <a:solidFill>
                  <a:srgbClr val="2F5597"/>
                </a:solidFill>
                <a:latin typeface="+mn-lt"/>
              </a:rPr>
              <a:t>et non pas un plan de reconduction de fiches actions  partiellement réalisées.</a:t>
            </a:r>
            <a:r>
              <a:rPr lang="fr-FR" sz="2000" b="0" strike="noStrike" spc="-1">
                <a:solidFill>
                  <a:srgbClr val="000000"/>
                </a:solidFill>
                <a:latin typeface="+mn-lt"/>
              </a:rPr>
              <a:t> Soumettre au COREP des propositions d’orientations stratégiques 2025-2029 . Ces orientations seront données au bureau d’étude pour l’élaboration du prochain plan – le BE accompagnera la démarche de décliner de façon opérationnelle ces orientations (fiches action, OUTILS de SUIVI, indicateurs.</a:t>
            </a:r>
            <a:endParaRPr lang="fr-FR" sz="2000" b="0" strike="noStrike" spc="-1">
              <a:latin typeface="Arial"/>
            </a:endParaRPr>
          </a:p>
        </p:txBody>
      </p:sp>
      <p:sp>
        <p:nvSpPr>
          <p:cNvPr id="145" name="PlaceHolder 3"/>
          <p:cNvSpPr>
            <a:spLocks noGrp="1"/>
          </p:cNvSpPr>
          <p:nvPr>
            <p:ph type="sldNum" idx="8"/>
          </p:nvPr>
        </p:nvSpPr>
        <p:spPr>
          <a:xfrm>
            <a:off x="3884760" y="8685360"/>
            <a:ext cx="2969640" cy="456480"/>
          </a:xfrm>
          <a:prstGeom prst="rect">
            <a:avLst/>
          </a:prstGeom>
          <a:noFill/>
          <a:ln w="0">
            <a:noFill/>
          </a:ln>
        </p:spPr>
        <p:txBody>
          <a:bodyPr lIns="0" tIns="0" rIns="0" bIns="0" anchor="b">
            <a:noAutofit/>
          </a:bodyPr>
          <a:lstStyle>
            <a:lvl1pPr algn="r">
              <a:lnSpc>
                <a:spcPct val="100000"/>
              </a:lnSpc>
              <a:buNone/>
              <a:defRPr lang="fr-FR" sz="1200" b="0" strike="noStrike" spc="-1">
                <a:solidFill>
                  <a:srgbClr val="000000"/>
                </a:solidFill>
                <a:latin typeface="+mn-lt"/>
                <a:ea typeface="+mn-ea"/>
              </a:defRPr>
            </a:lvl1pPr>
          </a:lstStyle>
          <a:p>
            <a:pPr algn="r">
              <a:lnSpc>
                <a:spcPct val="100000"/>
              </a:lnSpc>
              <a:buNone/>
            </a:pPr>
            <a:fld id="{0C721CA1-A8C2-4696-9314-F5E507FBE816}" type="slidenum">
              <a:rPr lang="fr-FR" sz="1200" b="0" strike="noStrike" spc="-1">
                <a:solidFill>
                  <a:srgbClr val="000000"/>
                </a:solidFill>
                <a:latin typeface="+mn-lt"/>
                <a:ea typeface="+mn-ea"/>
              </a:rPr>
              <a:t>6</a:t>
            </a:fld>
            <a:endParaRPr lang="fr-F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laceHolder 1"/>
          <p:cNvSpPr>
            <a:spLocks noGrp="1" noRot="1" noChangeAspect="1"/>
          </p:cNvSpPr>
          <p:nvPr>
            <p:ph type="sldImg"/>
          </p:nvPr>
        </p:nvSpPr>
        <p:spPr>
          <a:xfrm>
            <a:off x="685800" y="1143000"/>
            <a:ext cx="5484813" cy="3084513"/>
          </a:xfrm>
          <a:prstGeom prst="rect">
            <a:avLst/>
          </a:prstGeom>
          <a:ln w="0">
            <a:noFill/>
          </a:ln>
        </p:spPr>
      </p:sp>
      <p:sp>
        <p:nvSpPr>
          <p:cNvPr id="147" name="PlaceHolder 2"/>
          <p:cNvSpPr>
            <a:spLocks noGrp="1"/>
          </p:cNvSpPr>
          <p:nvPr>
            <p:ph type="body"/>
          </p:nvPr>
        </p:nvSpPr>
        <p:spPr>
          <a:xfrm>
            <a:off x="685800" y="4400640"/>
            <a:ext cx="5484240" cy="3598200"/>
          </a:xfrm>
          <a:prstGeom prst="rect">
            <a:avLst/>
          </a:prstGeom>
          <a:noFill/>
          <a:ln w="0">
            <a:noFill/>
          </a:ln>
        </p:spPr>
        <p:txBody>
          <a:bodyPr lIns="0" tIns="0" rIns="0" bIns="0" anchor="t">
            <a:noAutofit/>
          </a:bodyPr>
          <a:lstStyle/>
          <a:p>
            <a:endParaRPr lang="fr-FR" sz="2000" b="0" strike="noStrike" spc="-1">
              <a:latin typeface="Arial"/>
            </a:endParaRPr>
          </a:p>
        </p:txBody>
      </p:sp>
      <p:sp>
        <p:nvSpPr>
          <p:cNvPr id="148" name="PlaceHolder 3"/>
          <p:cNvSpPr>
            <a:spLocks noGrp="1"/>
          </p:cNvSpPr>
          <p:nvPr>
            <p:ph type="sldNum" idx="9"/>
          </p:nvPr>
        </p:nvSpPr>
        <p:spPr>
          <a:xfrm>
            <a:off x="3884760" y="8685360"/>
            <a:ext cx="2969640" cy="456480"/>
          </a:xfrm>
          <a:prstGeom prst="rect">
            <a:avLst/>
          </a:prstGeom>
          <a:noFill/>
          <a:ln w="0">
            <a:noFill/>
          </a:ln>
        </p:spPr>
        <p:txBody>
          <a:bodyPr lIns="0" tIns="0" rIns="0" bIns="0" anchor="b">
            <a:noAutofit/>
          </a:bodyPr>
          <a:lstStyle>
            <a:lvl1pPr algn="r">
              <a:lnSpc>
                <a:spcPct val="100000"/>
              </a:lnSpc>
              <a:buNone/>
              <a:defRPr lang="fr-FR" sz="1200" b="0" strike="noStrike" spc="-1">
                <a:solidFill>
                  <a:srgbClr val="000000"/>
                </a:solidFill>
                <a:latin typeface="+mn-lt"/>
                <a:ea typeface="+mn-ea"/>
              </a:defRPr>
            </a:lvl1pPr>
          </a:lstStyle>
          <a:p>
            <a:pPr algn="r">
              <a:lnSpc>
                <a:spcPct val="100000"/>
              </a:lnSpc>
              <a:buNone/>
            </a:pPr>
            <a:fld id="{E0462EE5-D012-4565-A51D-4FD3CD893EBC}" type="slidenum">
              <a:rPr lang="fr-FR" sz="1200" b="0" strike="noStrike" spc="-1">
                <a:solidFill>
                  <a:srgbClr val="000000"/>
                </a:solidFill>
                <a:latin typeface="+mn-lt"/>
                <a:ea typeface="+mn-ea"/>
              </a:rPr>
              <a:t>7</a:t>
            </a:fld>
            <a:endParaRPr lang="fr-F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685800" y="1143000"/>
            <a:ext cx="5484813" cy="3084513"/>
          </a:xfrm>
          <a:prstGeom prst="rect">
            <a:avLst/>
          </a:prstGeom>
          <a:ln w="0">
            <a:noFill/>
          </a:ln>
        </p:spPr>
      </p:sp>
      <p:sp>
        <p:nvSpPr>
          <p:cNvPr id="150" name="PlaceHolder 2"/>
          <p:cNvSpPr>
            <a:spLocks noGrp="1"/>
          </p:cNvSpPr>
          <p:nvPr>
            <p:ph type="body"/>
          </p:nvPr>
        </p:nvSpPr>
        <p:spPr>
          <a:xfrm>
            <a:off x="685800" y="4400640"/>
            <a:ext cx="5484240" cy="3598200"/>
          </a:xfrm>
          <a:prstGeom prst="rect">
            <a:avLst/>
          </a:prstGeom>
          <a:noFill/>
          <a:ln w="0">
            <a:noFill/>
          </a:ln>
        </p:spPr>
        <p:txBody>
          <a:bodyPr lIns="0" tIns="0" rIns="0" bIns="0" anchor="t">
            <a:noAutofit/>
          </a:bodyPr>
          <a:lstStyle/>
          <a:p>
            <a:endParaRPr lang="fr-FR" sz="2000" b="0" strike="noStrike" spc="-1">
              <a:latin typeface="Arial"/>
            </a:endParaRPr>
          </a:p>
        </p:txBody>
      </p:sp>
      <p:sp>
        <p:nvSpPr>
          <p:cNvPr id="151" name="PlaceHolder 3"/>
          <p:cNvSpPr>
            <a:spLocks noGrp="1"/>
          </p:cNvSpPr>
          <p:nvPr>
            <p:ph type="sldNum" idx="10"/>
          </p:nvPr>
        </p:nvSpPr>
        <p:spPr>
          <a:xfrm>
            <a:off x="3884760" y="8685360"/>
            <a:ext cx="2969640" cy="456480"/>
          </a:xfrm>
          <a:prstGeom prst="rect">
            <a:avLst/>
          </a:prstGeom>
          <a:noFill/>
          <a:ln w="0">
            <a:noFill/>
          </a:ln>
        </p:spPr>
        <p:txBody>
          <a:bodyPr lIns="0" tIns="0" rIns="0" bIns="0" anchor="b">
            <a:noAutofit/>
          </a:bodyPr>
          <a:lstStyle>
            <a:lvl1pPr algn="r">
              <a:lnSpc>
                <a:spcPct val="100000"/>
              </a:lnSpc>
              <a:buNone/>
              <a:defRPr lang="fr-FR" sz="1200" b="0" strike="noStrike" spc="-1">
                <a:solidFill>
                  <a:srgbClr val="000000"/>
                </a:solidFill>
                <a:latin typeface="+mn-lt"/>
                <a:ea typeface="+mn-ea"/>
              </a:defRPr>
            </a:lvl1pPr>
          </a:lstStyle>
          <a:p>
            <a:pPr algn="r">
              <a:lnSpc>
                <a:spcPct val="100000"/>
              </a:lnSpc>
              <a:buNone/>
            </a:pPr>
            <a:fld id="{7AF63CA2-A6CC-4BC3-B337-BBB6A48D6F80}" type="slidenum">
              <a:rPr lang="fr-FR" sz="1200" b="0" strike="noStrike" spc="-1">
                <a:solidFill>
                  <a:srgbClr val="000000"/>
                </a:solidFill>
                <a:latin typeface="+mn-lt"/>
                <a:ea typeface="+mn-ea"/>
              </a:rPr>
              <a:t>8</a:t>
            </a:fld>
            <a:endParaRPr lang="fr-FR"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685800" y="1143000"/>
            <a:ext cx="5484813" cy="3084513"/>
          </a:xfrm>
          <a:prstGeom prst="rect">
            <a:avLst/>
          </a:prstGeom>
          <a:ln w="0">
            <a:noFill/>
          </a:ln>
        </p:spPr>
      </p:sp>
      <p:sp>
        <p:nvSpPr>
          <p:cNvPr id="153" name="PlaceHolder 2"/>
          <p:cNvSpPr>
            <a:spLocks noGrp="1"/>
          </p:cNvSpPr>
          <p:nvPr>
            <p:ph type="body"/>
          </p:nvPr>
        </p:nvSpPr>
        <p:spPr>
          <a:xfrm>
            <a:off x="685800" y="4400640"/>
            <a:ext cx="5484240" cy="3598200"/>
          </a:xfrm>
          <a:prstGeom prst="rect">
            <a:avLst/>
          </a:prstGeom>
          <a:noFill/>
          <a:ln w="0">
            <a:noFill/>
          </a:ln>
        </p:spPr>
        <p:txBody>
          <a:bodyPr lIns="0" tIns="0" rIns="0" bIns="0" anchor="t">
            <a:noAutofit/>
          </a:bodyPr>
          <a:lstStyle/>
          <a:p>
            <a:pPr marL="457200">
              <a:lnSpc>
                <a:spcPct val="107000"/>
              </a:lnSpc>
              <a:spcAft>
                <a:spcPts val="799"/>
              </a:spcAft>
              <a:buNone/>
              <a:tabLst>
                <a:tab pos="0" algn="l"/>
              </a:tabLst>
            </a:pPr>
            <a:r>
              <a:rPr lang="fr-FR" sz="1800" b="0" strike="noStrike" spc="-1">
                <a:solidFill>
                  <a:srgbClr val="2F5597"/>
                </a:solidFill>
                <a:latin typeface="Calibri"/>
                <a:ea typeface="Calibri"/>
              </a:rPr>
              <a:t>Ce thème/chantier touche aux 3 objectifs stratégiques. Outre la réalisation d’une fiche action spécifique à la mise à jour du RI,  ce travail  répond en partie à la question de la lutte contre l’habitat indigne (un des critères d’éligibilité  pour une aide FSL. En cas de logement insalubre/indécent, quelle mobilisation des partenaires pour accompagner la résolution du problème?  Ce chantier permet de revigorer le travail avec les personnes concernées, notamment en proposant un travail avec eux sur la lisibilité et la compréhension du dispositif FSL. Ex  :atelier consacré à la rédaction des courriers/FALC informations logement.</a:t>
            </a:r>
            <a:endParaRPr lang="fr-FR" sz="1800" b="0" strike="noStrike" spc="-1">
              <a:latin typeface="Arial"/>
            </a:endParaRPr>
          </a:p>
          <a:p>
            <a:pPr marL="457200">
              <a:lnSpc>
                <a:spcPct val="100000"/>
              </a:lnSpc>
              <a:buNone/>
              <a:tabLst>
                <a:tab pos="0" algn="l"/>
              </a:tabLst>
            </a:pPr>
            <a:endParaRPr lang="fr-FR" sz="2000" b="0" strike="noStrike" spc="-1">
              <a:latin typeface="Arial"/>
            </a:endParaRPr>
          </a:p>
        </p:txBody>
      </p:sp>
      <p:sp>
        <p:nvSpPr>
          <p:cNvPr id="154" name="PlaceHolder 3"/>
          <p:cNvSpPr>
            <a:spLocks noGrp="1"/>
          </p:cNvSpPr>
          <p:nvPr>
            <p:ph type="sldNum" idx="11"/>
          </p:nvPr>
        </p:nvSpPr>
        <p:spPr>
          <a:xfrm>
            <a:off x="3884760" y="8685360"/>
            <a:ext cx="2969640" cy="456480"/>
          </a:xfrm>
          <a:prstGeom prst="rect">
            <a:avLst/>
          </a:prstGeom>
          <a:noFill/>
          <a:ln w="0">
            <a:noFill/>
          </a:ln>
        </p:spPr>
        <p:txBody>
          <a:bodyPr lIns="0" tIns="0" rIns="0" bIns="0" anchor="b">
            <a:noAutofit/>
          </a:bodyPr>
          <a:lstStyle>
            <a:lvl1pPr algn="r">
              <a:lnSpc>
                <a:spcPct val="100000"/>
              </a:lnSpc>
              <a:buNone/>
              <a:defRPr lang="fr-FR" sz="1200" b="0" strike="noStrike" spc="-1">
                <a:solidFill>
                  <a:srgbClr val="000000"/>
                </a:solidFill>
                <a:latin typeface="+mn-lt"/>
                <a:ea typeface="+mn-ea"/>
              </a:defRPr>
            </a:lvl1pPr>
          </a:lstStyle>
          <a:p>
            <a:pPr algn="r">
              <a:lnSpc>
                <a:spcPct val="100000"/>
              </a:lnSpc>
              <a:buNone/>
            </a:pPr>
            <a:fld id="{5446171F-C298-4142-B9EE-08F60F554881}" type="slidenum">
              <a:rPr lang="fr-FR" sz="1200" b="0" strike="noStrike" spc="-1">
                <a:solidFill>
                  <a:srgbClr val="000000"/>
                </a:solidFill>
                <a:latin typeface="+mn-lt"/>
                <a:ea typeface="+mn-ea"/>
              </a:rPr>
              <a:t>9</a:t>
            </a:fld>
            <a:endParaRPr lang="fr-F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Arial"/>
            </a:endParaRPr>
          </a:p>
        </p:txBody>
      </p:sp>
      <p:sp>
        <p:nvSpPr>
          <p:cNvPr id="6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
        <p:nvSpPr>
          <p:cNvPr id="6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
        <p:nvSpPr>
          <p:cNvPr id="6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Arial"/>
            </a:endParaRPr>
          </a:p>
        </p:txBody>
      </p:sp>
      <p:sp>
        <p:nvSpPr>
          <p:cNvPr id="7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
        <p:nvSpPr>
          <p:cNvPr id="7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
        <p:nvSpPr>
          <p:cNvPr id="7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
        <p:nvSpPr>
          <p:cNvPr id="7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
        <p:nvSpPr>
          <p:cNvPr id="7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
        <p:nvSpPr>
          <p:cNvPr id="7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762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extLst>
      <p:ext uri="{BB962C8B-B14F-4D97-AF65-F5344CB8AC3E}">
        <p14:creationId xmlns:p14="http://schemas.microsoft.com/office/powerpoint/2010/main" val="97190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fr-FR" sz="3200" b="0" strike="noStrike" spc="-1">
              <a:latin typeface="Arial"/>
            </a:endParaRPr>
          </a:p>
        </p:txBody>
      </p:sp>
    </p:spTree>
    <p:extLst>
      <p:ext uri="{BB962C8B-B14F-4D97-AF65-F5344CB8AC3E}">
        <p14:creationId xmlns:p14="http://schemas.microsoft.com/office/powerpoint/2010/main" val="3601601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r-FR" sz="3200" b="0" strike="noStrike" spc="-1">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r-FR" sz="3200" b="0" strike="noStrike" spc="-1">
              <a:latin typeface="Arial"/>
            </a:endParaRPr>
          </a:p>
        </p:txBody>
      </p:sp>
    </p:spTree>
    <p:extLst>
      <p:ext uri="{BB962C8B-B14F-4D97-AF65-F5344CB8AC3E}">
        <p14:creationId xmlns:p14="http://schemas.microsoft.com/office/powerpoint/2010/main" val="984160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latin typeface="Arial"/>
            </a:endParaRPr>
          </a:p>
        </p:txBody>
      </p:sp>
    </p:spTree>
    <p:extLst>
      <p:ext uri="{BB962C8B-B14F-4D97-AF65-F5344CB8AC3E}">
        <p14:creationId xmlns:p14="http://schemas.microsoft.com/office/powerpoint/2010/main" val="3616620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extLst>
      <p:ext uri="{BB962C8B-B14F-4D97-AF65-F5344CB8AC3E}">
        <p14:creationId xmlns:p14="http://schemas.microsoft.com/office/powerpoint/2010/main" val="3705620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r-FR" sz="3200" b="0" strike="noStrike" spc="-1">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r-FR" sz="3200" b="0" strike="noStrike" spc="-1">
              <a:latin typeface="Arial"/>
            </a:endParaRPr>
          </a:p>
        </p:txBody>
      </p:sp>
    </p:spTree>
    <p:extLst>
      <p:ext uri="{BB962C8B-B14F-4D97-AF65-F5344CB8AC3E}">
        <p14:creationId xmlns:p14="http://schemas.microsoft.com/office/powerpoint/2010/main" val="278839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Arial"/>
            </a:endParaRPr>
          </a:p>
        </p:txBody>
      </p:sp>
      <p:sp>
        <p:nvSpPr>
          <p:cNvPr id="4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r-FR" sz="3200" b="0" strike="noStrike" spc="-1">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r-FR" sz="3200" b="0" strike="noStrike" spc="-1">
              <a:latin typeface="Arial"/>
            </a:endParaRPr>
          </a:p>
        </p:txBody>
      </p:sp>
    </p:spTree>
    <p:extLst>
      <p:ext uri="{BB962C8B-B14F-4D97-AF65-F5344CB8AC3E}">
        <p14:creationId xmlns:p14="http://schemas.microsoft.com/office/powerpoint/2010/main" val="3704886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r-FR" sz="3200" b="0" strike="noStrike" spc="-1">
              <a:latin typeface="Arial"/>
            </a:endParaRPr>
          </a:p>
        </p:txBody>
      </p:sp>
    </p:spTree>
    <p:extLst>
      <p:ext uri="{BB962C8B-B14F-4D97-AF65-F5344CB8AC3E}">
        <p14:creationId xmlns:p14="http://schemas.microsoft.com/office/powerpoint/2010/main" val="2536108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fr-FR" sz="3200" b="0" strike="noStrike" spc="-1">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r-FR" sz="3200" b="0" strike="noStrike" spc="-1">
              <a:latin typeface="Arial"/>
            </a:endParaRPr>
          </a:p>
        </p:txBody>
      </p:sp>
    </p:spTree>
    <p:extLst>
      <p:ext uri="{BB962C8B-B14F-4D97-AF65-F5344CB8AC3E}">
        <p14:creationId xmlns:p14="http://schemas.microsoft.com/office/powerpoint/2010/main" val="1686599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r-FR" sz="3200" b="0" strike="noStrike" spc="-1">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r-FR" sz="3200" b="0" strike="noStrike" spc="-1">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r-FR" sz="3200" b="0" strike="noStrike" spc="-1">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r-FR" sz="3200" b="0" strike="noStrike" spc="-1">
              <a:latin typeface="Arial"/>
            </a:endParaRPr>
          </a:p>
        </p:txBody>
      </p:sp>
    </p:spTree>
    <p:extLst>
      <p:ext uri="{BB962C8B-B14F-4D97-AF65-F5344CB8AC3E}">
        <p14:creationId xmlns:p14="http://schemas.microsoft.com/office/powerpoint/2010/main" val="3192911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r-FR" sz="4400" b="0" strike="noStrike" spc="-1">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fr-FR" sz="3200" b="0" strike="noStrike" spc="-1">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fr-FR" sz="3200" b="0" strike="noStrike" spc="-1">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fr-FR" sz="3200" b="0" strike="noStrike" spc="-1">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fr-FR" sz="3200" b="0" strike="noStrike" spc="-1">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fr-FR" sz="3200" b="0" strike="noStrike" spc="-1">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fr-FR" sz="3200" b="0" strike="noStrike" spc="-1">
              <a:latin typeface="Arial"/>
            </a:endParaRPr>
          </a:p>
        </p:txBody>
      </p:sp>
    </p:spTree>
    <p:extLst>
      <p:ext uri="{BB962C8B-B14F-4D97-AF65-F5344CB8AC3E}">
        <p14:creationId xmlns:p14="http://schemas.microsoft.com/office/powerpoint/2010/main" val="117436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Arial"/>
            </a:endParaRPr>
          </a:p>
        </p:txBody>
      </p:sp>
      <p:sp>
        <p:nvSpPr>
          <p:cNvPr id="4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Arial"/>
            </a:endParaRPr>
          </a:p>
        </p:txBody>
      </p:sp>
      <p:sp>
        <p:nvSpPr>
          <p:cNvPr id="4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
        <p:nvSpPr>
          <p:cNvPr id="4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Arial"/>
            </a:endParaRPr>
          </a:p>
        </p:txBody>
      </p:sp>
      <p:sp>
        <p:nvSpPr>
          <p:cNvPr id="5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
        <p:nvSpPr>
          <p:cNvPr id="5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
        <p:nvSpPr>
          <p:cNvPr id="5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
        <p:nvSpPr>
          <p:cNvPr id="5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Arial"/>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
        <p:nvSpPr>
          <p:cNvPr id="5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
        <p:nvSpPr>
          <p:cNvPr id="6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fr-FR" sz="1800" b="0" strike="noStrike" spc="-1">
                <a:solidFill>
                  <a:srgbClr val="000000"/>
                </a:solidFill>
                <a:latin typeface="Arial"/>
              </a:rPr>
              <a:t>Cliquez pour éditer le format du texte-titre</a:t>
            </a:r>
          </a:p>
        </p:txBody>
      </p:sp>
      <p:sp>
        <p:nvSpPr>
          <p:cNvPr id="39"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rgbClr val="000000"/>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rgbClr val="000000"/>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fr-FR" sz="4400" b="0" strike="noStrike" spc="-1">
                <a:latin typeface="Arial"/>
              </a:rPr>
              <a:t>Cliquez pour éditer le format du texte-titre</a:t>
            </a: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extLst>
      <p:ext uri="{BB962C8B-B14F-4D97-AF65-F5344CB8AC3E}">
        <p14:creationId xmlns:p14="http://schemas.microsoft.com/office/powerpoint/2010/main" val="417410274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l="-25000" r="-25000"/>
          </a:stretch>
        </a:blipFill>
        <a:effectLst/>
      </p:bgPr>
    </p:bg>
    <p:spTree>
      <p:nvGrpSpPr>
        <p:cNvPr id="1" name=""/>
        <p:cNvGrpSpPr/>
        <p:nvPr/>
      </p:nvGrpSpPr>
      <p:grpSpPr>
        <a:xfrm>
          <a:off x="0" y="0"/>
          <a:ext cx="0" cy="0"/>
          <a:chOff x="0" y="0"/>
          <a:chExt cx="0" cy="0"/>
        </a:xfrm>
      </p:grpSpPr>
      <p:sp>
        <p:nvSpPr>
          <p:cNvPr id="82" name="PlaceHolder 1"/>
          <p:cNvSpPr>
            <a:spLocks noGrp="1"/>
          </p:cNvSpPr>
          <p:nvPr>
            <p:ph type="title" idx="4294967295"/>
          </p:nvPr>
        </p:nvSpPr>
        <p:spPr>
          <a:xfrm>
            <a:off x="1523880" y="1677780"/>
            <a:ext cx="9142200" cy="2385720"/>
          </a:xfrm>
          <a:prstGeom prst="rect">
            <a:avLst/>
          </a:prstGeom>
          <a:noFill/>
          <a:ln w="0">
            <a:noFill/>
          </a:ln>
        </p:spPr>
        <p:txBody>
          <a:bodyPr lIns="0" tIns="0" rIns="0" bIns="0" anchor="b">
            <a:normAutofit/>
          </a:bodyPr>
          <a:lstStyle/>
          <a:p>
            <a:pPr algn="ctr"/>
            <a:r>
              <a:rPr lang="fr-FR" sz="3200" b="1" strike="noStrike" spc="-1" dirty="0" smtClean="0">
                <a:solidFill>
                  <a:srgbClr val="2F5597"/>
                </a:solidFill>
                <a:latin typeface="Calibri Light"/>
              </a:rPr>
              <a:t>PDALHPD </a:t>
            </a:r>
            <a:r>
              <a:rPr lang="fr-FR" sz="2000" b="1" spc="-1" dirty="0" smtClean="0">
                <a:solidFill>
                  <a:srgbClr val="2F5597"/>
                </a:solidFill>
                <a:latin typeface="Calibri Light"/>
              </a:rPr>
              <a:t>Hautes-Pyrénées</a:t>
            </a:r>
            <a:br>
              <a:rPr lang="fr-FR" sz="2000" b="1" spc="-1" dirty="0" smtClean="0">
                <a:solidFill>
                  <a:srgbClr val="2F5597"/>
                </a:solidFill>
                <a:latin typeface="Calibri Light"/>
              </a:rPr>
            </a:br>
            <a:r>
              <a:rPr lang="fr-FR" sz="2000" b="1" spc="-1" dirty="0" smtClean="0">
                <a:solidFill>
                  <a:srgbClr val="2F5597"/>
                </a:solidFill>
                <a:latin typeface="Calibri Light"/>
              </a:rPr>
              <a:t/>
            </a:r>
            <a:br>
              <a:rPr lang="fr-FR" sz="2000" b="1" spc="-1" dirty="0" smtClean="0">
                <a:solidFill>
                  <a:srgbClr val="2F5597"/>
                </a:solidFill>
                <a:latin typeface="Calibri Light"/>
              </a:rPr>
            </a:br>
            <a:r>
              <a:rPr lang="fr-FR" sz="2000" b="1" i="1" spc="-1" dirty="0" smtClean="0">
                <a:solidFill>
                  <a:srgbClr val="2F5597"/>
                </a:solidFill>
                <a:latin typeface="Calibri Light"/>
              </a:rPr>
              <a:t>projet de prorogation</a:t>
            </a:r>
            <a:r>
              <a:rPr lang="fr-FR" sz="2000" i="1" spc="-1" dirty="0" smtClean="0">
                <a:solidFill>
                  <a:srgbClr val="2F5597"/>
                </a:solidFill>
                <a:latin typeface="Calibri Light"/>
              </a:rPr>
              <a:t/>
            </a:r>
            <a:br>
              <a:rPr lang="fr-FR" sz="2000" i="1" spc="-1" dirty="0" smtClean="0">
                <a:solidFill>
                  <a:srgbClr val="2F5597"/>
                </a:solidFill>
                <a:latin typeface="Calibri Light"/>
              </a:rPr>
            </a:br>
            <a:endParaRPr lang="fr-FR" sz="2000" b="0" strike="noStrike" spc="-1" dirty="0">
              <a:latin typeface="Arial"/>
            </a:endParaRPr>
          </a:p>
        </p:txBody>
      </p:sp>
      <p:sp>
        <p:nvSpPr>
          <p:cNvPr id="83" name="PlaceHolder 2"/>
          <p:cNvSpPr>
            <a:spLocks noGrp="1"/>
          </p:cNvSpPr>
          <p:nvPr>
            <p:ph type="subTitle" idx="4294967295"/>
          </p:nvPr>
        </p:nvSpPr>
        <p:spPr>
          <a:xfrm>
            <a:off x="1523880" y="4208400"/>
            <a:ext cx="9142200" cy="1047600"/>
          </a:xfrm>
          <a:prstGeom prst="rect">
            <a:avLst/>
          </a:prstGeom>
          <a:noFill/>
          <a:ln w="0">
            <a:noFill/>
          </a:ln>
        </p:spPr>
        <p:txBody>
          <a:bodyPr lIns="0" tIns="0" rIns="0" bIns="0" anchor="t">
            <a:noAutofit/>
          </a:bodyPr>
          <a:lstStyle/>
          <a:p>
            <a:pPr algn="ctr">
              <a:lnSpc>
                <a:spcPct val="100000"/>
              </a:lnSpc>
              <a:spcBef>
                <a:spcPts val="0"/>
              </a:spcBef>
              <a:buNone/>
              <a:tabLst>
                <a:tab pos="0" algn="l"/>
              </a:tabLst>
            </a:pPr>
            <a:r>
              <a:rPr lang="fr-FR" sz="1400" b="1" i="1" spc="-1" dirty="0">
                <a:solidFill>
                  <a:srgbClr val="2F5597"/>
                </a:solidFill>
                <a:latin typeface="Calibri"/>
              </a:rPr>
              <a:t>présentation pour avis </a:t>
            </a:r>
            <a:r>
              <a:rPr lang="fr-FR" sz="1400" b="1" i="1" spc="-1" dirty="0" smtClean="0">
                <a:solidFill>
                  <a:srgbClr val="2F5597"/>
                </a:solidFill>
                <a:latin typeface="Calibri"/>
              </a:rPr>
              <a:t>au</a:t>
            </a:r>
          </a:p>
          <a:p>
            <a:pPr algn="ctr">
              <a:lnSpc>
                <a:spcPct val="100000"/>
              </a:lnSpc>
              <a:spcBef>
                <a:spcPts val="0"/>
              </a:spcBef>
              <a:buNone/>
              <a:tabLst>
                <a:tab pos="0" algn="l"/>
              </a:tabLst>
            </a:pPr>
            <a:endParaRPr lang="fr-FR" sz="500" b="1" i="1" spc="-1" dirty="0">
              <a:solidFill>
                <a:srgbClr val="2F5597"/>
              </a:solidFill>
              <a:latin typeface="Calibri"/>
            </a:endParaRPr>
          </a:p>
          <a:p>
            <a:pPr algn="ctr">
              <a:lnSpc>
                <a:spcPct val="100000"/>
              </a:lnSpc>
              <a:spcBef>
                <a:spcPts val="0"/>
              </a:spcBef>
              <a:buNone/>
              <a:tabLst>
                <a:tab pos="0" algn="l"/>
              </a:tabLst>
            </a:pPr>
            <a:r>
              <a:rPr lang="fr-FR" sz="1400" b="1" i="1" spc="-1" dirty="0" smtClean="0">
                <a:solidFill>
                  <a:srgbClr val="2F5597"/>
                </a:solidFill>
                <a:latin typeface="Calibri"/>
              </a:rPr>
              <a:t>Bureau </a:t>
            </a:r>
            <a:r>
              <a:rPr lang="fr-FR" sz="1400" b="1" i="1" spc="-1" dirty="0">
                <a:solidFill>
                  <a:srgbClr val="2F5597"/>
                </a:solidFill>
                <a:latin typeface="Calibri"/>
              </a:rPr>
              <a:t>du Comité régional de l’Habitat et de l’Hébergement</a:t>
            </a:r>
          </a:p>
          <a:p>
            <a:pPr algn="ctr">
              <a:lnSpc>
                <a:spcPct val="100000"/>
              </a:lnSpc>
              <a:spcBef>
                <a:spcPts val="0"/>
              </a:spcBef>
              <a:buNone/>
              <a:tabLst>
                <a:tab pos="0" algn="l"/>
              </a:tabLst>
            </a:pPr>
            <a:r>
              <a:rPr lang="fr-FR" sz="1400" b="1" i="1" spc="-1" dirty="0">
                <a:solidFill>
                  <a:srgbClr val="2F5597"/>
                </a:solidFill>
                <a:latin typeface="Calibri"/>
              </a:rPr>
              <a:t>-</a:t>
            </a:r>
          </a:p>
          <a:p>
            <a:pPr algn="ctr">
              <a:lnSpc>
                <a:spcPct val="100000"/>
              </a:lnSpc>
              <a:spcBef>
                <a:spcPts val="0"/>
              </a:spcBef>
              <a:buNone/>
              <a:tabLst>
                <a:tab pos="0" algn="l"/>
              </a:tabLst>
            </a:pPr>
            <a:r>
              <a:rPr lang="fr-FR" sz="1400" b="1" i="1" spc="-1" dirty="0">
                <a:solidFill>
                  <a:srgbClr val="2F5597"/>
                </a:solidFill>
                <a:latin typeface="Calibri"/>
              </a:rPr>
              <a:t>Commission Spécialisée Hébergement et Accès au </a:t>
            </a:r>
            <a:r>
              <a:rPr lang="fr-FR" sz="1400" b="1" i="1" spc="-1" dirty="0" smtClean="0">
                <a:solidFill>
                  <a:srgbClr val="2F5597"/>
                </a:solidFill>
                <a:latin typeface="Calibri"/>
              </a:rPr>
              <a:t>Logement</a:t>
            </a:r>
          </a:p>
          <a:p>
            <a:pPr algn="ctr">
              <a:spcBef>
                <a:spcPts val="1001"/>
              </a:spcBef>
              <a:buNone/>
              <a:tabLst>
                <a:tab pos="0" algn="l"/>
              </a:tabLst>
            </a:pPr>
            <a:r>
              <a:rPr lang="fr-FR" sz="1400" b="1" i="1" spc="-1" dirty="0" smtClean="0">
                <a:solidFill>
                  <a:srgbClr val="2F5597"/>
                </a:solidFill>
                <a:latin typeface="Calibri"/>
              </a:rPr>
              <a:t> </a:t>
            </a:r>
            <a:r>
              <a:rPr lang="fr-FR" sz="1400" b="1" i="1" strike="noStrike" spc="-1" dirty="0" smtClean="0">
                <a:solidFill>
                  <a:srgbClr val="2F5597"/>
                </a:solidFill>
                <a:latin typeface="Calibri"/>
              </a:rPr>
              <a:t>7 novembre 2023</a:t>
            </a:r>
            <a:endParaRPr lang="fr-FR" sz="1400" b="1" strike="noStrike" spc="-1" dirty="0">
              <a:latin typeface="Arial"/>
            </a:endParaRPr>
          </a:p>
        </p:txBody>
      </p:sp>
      <p:pic>
        <p:nvPicPr>
          <p:cNvPr id="85" name="Image 4"/>
          <p:cNvPicPr/>
          <p:nvPr/>
        </p:nvPicPr>
        <p:blipFill>
          <a:blip r:embed="rId4"/>
          <a:stretch/>
        </p:blipFill>
        <p:spPr>
          <a:xfrm>
            <a:off x="345960" y="147240"/>
            <a:ext cx="1649160" cy="1560240"/>
          </a:xfrm>
          <a:prstGeom prst="rect">
            <a:avLst/>
          </a:prstGeom>
          <a:ln w="0">
            <a:noFill/>
          </a:ln>
        </p:spPr>
      </p:pic>
      <p:pic>
        <p:nvPicPr>
          <p:cNvPr id="86" name="Image 5"/>
          <p:cNvPicPr/>
          <p:nvPr/>
        </p:nvPicPr>
        <p:blipFill>
          <a:blip r:embed="rId5"/>
          <a:stretch/>
        </p:blipFill>
        <p:spPr>
          <a:xfrm>
            <a:off x="10817280" y="215280"/>
            <a:ext cx="1195920" cy="1215360"/>
          </a:xfrm>
          <a:prstGeom prst="rect">
            <a:avLst/>
          </a:prstGeom>
          <a:ln w="0">
            <a:noFill/>
          </a:ln>
        </p:spPr>
      </p:pic>
    </p:spTree>
    <p:extLst>
      <p:ext uri="{BB962C8B-B14F-4D97-AF65-F5344CB8AC3E}">
        <p14:creationId xmlns:p14="http://schemas.microsoft.com/office/powerpoint/2010/main" val="73871127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838080" y="405720"/>
            <a:ext cx="10513440" cy="519480"/>
          </a:xfrm>
          <a:prstGeom prst="rect">
            <a:avLst/>
          </a:prstGeom>
          <a:noFill/>
          <a:ln w="0">
            <a:noFill/>
          </a:ln>
        </p:spPr>
        <p:txBody>
          <a:bodyPr lIns="90000" tIns="45000" rIns="90000" bIns="45000" anchor="ctr">
            <a:normAutofit/>
          </a:bodyPr>
          <a:lstStyle/>
          <a:p>
            <a:pPr>
              <a:lnSpc>
                <a:spcPct val="90000"/>
              </a:lnSpc>
              <a:buNone/>
            </a:pPr>
            <a:r>
              <a:rPr lang="fr-FR" sz="2800" b="1" strike="noStrike" spc="-1">
                <a:solidFill>
                  <a:srgbClr val="2F5597"/>
                </a:solidFill>
                <a:latin typeface="Calibri Light"/>
                <a:ea typeface="DejaVu Sans"/>
              </a:rPr>
              <a:t>Enjeux de la prorogation</a:t>
            </a:r>
            <a:endParaRPr lang="fr-FR" sz="2800" b="0" strike="noStrike" spc="-1">
              <a:solidFill>
                <a:srgbClr val="000000"/>
              </a:solidFill>
              <a:latin typeface="Arial"/>
            </a:endParaRPr>
          </a:p>
        </p:txBody>
      </p:sp>
      <p:pic>
        <p:nvPicPr>
          <p:cNvPr id="119" name="Image 4"/>
          <p:cNvPicPr/>
          <p:nvPr/>
        </p:nvPicPr>
        <p:blipFill>
          <a:blip r:embed="rId3"/>
          <a:stretch/>
        </p:blipFill>
        <p:spPr>
          <a:xfrm>
            <a:off x="10361520" y="5514480"/>
            <a:ext cx="1497600" cy="1204920"/>
          </a:xfrm>
          <a:prstGeom prst="rect">
            <a:avLst/>
          </a:prstGeom>
          <a:ln w="0">
            <a:noFill/>
          </a:ln>
        </p:spPr>
      </p:pic>
      <p:sp>
        <p:nvSpPr>
          <p:cNvPr id="120" name="Rectangle 1"/>
          <p:cNvSpPr/>
          <p:nvPr/>
        </p:nvSpPr>
        <p:spPr>
          <a:xfrm>
            <a:off x="781920" y="1479600"/>
            <a:ext cx="10513440" cy="30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1" strike="noStrike" spc="-1">
                <a:solidFill>
                  <a:srgbClr val="2F5597"/>
                </a:solidFill>
                <a:latin typeface="Calibri"/>
                <a:ea typeface="Calibri"/>
              </a:rPr>
              <a:t>Renforcer la gouvernance partagée</a:t>
            </a:r>
            <a:endParaRPr lang="fr-FR" sz="1800" b="0" strike="noStrike" spc="-1">
              <a:latin typeface="Arial"/>
            </a:endParaRPr>
          </a:p>
          <a:p>
            <a:pPr>
              <a:lnSpc>
                <a:spcPct val="100000"/>
              </a:lnSpc>
              <a:buNone/>
            </a:pPr>
            <a:endParaRPr lang="fr-FR" sz="1800" b="0" strike="noStrike" spc="-1">
              <a:latin typeface="Arial"/>
            </a:endParaRPr>
          </a:p>
          <a:p>
            <a:pPr marL="285840" indent="-285840">
              <a:lnSpc>
                <a:spcPct val="107000"/>
              </a:lnSpc>
              <a:spcAft>
                <a:spcPts val="799"/>
              </a:spcAft>
              <a:buClr>
                <a:srgbClr val="2F5597"/>
              </a:buClr>
              <a:buFont typeface="Arial"/>
              <a:buChar char="•"/>
            </a:pPr>
            <a:r>
              <a:rPr lang="fr-FR" sz="1800" b="0" strike="noStrike" spc="-1">
                <a:solidFill>
                  <a:srgbClr val="2F5597"/>
                </a:solidFill>
                <a:latin typeface="Calibri"/>
                <a:ea typeface="Calibri"/>
              </a:rPr>
              <a:t>Mise en place groupe projet suivi DDETS-PP/CD/DDT/ARS/EPCI en étroite collaboration avec l’ADIL pour le bilan et l’élaboration du prochain plan</a:t>
            </a:r>
            <a:endParaRPr lang="fr-FR" sz="1800" b="0" strike="noStrike" spc="-1">
              <a:latin typeface="Arial"/>
            </a:endParaRPr>
          </a:p>
          <a:p>
            <a:pPr>
              <a:lnSpc>
                <a:spcPct val="107000"/>
              </a:lnSpc>
              <a:spcAft>
                <a:spcPts val="799"/>
              </a:spcAft>
              <a:buNone/>
            </a:pPr>
            <a:endParaRPr lang="fr-FR" sz="1800" b="0" strike="noStrike" spc="-1">
              <a:latin typeface="Arial"/>
            </a:endParaRPr>
          </a:p>
          <a:p>
            <a:pPr marL="285840" indent="-285840">
              <a:lnSpc>
                <a:spcPct val="100000"/>
              </a:lnSpc>
              <a:buClr>
                <a:srgbClr val="2F5597"/>
              </a:buClr>
              <a:buFont typeface="Arial"/>
              <a:buChar char="•"/>
            </a:pPr>
            <a:r>
              <a:rPr lang="fr-FR" sz="1800" b="0" strike="noStrike" spc="-1">
                <a:solidFill>
                  <a:srgbClr val="2F5597"/>
                </a:solidFill>
                <a:latin typeface="Calibri"/>
                <a:ea typeface="Calibri"/>
              </a:rPr>
              <a:t>Coordination / Communication</a:t>
            </a:r>
            <a:endParaRPr lang="fr-FR" sz="1800" b="0" strike="noStrike" spc="-1">
              <a:latin typeface="Arial"/>
            </a:endParaRPr>
          </a:p>
          <a:p>
            <a:pPr marL="457200">
              <a:lnSpc>
                <a:spcPct val="100000"/>
              </a:lnSpc>
              <a:buNone/>
            </a:pPr>
            <a:r>
              <a:rPr lang="fr-FR" sz="1800" b="0" strike="noStrike" spc="-1">
                <a:solidFill>
                  <a:srgbClr val="2F5597"/>
                </a:solidFill>
                <a:latin typeface="Calibri"/>
                <a:ea typeface="Calibri"/>
              </a:rPr>
              <a:t>Co-animation ateliers thématiques sur tout le territoire départemental  à l’attention de tous les partenaires sur les thématiques logement et hébergement (en lien avec 3 chantiers en cours)</a:t>
            </a: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838080" y="405720"/>
            <a:ext cx="10513440" cy="519480"/>
          </a:xfrm>
          <a:prstGeom prst="rect">
            <a:avLst/>
          </a:prstGeom>
          <a:noFill/>
          <a:ln w="0">
            <a:noFill/>
          </a:ln>
        </p:spPr>
        <p:txBody>
          <a:bodyPr lIns="90000" tIns="45000" rIns="90000" bIns="45000" anchor="ctr">
            <a:normAutofit/>
          </a:bodyPr>
          <a:lstStyle/>
          <a:p>
            <a:pPr>
              <a:lnSpc>
                <a:spcPct val="90000"/>
              </a:lnSpc>
              <a:buNone/>
            </a:pPr>
            <a:r>
              <a:rPr lang="fr-FR" sz="2800" b="1" strike="noStrike" spc="-1">
                <a:solidFill>
                  <a:srgbClr val="2F5597"/>
                </a:solidFill>
                <a:latin typeface="Calibri Light"/>
                <a:ea typeface="DejaVu Sans"/>
              </a:rPr>
              <a:t>Enjeux de la prorogation</a:t>
            </a:r>
            <a:endParaRPr lang="fr-FR" sz="2800" b="0" strike="noStrike" spc="-1">
              <a:solidFill>
                <a:srgbClr val="000000"/>
              </a:solidFill>
              <a:latin typeface="Arial"/>
            </a:endParaRPr>
          </a:p>
        </p:txBody>
      </p:sp>
      <p:pic>
        <p:nvPicPr>
          <p:cNvPr id="122" name="Image 4"/>
          <p:cNvPicPr/>
          <p:nvPr/>
        </p:nvPicPr>
        <p:blipFill>
          <a:blip r:embed="rId3"/>
          <a:stretch/>
        </p:blipFill>
        <p:spPr>
          <a:xfrm>
            <a:off x="10361520" y="5514480"/>
            <a:ext cx="1497600" cy="1204920"/>
          </a:xfrm>
          <a:prstGeom prst="rect">
            <a:avLst/>
          </a:prstGeom>
          <a:ln w="0">
            <a:noFill/>
          </a:ln>
        </p:spPr>
      </p:pic>
      <p:sp>
        <p:nvSpPr>
          <p:cNvPr id="123" name="Rectangle 1"/>
          <p:cNvSpPr/>
          <p:nvPr/>
        </p:nvSpPr>
        <p:spPr>
          <a:xfrm>
            <a:off x="838080" y="1215360"/>
            <a:ext cx="10513440" cy="258386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1" strike="noStrike" spc="-1" dirty="0">
                <a:solidFill>
                  <a:srgbClr val="2F5597"/>
                </a:solidFill>
                <a:latin typeface="Calibri"/>
                <a:ea typeface="Calibri"/>
              </a:rPr>
              <a:t>Inscrire le prochain Plan dans une dynamique de prospective</a:t>
            </a:r>
            <a:endParaRPr lang="fr-FR" sz="1800" b="0" strike="noStrike" spc="-1" dirty="0">
              <a:latin typeface="Arial"/>
            </a:endParaRPr>
          </a:p>
          <a:p>
            <a:pPr>
              <a:lnSpc>
                <a:spcPct val="100000"/>
              </a:lnSpc>
              <a:buNone/>
            </a:pPr>
            <a:endParaRPr lang="fr-FR" sz="1800" b="0" strike="noStrike" spc="-1" dirty="0">
              <a:latin typeface="Arial"/>
            </a:endParaRPr>
          </a:p>
          <a:p>
            <a:pPr marL="285840" indent="-285840">
              <a:lnSpc>
                <a:spcPct val="100000"/>
              </a:lnSpc>
              <a:buClr>
                <a:srgbClr val="2F5597"/>
              </a:buClr>
              <a:buFont typeface="Arial"/>
              <a:buChar char="•"/>
            </a:pPr>
            <a:r>
              <a:rPr lang="fr-FR" sz="1800" b="0" strike="noStrike" spc="-1" dirty="0">
                <a:solidFill>
                  <a:srgbClr val="2F5597"/>
                </a:solidFill>
                <a:latin typeface="Calibri"/>
                <a:ea typeface="Calibri"/>
              </a:rPr>
              <a:t>Finir le travail en cours (mi-2024 pour les 3 points listés ci-dessus)</a:t>
            </a:r>
            <a:endParaRPr lang="fr-FR" sz="1800" b="0" strike="noStrike" spc="-1" dirty="0">
              <a:latin typeface="Arial"/>
            </a:endParaRPr>
          </a:p>
          <a:p>
            <a:pPr marL="285840" indent="-285840">
              <a:lnSpc>
                <a:spcPct val="100000"/>
              </a:lnSpc>
              <a:buClr>
                <a:srgbClr val="2F5597"/>
              </a:buClr>
              <a:buFont typeface="Arial"/>
              <a:buChar char="•"/>
            </a:pPr>
            <a:r>
              <a:rPr lang="fr-FR" sz="1800" b="0" strike="noStrike" spc="-1" dirty="0">
                <a:solidFill>
                  <a:srgbClr val="2F5597"/>
                </a:solidFill>
                <a:latin typeface="Calibri"/>
                <a:ea typeface="Calibri"/>
              </a:rPr>
              <a:t>Bâtir un plan avec une vision partagée et une forte implication partenariale</a:t>
            </a:r>
            <a:endParaRPr lang="fr-FR" sz="1800" b="0" strike="noStrike" spc="-1" dirty="0">
              <a:latin typeface="Arial"/>
            </a:endParaRPr>
          </a:p>
          <a:p>
            <a:pPr marL="285840" indent="-285840">
              <a:lnSpc>
                <a:spcPct val="100000"/>
              </a:lnSpc>
              <a:buClr>
                <a:srgbClr val="2F5597"/>
              </a:buClr>
              <a:buFont typeface="Arial"/>
              <a:buChar char="•"/>
            </a:pPr>
            <a:r>
              <a:rPr lang="fr-FR" sz="1800" b="0" strike="noStrike" spc="-1" dirty="0">
                <a:solidFill>
                  <a:srgbClr val="2F5597"/>
                </a:solidFill>
                <a:latin typeface="Calibri"/>
                <a:ea typeface="Calibri"/>
              </a:rPr>
              <a:t>Fournir au COREP des éléments pour fixer les orientations stratégiques au plus près de la réalité du terrain, qui seront déclinées en fiches action opérationnelles</a:t>
            </a:r>
            <a:endParaRPr lang="fr-FR" sz="1800" b="0" strike="noStrike" spc="-1" dirty="0">
              <a:latin typeface="Arial"/>
            </a:endParaRPr>
          </a:p>
          <a:p>
            <a:pPr marL="285840" indent="-285840">
              <a:lnSpc>
                <a:spcPct val="100000"/>
              </a:lnSpc>
              <a:buClr>
                <a:srgbClr val="2F5597"/>
              </a:buClr>
              <a:buFont typeface="Arial"/>
              <a:buChar char="•"/>
            </a:pPr>
            <a:r>
              <a:rPr lang="fr-FR" sz="1800" b="0" strike="noStrike" spc="-1" dirty="0">
                <a:solidFill>
                  <a:srgbClr val="2F5597"/>
                </a:solidFill>
                <a:latin typeface="Calibri"/>
                <a:ea typeface="Calibri"/>
              </a:rPr>
              <a:t>Relier les travaux des différents schémas pour avoir une action de référence</a:t>
            </a:r>
            <a:endParaRPr lang="fr-FR" sz="1800" b="0" strike="noStrike" spc="-1" dirty="0">
              <a:latin typeface="Arial"/>
            </a:endParaRPr>
          </a:p>
          <a:p>
            <a:pPr marL="285840" indent="-285840">
              <a:lnSpc>
                <a:spcPct val="100000"/>
              </a:lnSpc>
              <a:buClr>
                <a:srgbClr val="2F5597"/>
              </a:buClr>
              <a:buFont typeface="Arial"/>
              <a:buChar char="•"/>
            </a:pPr>
            <a:r>
              <a:rPr lang="fr-FR" sz="1800" b="0" strike="noStrike" spc="-1" dirty="0">
                <a:solidFill>
                  <a:srgbClr val="2F5597"/>
                </a:solidFill>
                <a:latin typeface="Calibri"/>
                <a:ea typeface="Calibri"/>
              </a:rPr>
              <a:t>Ouvrir de nouveaux chantiers au futur PDALHPD – notamment pour prendre en compte l’impact de la loi du 27/07/2023 sur la prévention des expulsions et </a:t>
            </a:r>
            <a:r>
              <a:rPr lang="fr-FR" sz="1800" b="0" strike="noStrike" spc="-1" dirty="0" smtClean="0">
                <a:solidFill>
                  <a:srgbClr val="2F5597"/>
                </a:solidFill>
                <a:latin typeface="Calibri"/>
                <a:ea typeface="Calibri"/>
              </a:rPr>
              <a:t>soutenir </a:t>
            </a:r>
            <a:r>
              <a:rPr lang="fr-FR" sz="1800" b="0" strike="noStrike" spc="-1" dirty="0">
                <a:solidFill>
                  <a:srgbClr val="2F5597"/>
                </a:solidFill>
                <a:latin typeface="Calibri"/>
                <a:ea typeface="Calibri"/>
              </a:rPr>
              <a:t>de nouvelles formes de participation des publics</a:t>
            </a:r>
            <a:endParaRPr lang="fr-FR"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781920" y="229680"/>
            <a:ext cx="10513440" cy="519480"/>
          </a:xfrm>
          <a:prstGeom prst="rect">
            <a:avLst/>
          </a:prstGeom>
          <a:noFill/>
          <a:ln w="0">
            <a:noFill/>
          </a:ln>
        </p:spPr>
        <p:txBody>
          <a:bodyPr lIns="90000" tIns="45000" rIns="90000" bIns="45000" anchor="ctr">
            <a:normAutofit/>
          </a:bodyPr>
          <a:lstStyle/>
          <a:p>
            <a:pPr>
              <a:lnSpc>
                <a:spcPct val="90000"/>
              </a:lnSpc>
              <a:buNone/>
            </a:pPr>
            <a:r>
              <a:rPr lang="fr-FR" sz="2800" b="1" strike="noStrike" spc="-1">
                <a:solidFill>
                  <a:srgbClr val="1F4E79"/>
                </a:solidFill>
                <a:latin typeface="Calibri Light"/>
                <a:ea typeface="DejaVu Sans"/>
              </a:rPr>
              <a:t>Elaboration du prochain PDALHPD 65</a:t>
            </a:r>
            <a:endParaRPr lang="fr-FR" sz="2800" b="0" strike="noStrike" spc="-1">
              <a:solidFill>
                <a:srgbClr val="000000"/>
              </a:solidFill>
              <a:latin typeface="Arial"/>
            </a:endParaRPr>
          </a:p>
        </p:txBody>
      </p:sp>
      <p:pic>
        <p:nvPicPr>
          <p:cNvPr id="125" name="Image 4"/>
          <p:cNvPicPr/>
          <p:nvPr/>
        </p:nvPicPr>
        <p:blipFill>
          <a:blip r:embed="rId3"/>
          <a:stretch/>
        </p:blipFill>
        <p:spPr>
          <a:xfrm>
            <a:off x="10361520" y="5514480"/>
            <a:ext cx="1497600" cy="1204920"/>
          </a:xfrm>
          <a:prstGeom prst="rect">
            <a:avLst/>
          </a:prstGeom>
          <a:ln w="0">
            <a:noFill/>
          </a:ln>
        </p:spPr>
      </p:pic>
      <p:sp>
        <p:nvSpPr>
          <p:cNvPr id="126" name="ZoneTexte 2"/>
          <p:cNvSpPr/>
          <p:nvPr/>
        </p:nvSpPr>
        <p:spPr>
          <a:xfrm>
            <a:off x="781920" y="1178640"/>
            <a:ext cx="11077200" cy="344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a:solidFill>
                  <a:srgbClr val="2F5597"/>
                </a:solidFill>
                <a:latin typeface="Calibri"/>
                <a:ea typeface="Calibri"/>
              </a:rPr>
              <a:t>Définition des orientations stratégiques du prochain plan par le COREP</a:t>
            </a:r>
            <a:endParaRPr lang="fr-FR" sz="1800" b="0" strike="noStrike" spc="-1">
              <a:latin typeface="Arial"/>
            </a:endParaRPr>
          </a:p>
          <a:p>
            <a:pPr>
              <a:lnSpc>
                <a:spcPct val="100000"/>
              </a:lnSpc>
              <a:buNone/>
            </a:pPr>
            <a:r>
              <a:rPr lang="fr-FR" sz="1800" b="0" strike="noStrike" spc="-1">
                <a:solidFill>
                  <a:srgbClr val="2F5597"/>
                </a:solidFill>
                <a:latin typeface="Calibri"/>
                <a:ea typeface="Calibri"/>
              </a:rPr>
              <a:t>Recrutement d’un bureau d’étude pour accompagner la démarche</a:t>
            </a:r>
            <a:endParaRPr lang="fr-FR" sz="1800" b="0" strike="noStrike" spc="-1">
              <a:latin typeface="Arial"/>
            </a:endParaRPr>
          </a:p>
          <a:p>
            <a:pPr>
              <a:lnSpc>
                <a:spcPct val="100000"/>
              </a:lnSpc>
              <a:buNone/>
            </a:pPr>
            <a:r>
              <a:rPr lang="fr-FR" sz="1800" b="0" strike="noStrike" spc="-1">
                <a:solidFill>
                  <a:srgbClr val="2F5597"/>
                </a:solidFill>
                <a:latin typeface="Calibri"/>
                <a:ea typeface="Calibri"/>
              </a:rPr>
              <a:t>	</a:t>
            </a:r>
            <a:r>
              <a:rPr lang="fr-FR" sz="1800" b="0" strike="noStrike" spc="-1">
                <a:solidFill>
                  <a:srgbClr val="2F5597"/>
                </a:solidFill>
                <a:latin typeface="Symbol"/>
                <a:ea typeface="Calibri"/>
              </a:rPr>
              <a:t></a:t>
            </a:r>
            <a:r>
              <a:rPr lang="fr-FR" sz="1800" b="0" strike="noStrike" spc="-1">
                <a:solidFill>
                  <a:srgbClr val="2F5597"/>
                </a:solidFill>
                <a:latin typeface="Calibri"/>
                <a:ea typeface="Calibri"/>
              </a:rPr>
              <a:t>  synthèse  et analyse des éléments de bilan (fiches action, rapports d’activité, entretiens partenaires)</a:t>
            </a:r>
            <a:endParaRPr lang="fr-FR" sz="1800" b="0" strike="noStrike" spc="-1">
              <a:latin typeface="Arial"/>
            </a:endParaRPr>
          </a:p>
          <a:p>
            <a:pPr>
              <a:lnSpc>
                <a:spcPct val="100000"/>
              </a:lnSpc>
              <a:buNone/>
            </a:pPr>
            <a:r>
              <a:rPr lang="fr-FR" sz="1800" b="0" strike="noStrike" spc="-1">
                <a:solidFill>
                  <a:srgbClr val="2F5597"/>
                </a:solidFill>
                <a:latin typeface="Calibri"/>
                <a:ea typeface="Calibri"/>
              </a:rPr>
              <a:t>	</a:t>
            </a:r>
            <a:r>
              <a:rPr lang="fr-FR" sz="1800" b="0" strike="noStrike" spc="-1">
                <a:solidFill>
                  <a:srgbClr val="2F5597"/>
                </a:solidFill>
                <a:latin typeface="Symbol"/>
                <a:ea typeface="Calibri"/>
              </a:rPr>
              <a:t></a:t>
            </a:r>
            <a:r>
              <a:rPr lang="fr-FR" sz="1800" b="0" strike="noStrike" spc="-1">
                <a:solidFill>
                  <a:srgbClr val="2F5597"/>
                </a:solidFill>
                <a:latin typeface="Calibri"/>
                <a:ea typeface="Calibri"/>
              </a:rPr>
              <a:t>  organisation et animation du travail de rédaction du plan et notamment</a:t>
            </a:r>
            <a:endParaRPr lang="fr-FR" sz="1800" b="0" strike="noStrike" spc="-1">
              <a:latin typeface="Arial"/>
            </a:endParaRPr>
          </a:p>
          <a:p>
            <a:pPr>
              <a:lnSpc>
                <a:spcPct val="100000"/>
              </a:lnSpc>
              <a:buNone/>
            </a:pPr>
            <a:r>
              <a:rPr lang="fr-FR" sz="1800" b="0" strike="noStrike" spc="-1">
                <a:solidFill>
                  <a:srgbClr val="2F5597"/>
                </a:solidFill>
                <a:latin typeface="Calibri"/>
                <a:ea typeface="Calibri"/>
              </a:rPr>
              <a:t>		- actions concrètes et mesurables</a:t>
            </a:r>
            <a:endParaRPr lang="fr-FR" sz="1800" b="0" strike="noStrike" spc="-1">
              <a:latin typeface="Arial"/>
            </a:endParaRPr>
          </a:p>
          <a:p>
            <a:pPr>
              <a:lnSpc>
                <a:spcPct val="100000"/>
              </a:lnSpc>
              <a:buNone/>
            </a:pPr>
            <a:r>
              <a:rPr lang="fr-FR" sz="1800" b="0" strike="noStrike" spc="-1">
                <a:solidFill>
                  <a:srgbClr val="2F5597"/>
                </a:solidFill>
                <a:latin typeface="Calibri"/>
                <a:ea typeface="Calibri"/>
              </a:rPr>
              <a:t>		- proposition d’outils de suivi</a:t>
            </a:r>
            <a:endParaRPr lang="fr-FR" sz="1800" b="0" strike="noStrike" spc="-1">
              <a:latin typeface="Arial"/>
            </a:endParaRPr>
          </a:p>
          <a:p>
            <a:pPr>
              <a:lnSpc>
                <a:spcPct val="100000"/>
              </a:lnSpc>
              <a:buNone/>
            </a:pPr>
            <a:r>
              <a:rPr lang="fr-FR" sz="1800" b="0" strike="noStrike" spc="-1">
                <a:solidFill>
                  <a:srgbClr val="2F5597"/>
                </a:solidFill>
                <a:latin typeface="Calibri"/>
                <a:ea typeface="Calibri"/>
              </a:rPr>
              <a:t>		- indicateurs d’évaluation clairs et réalisables</a:t>
            </a:r>
            <a:endParaRPr lang="fr-FR" sz="1800" b="0" strike="noStrike" spc="-1">
              <a:latin typeface="Arial"/>
            </a:endParaRPr>
          </a:p>
          <a:p>
            <a:pPr>
              <a:lnSpc>
                <a:spcPct val="100000"/>
              </a:lnSpc>
              <a:buNone/>
            </a:pPr>
            <a:r>
              <a:rPr lang="fr-FR" sz="1800" b="0" strike="noStrike" spc="-1">
                <a:solidFill>
                  <a:srgbClr val="2F5597"/>
                </a:solidFill>
                <a:latin typeface="Calibri"/>
                <a:ea typeface="Calibri"/>
              </a:rPr>
              <a:t>	</a:t>
            </a:r>
            <a:r>
              <a:rPr lang="fr-FR" sz="1800" b="0" strike="noStrike" spc="-1">
                <a:solidFill>
                  <a:srgbClr val="2F5597"/>
                </a:solidFill>
                <a:latin typeface="Symbol"/>
                <a:ea typeface="Calibri"/>
              </a:rPr>
              <a:t></a:t>
            </a:r>
            <a:r>
              <a:rPr lang="fr-FR" sz="1800" b="0" strike="noStrike" spc="-1">
                <a:solidFill>
                  <a:srgbClr val="2F5597"/>
                </a:solidFill>
                <a:latin typeface="Calibri"/>
                <a:ea typeface="Calibri"/>
              </a:rPr>
              <a:t>  rédaction du document final</a:t>
            </a: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gn="ctr">
              <a:lnSpc>
                <a:spcPct val="100000"/>
              </a:lnSpc>
              <a:buNone/>
            </a:pPr>
            <a:r>
              <a:rPr lang="fr-FR" sz="2000" b="0" strike="noStrike" spc="-1">
                <a:solidFill>
                  <a:srgbClr val="2F5597"/>
                </a:solidFill>
                <a:latin typeface="Calibri"/>
                <a:ea typeface="Calibri"/>
              </a:rPr>
              <a:t>L’élaboration du prochain plan doit s’inscrire dans la poursuite de la dynamique partenariale et </a:t>
            </a:r>
            <a:endParaRPr lang="fr-FR" sz="2000" b="0" strike="noStrike" spc="-1">
              <a:latin typeface="Arial"/>
            </a:endParaRPr>
          </a:p>
          <a:p>
            <a:pPr algn="ctr">
              <a:lnSpc>
                <a:spcPct val="100000"/>
              </a:lnSpc>
              <a:buNone/>
            </a:pPr>
            <a:r>
              <a:rPr lang="fr-FR" sz="2000" b="0" strike="noStrike" spc="-1">
                <a:solidFill>
                  <a:srgbClr val="2F5597"/>
                </a:solidFill>
                <a:latin typeface="Calibri"/>
                <a:ea typeface="Calibri"/>
              </a:rPr>
              <a:t>concourir à l’animation du plan</a:t>
            </a:r>
            <a:endParaRPr lang="fr-FR"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ZoneTexte 4"/>
          <p:cNvSpPr/>
          <p:nvPr/>
        </p:nvSpPr>
        <p:spPr>
          <a:xfrm>
            <a:off x="1551600" y="412200"/>
            <a:ext cx="527976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3200" b="1" strike="noStrike" spc="-1">
                <a:solidFill>
                  <a:srgbClr val="2F5597"/>
                </a:solidFill>
                <a:latin typeface="Calibri"/>
                <a:ea typeface="DejaVu Sans"/>
              </a:rPr>
              <a:t>Calendrier</a:t>
            </a:r>
            <a:endParaRPr lang="fr-FR" sz="3200" b="0" strike="noStrike" spc="-1">
              <a:latin typeface="Arial"/>
            </a:endParaRPr>
          </a:p>
        </p:txBody>
      </p:sp>
      <p:pic>
        <p:nvPicPr>
          <p:cNvPr id="128" name="Image 5"/>
          <p:cNvPicPr/>
          <p:nvPr/>
        </p:nvPicPr>
        <p:blipFill>
          <a:blip r:embed="rId3"/>
          <a:stretch/>
        </p:blipFill>
        <p:spPr>
          <a:xfrm>
            <a:off x="10692360" y="5650920"/>
            <a:ext cx="1497600" cy="1204920"/>
          </a:xfrm>
          <a:prstGeom prst="rect">
            <a:avLst/>
          </a:prstGeom>
          <a:ln w="0">
            <a:noFill/>
          </a:ln>
        </p:spPr>
      </p:pic>
      <p:sp>
        <p:nvSpPr>
          <p:cNvPr id="129" name="PlaceHolder 1"/>
          <p:cNvSpPr>
            <a:spLocks noGrp="1"/>
          </p:cNvSpPr>
          <p:nvPr>
            <p:ph/>
          </p:nvPr>
        </p:nvSpPr>
        <p:spPr>
          <a:xfrm>
            <a:off x="741240" y="1163880"/>
            <a:ext cx="10513440" cy="5232600"/>
          </a:xfrm>
          <a:prstGeom prst="rect">
            <a:avLst/>
          </a:prstGeom>
          <a:noFill/>
          <a:ln w="0">
            <a:noFill/>
          </a:ln>
        </p:spPr>
        <p:txBody>
          <a:bodyPr lIns="90000" tIns="45000" rIns="90000" bIns="45000" anchor="t">
            <a:normAutofit fontScale="90000"/>
          </a:bodyPr>
          <a:lstStyle/>
          <a:p>
            <a:pPr marL="228600" indent="-228600">
              <a:lnSpc>
                <a:spcPct val="90000"/>
              </a:lnSpc>
              <a:spcBef>
                <a:spcPts val="1001"/>
              </a:spcBef>
              <a:buNone/>
              <a:tabLst>
                <a:tab pos="0" algn="l"/>
              </a:tabLst>
            </a:pPr>
            <a:r>
              <a:rPr lang="fr-FR" sz="2800" b="0" strike="noStrike" spc="-1">
                <a:solidFill>
                  <a:srgbClr val="000000"/>
                </a:solidFill>
                <a:latin typeface="Calibri"/>
                <a:ea typeface="DejaVu Sans"/>
              </a:rPr>
              <a:t> </a:t>
            </a:r>
            <a:endParaRPr lang="fr-FR" sz="2800" b="0" strike="noStrike" spc="-1">
              <a:solidFill>
                <a:srgbClr val="000000"/>
              </a:solidFill>
              <a:latin typeface="Arial"/>
            </a:endParaRPr>
          </a:p>
          <a:p>
            <a:pPr marL="228600" indent="-228600">
              <a:lnSpc>
                <a:spcPct val="90000"/>
              </a:lnSpc>
              <a:spcBef>
                <a:spcPts val="1001"/>
              </a:spcBef>
              <a:buClr>
                <a:srgbClr val="2F5597"/>
              </a:buClr>
              <a:buFont typeface="Courier New"/>
              <a:buChar char="o"/>
              <a:tabLst>
                <a:tab pos="0" algn="l"/>
              </a:tabLst>
            </a:pPr>
            <a:r>
              <a:rPr lang="fr-FR" sz="2800" b="0" strike="noStrike" spc="-1">
                <a:solidFill>
                  <a:srgbClr val="000000"/>
                </a:solidFill>
                <a:latin typeface="Calibri"/>
                <a:ea typeface="DejaVu Sans"/>
              </a:rPr>
              <a:t>7 novembre 2023 : présentation du projet de prorogation au CRHH</a:t>
            </a:r>
            <a:endParaRPr lang="fr-FR" sz="2800" b="0" strike="noStrike" spc="-1">
              <a:solidFill>
                <a:srgbClr val="000000"/>
              </a:solidFill>
              <a:latin typeface="Arial"/>
            </a:endParaRPr>
          </a:p>
          <a:p>
            <a:pPr marL="228600" indent="-228600">
              <a:lnSpc>
                <a:spcPct val="90000"/>
              </a:lnSpc>
              <a:spcBef>
                <a:spcPts val="1001"/>
              </a:spcBef>
              <a:buClr>
                <a:srgbClr val="2F5597"/>
              </a:buClr>
              <a:buFont typeface="Courier New"/>
              <a:buChar char="o"/>
              <a:tabLst>
                <a:tab pos="0" algn="l"/>
              </a:tabLst>
            </a:pPr>
            <a:r>
              <a:rPr lang="fr-FR" sz="2800" b="0" strike="noStrike" spc="-1">
                <a:solidFill>
                  <a:srgbClr val="000000"/>
                </a:solidFill>
                <a:latin typeface="Calibri"/>
                <a:ea typeface="DejaVu Sans"/>
              </a:rPr>
              <a:t>16 novembre 2023 COREP  PDALHPD 65</a:t>
            </a:r>
            <a:endParaRPr lang="fr-FR" sz="2800" b="0" strike="noStrike" spc="-1">
              <a:solidFill>
                <a:srgbClr val="000000"/>
              </a:solidFill>
              <a:latin typeface="Arial"/>
            </a:endParaRPr>
          </a:p>
          <a:p>
            <a:pPr marL="228600" indent="-228600">
              <a:lnSpc>
                <a:spcPct val="90000"/>
              </a:lnSpc>
              <a:spcBef>
                <a:spcPts val="1001"/>
              </a:spcBef>
              <a:buClr>
                <a:srgbClr val="2F5597"/>
              </a:buClr>
              <a:buFont typeface="Courier New"/>
              <a:buChar char="o"/>
              <a:tabLst>
                <a:tab pos="0" algn="l"/>
              </a:tabLst>
            </a:pPr>
            <a:r>
              <a:rPr lang="fr-FR" sz="2800" b="0" strike="noStrike" spc="-1">
                <a:solidFill>
                  <a:srgbClr val="000000"/>
                </a:solidFill>
                <a:latin typeface="Calibri"/>
                <a:ea typeface="DejaVu Sans"/>
              </a:rPr>
              <a:t>Publicité concernant l’élaboration du prochain plan</a:t>
            </a:r>
            <a:endParaRPr lang="fr-FR" sz="2800" b="0" strike="noStrike" spc="-1">
              <a:solidFill>
                <a:srgbClr val="000000"/>
              </a:solidFill>
              <a:latin typeface="Arial"/>
            </a:endParaRPr>
          </a:p>
          <a:p>
            <a:pPr marL="228600" indent="-228600">
              <a:lnSpc>
                <a:spcPct val="90000"/>
              </a:lnSpc>
              <a:spcBef>
                <a:spcPts val="1001"/>
              </a:spcBef>
              <a:buClr>
                <a:srgbClr val="2F5597"/>
              </a:buClr>
              <a:buFont typeface="Courier New"/>
              <a:buChar char="o"/>
              <a:tabLst>
                <a:tab pos="0" algn="l"/>
              </a:tabLst>
            </a:pPr>
            <a:r>
              <a:rPr lang="fr-FR" sz="2800" b="0" strike="noStrike" spc="-1">
                <a:solidFill>
                  <a:srgbClr val="000000"/>
                </a:solidFill>
                <a:latin typeface="Calibri"/>
                <a:ea typeface="DejaVu Sans"/>
              </a:rPr>
              <a:t>décembre 2023- février 2024 synthèse et analyse des éléments de bilan par le BE et présentation au COREP de ce travail et la méthodologie proposée pour l’élaboration du prochain plan.</a:t>
            </a:r>
            <a:endParaRPr lang="fr-FR" sz="2800" b="0" strike="noStrike" spc="-1">
              <a:solidFill>
                <a:srgbClr val="000000"/>
              </a:solidFill>
              <a:latin typeface="Arial"/>
            </a:endParaRPr>
          </a:p>
          <a:p>
            <a:pPr marL="228600" indent="-228600">
              <a:lnSpc>
                <a:spcPct val="90000"/>
              </a:lnSpc>
              <a:spcBef>
                <a:spcPts val="1001"/>
              </a:spcBef>
              <a:buClr>
                <a:srgbClr val="2F5597"/>
              </a:buClr>
              <a:buFont typeface="Courier New"/>
              <a:buChar char="o"/>
              <a:tabLst>
                <a:tab pos="0" algn="l"/>
              </a:tabLst>
            </a:pPr>
            <a:r>
              <a:rPr lang="fr-FR" sz="2800" b="0" strike="noStrike" spc="-1">
                <a:solidFill>
                  <a:srgbClr val="000000"/>
                </a:solidFill>
                <a:latin typeface="Calibri"/>
                <a:ea typeface="DejaVu Sans"/>
              </a:rPr>
              <a:t>mars-juillet 2024 : élaboration du PDALHPD Hautes-Pyrénées  2025-2029</a:t>
            </a:r>
            <a:endParaRPr lang="fr-FR" sz="2800" b="0" strike="noStrike" spc="-1">
              <a:solidFill>
                <a:srgbClr val="000000"/>
              </a:solidFill>
              <a:latin typeface="Arial"/>
            </a:endParaRPr>
          </a:p>
          <a:p>
            <a:pPr marL="228600" indent="-228600">
              <a:lnSpc>
                <a:spcPct val="90000"/>
              </a:lnSpc>
              <a:spcBef>
                <a:spcPts val="1001"/>
              </a:spcBef>
              <a:buClr>
                <a:srgbClr val="2F5597"/>
              </a:buClr>
              <a:buFont typeface="Courier New"/>
              <a:buChar char="o"/>
              <a:tabLst>
                <a:tab pos="0" algn="l"/>
              </a:tabLst>
            </a:pPr>
            <a:r>
              <a:rPr lang="fr-FR" sz="2800" b="0" strike="noStrike" spc="-1">
                <a:solidFill>
                  <a:srgbClr val="000000"/>
                </a:solidFill>
                <a:latin typeface="Calibri"/>
                <a:ea typeface="DejaVu Sans"/>
              </a:rPr>
              <a:t>août à mi-septembre 2024  – relecture, correction et amendement du document</a:t>
            </a:r>
            <a:endParaRPr lang="fr-FR" sz="2800" b="0" strike="noStrike" spc="-1">
              <a:solidFill>
                <a:srgbClr val="000000"/>
              </a:solidFill>
              <a:latin typeface="Arial"/>
            </a:endParaRPr>
          </a:p>
          <a:p>
            <a:pPr marL="228600" indent="-228600">
              <a:lnSpc>
                <a:spcPct val="90000"/>
              </a:lnSpc>
              <a:spcBef>
                <a:spcPts val="1001"/>
              </a:spcBef>
              <a:buClr>
                <a:srgbClr val="2F5597"/>
              </a:buClr>
              <a:buFont typeface="Courier New"/>
              <a:buChar char="o"/>
              <a:tabLst>
                <a:tab pos="0" algn="l"/>
              </a:tabLst>
            </a:pPr>
            <a:r>
              <a:rPr lang="fr-FR" sz="2800" b="0" strike="noStrike" spc="-1">
                <a:solidFill>
                  <a:srgbClr val="000000"/>
                </a:solidFill>
                <a:latin typeface="Calibri"/>
                <a:ea typeface="DejaVu Sans"/>
              </a:rPr>
              <a:t>septembre 2024 : présentation au COREP pour validation</a:t>
            </a:r>
            <a:endParaRPr lang="fr-FR" sz="2800" b="0" strike="noStrike" spc="-1">
              <a:solidFill>
                <a:srgbClr val="000000"/>
              </a:solidFill>
              <a:latin typeface="Arial"/>
            </a:endParaRPr>
          </a:p>
          <a:p>
            <a:pPr marL="228600" indent="-228600">
              <a:lnSpc>
                <a:spcPct val="90000"/>
              </a:lnSpc>
              <a:spcBef>
                <a:spcPts val="1001"/>
              </a:spcBef>
              <a:buClr>
                <a:srgbClr val="2F5597"/>
              </a:buClr>
              <a:buFont typeface="Courier New"/>
              <a:buChar char="o"/>
              <a:tabLst>
                <a:tab pos="0" algn="l"/>
              </a:tabLst>
            </a:pPr>
            <a:r>
              <a:rPr lang="fr-FR" sz="2800" b="0" strike="noStrike" spc="-1">
                <a:solidFill>
                  <a:srgbClr val="000000"/>
                </a:solidFill>
                <a:latin typeface="Calibri"/>
                <a:ea typeface="DejaVu Sans"/>
              </a:rPr>
              <a:t>novembre 2024 : Rédaction, validation et publication des arrêtés afférents</a:t>
            </a:r>
            <a:endParaRPr lang="fr-FR" sz="2800" b="0" strike="noStrike" spc="-1">
              <a:solidFill>
                <a:srgbClr val="000000"/>
              </a:solidFill>
              <a:latin typeface="Arial"/>
            </a:endParaRPr>
          </a:p>
        </p:txBody>
      </p:sp>
      <p:pic>
        <p:nvPicPr>
          <p:cNvPr id="130" name="Image 6" descr="C:\Users\moseley\AppData\Local\Microsoft\Windows\Temporary Internet Files\Content.IE5\CQPG8H3P\iStock_000009554710XSmall-300x225[1].jpg"/>
          <p:cNvPicPr/>
          <p:nvPr/>
        </p:nvPicPr>
        <p:blipFill>
          <a:blip r:embed="rId4"/>
          <a:stretch/>
        </p:blipFill>
        <p:spPr>
          <a:xfrm>
            <a:off x="621720" y="385920"/>
            <a:ext cx="928080" cy="6372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l="-25000" r="-25000"/>
          </a:stretch>
        </a:blipFill>
        <a:effectLst/>
      </p:bgPr>
    </p:bg>
    <p:spTree>
      <p:nvGrpSpPr>
        <p:cNvPr id="1" name=""/>
        <p:cNvGrpSpPr/>
        <p:nvPr/>
      </p:nvGrpSpPr>
      <p:grpSpPr>
        <a:xfrm>
          <a:off x="0" y="0"/>
          <a:ext cx="0" cy="0"/>
          <a:chOff x="0" y="0"/>
          <a:chExt cx="0" cy="0"/>
        </a:xfrm>
      </p:grpSpPr>
      <p:sp>
        <p:nvSpPr>
          <p:cNvPr id="82" name="PlaceHolder 1"/>
          <p:cNvSpPr>
            <a:spLocks noGrp="1"/>
          </p:cNvSpPr>
          <p:nvPr>
            <p:ph type="title" idx="4294967295"/>
          </p:nvPr>
        </p:nvSpPr>
        <p:spPr>
          <a:xfrm>
            <a:off x="3173506" y="1009935"/>
            <a:ext cx="7492574" cy="3862316"/>
          </a:xfrm>
          <a:prstGeom prst="rect">
            <a:avLst/>
          </a:prstGeom>
          <a:noFill/>
          <a:ln w="0">
            <a:noFill/>
          </a:ln>
        </p:spPr>
        <p:txBody>
          <a:bodyPr lIns="0" tIns="0" rIns="0" bIns="0" anchor="t">
            <a:normAutofit/>
          </a:bodyPr>
          <a:lstStyle/>
          <a:p>
            <a:r>
              <a:rPr lang="fr-FR" sz="2000" b="1" u="sng" spc="-1" dirty="0" smtClean="0">
                <a:solidFill>
                  <a:schemeClr val="accent5">
                    <a:lumMod val="75000"/>
                  </a:schemeClr>
                </a:solidFill>
              </a:rPr>
              <a:t>SOMMAIRE</a:t>
            </a:r>
            <a:r>
              <a:rPr lang="fr-FR" sz="2000" spc="-1" dirty="0" smtClean="0">
                <a:solidFill>
                  <a:schemeClr val="accent5">
                    <a:lumMod val="75000"/>
                  </a:schemeClr>
                </a:solidFill>
              </a:rPr>
              <a:t/>
            </a:r>
            <a:br>
              <a:rPr lang="fr-FR" sz="2000" spc="-1" dirty="0" smtClean="0">
                <a:solidFill>
                  <a:schemeClr val="accent5">
                    <a:lumMod val="75000"/>
                  </a:schemeClr>
                </a:solidFill>
              </a:rPr>
            </a:br>
            <a:r>
              <a:rPr lang="fr-FR" sz="2000" spc="-1" dirty="0">
                <a:solidFill>
                  <a:schemeClr val="accent5">
                    <a:lumMod val="75000"/>
                  </a:schemeClr>
                </a:solidFill>
              </a:rPr>
              <a:t/>
            </a:r>
            <a:br>
              <a:rPr lang="fr-FR" sz="2000" spc="-1" dirty="0">
                <a:solidFill>
                  <a:schemeClr val="accent5">
                    <a:lumMod val="75000"/>
                  </a:schemeClr>
                </a:solidFill>
              </a:rPr>
            </a:br>
            <a:r>
              <a:rPr lang="fr-FR" sz="2000" spc="-1" dirty="0">
                <a:solidFill>
                  <a:schemeClr val="accent5">
                    <a:lumMod val="75000"/>
                  </a:schemeClr>
                </a:solidFill>
              </a:rPr>
              <a:t>PDALHPD Hautes Pyrénées 2018-2023</a:t>
            </a:r>
            <a:br>
              <a:rPr lang="fr-FR" sz="2000" spc="-1" dirty="0">
                <a:solidFill>
                  <a:schemeClr val="accent5">
                    <a:lumMod val="75000"/>
                  </a:schemeClr>
                </a:solidFill>
              </a:rPr>
            </a:br>
            <a:r>
              <a:rPr lang="fr-FR" sz="2000" spc="-1" dirty="0">
                <a:solidFill>
                  <a:schemeClr val="accent5">
                    <a:lumMod val="75000"/>
                  </a:schemeClr>
                </a:solidFill>
              </a:rPr>
              <a:t>Un projet de prorogation élaboré avec les </a:t>
            </a:r>
            <a:r>
              <a:rPr lang="fr-FR" sz="2000" spc="-1" dirty="0" smtClean="0">
                <a:solidFill>
                  <a:schemeClr val="accent5">
                    <a:lumMod val="75000"/>
                  </a:schemeClr>
                </a:solidFill>
              </a:rPr>
              <a:t>partenaires</a:t>
            </a:r>
            <a:br>
              <a:rPr lang="fr-FR" sz="2000" spc="-1" dirty="0" smtClean="0">
                <a:solidFill>
                  <a:schemeClr val="accent5">
                    <a:lumMod val="75000"/>
                  </a:schemeClr>
                </a:solidFill>
              </a:rPr>
            </a:br>
            <a:r>
              <a:rPr lang="fr-FR" sz="2000" spc="-1" dirty="0">
                <a:solidFill>
                  <a:schemeClr val="accent5">
                    <a:lumMod val="75000"/>
                  </a:schemeClr>
                </a:solidFill>
              </a:rPr>
              <a:t>	</a:t>
            </a:r>
            <a:r>
              <a:rPr lang="fr-FR" sz="2000" spc="-1" dirty="0" smtClean="0">
                <a:solidFill>
                  <a:schemeClr val="accent5">
                    <a:lumMod val="75000"/>
                  </a:schemeClr>
                </a:solidFill>
              </a:rPr>
              <a:t>-objectifs</a:t>
            </a:r>
            <a:br>
              <a:rPr lang="fr-FR" sz="2000" spc="-1" dirty="0" smtClean="0">
                <a:solidFill>
                  <a:schemeClr val="accent5">
                    <a:lumMod val="75000"/>
                  </a:schemeClr>
                </a:solidFill>
              </a:rPr>
            </a:br>
            <a:r>
              <a:rPr lang="fr-FR" sz="2000" spc="-1" dirty="0">
                <a:solidFill>
                  <a:schemeClr val="accent5">
                    <a:lumMod val="75000"/>
                  </a:schemeClr>
                </a:solidFill>
              </a:rPr>
              <a:t>	</a:t>
            </a:r>
            <a:r>
              <a:rPr lang="fr-FR" sz="2000" spc="-1" dirty="0" smtClean="0">
                <a:solidFill>
                  <a:schemeClr val="accent5">
                    <a:lumMod val="75000"/>
                  </a:schemeClr>
                </a:solidFill>
              </a:rPr>
              <a:t>-chantiers</a:t>
            </a:r>
            <a:br>
              <a:rPr lang="fr-FR" sz="2000" spc="-1" dirty="0" smtClean="0">
                <a:solidFill>
                  <a:schemeClr val="accent5">
                    <a:lumMod val="75000"/>
                  </a:schemeClr>
                </a:solidFill>
              </a:rPr>
            </a:br>
            <a:r>
              <a:rPr lang="fr-FR" sz="2000" spc="-1" dirty="0">
                <a:solidFill>
                  <a:schemeClr val="accent5">
                    <a:lumMod val="75000"/>
                  </a:schemeClr>
                </a:solidFill>
              </a:rPr>
              <a:t>	</a:t>
            </a:r>
            <a:r>
              <a:rPr lang="fr-FR" sz="2000" spc="-1" dirty="0" smtClean="0">
                <a:solidFill>
                  <a:schemeClr val="accent5">
                    <a:lumMod val="75000"/>
                  </a:schemeClr>
                </a:solidFill>
              </a:rPr>
              <a:t>-enjeux</a:t>
            </a:r>
            <a:r>
              <a:rPr lang="fr-FR" sz="2000" spc="-1" dirty="0">
                <a:solidFill>
                  <a:schemeClr val="accent5">
                    <a:lumMod val="75000"/>
                  </a:schemeClr>
                </a:solidFill>
              </a:rPr>
              <a:t/>
            </a:r>
            <a:br>
              <a:rPr lang="fr-FR" sz="2000" spc="-1" dirty="0">
                <a:solidFill>
                  <a:schemeClr val="accent5">
                    <a:lumMod val="75000"/>
                  </a:schemeClr>
                </a:solidFill>
              </a:rPr>
            </a:br>
            <a:r>
              <a:rPr lang="fr-FR" sz="2000" spc="-1" dirty="0">
                <a:solidFill>
                  <a:schemeClr val="accent5">
                    <a:lumMod val="75000"/>
                  </a:schemeClr>
                </a:solidFill>
              </a:rPr>
              <a:t>Elaboration du prochain PDALHPD </a:t>
            </a:r>
            <a:r>
              <a:rPr lang="fr-FR" sz="2000" spc="-1" dirty="0" smtClean="0">
                <a:solidFill>
                  <a:schemeClr val="accent5">
                    <a:lumMod val="75000"/>
                  </a:schemeClr>
                </a:solidFill>
              </a:rPr>
              <a:t>65</a:t>
            </a:r>
            <a:br>
              <a:rPr lang="fr-FR" sz="2000" spc="-1" dirty="0" smtClean="0">
                <a:solidFill>
                  <a:schemeClr val="accent5">
                    <a:lumMod val="75000"/>
                  </a:schemeClr>
                </a:solidFill>
              </a:rPr>
            </a:br>
            <a:r>
              <a:rPr lang="fr-FR" sz="2000" spc="-1" dirty="0" smtClean="0">
                <a:solidFill>
                  <a:schemeClr val="accent5">
                    <a:lumMod val="75000"/>
                  </a:schemeClr>
                </a:solidFill>
              </a:rPr>
              <a:t>Calendrier</a:t>
            </a:r>
            <a:br>
              <a:rPr lang="fr-FR" sz="2000" spc="-1" dirty="0" smtClean="0">
                <a:solidFill>
                  <a:schemeClr val="accent5">
                    <a:lumMod val="75000"/>
                  </a:schemeClr>
                </a:solidFill>
              </a:rPr>
            </a:br>
            <a:r>
              <a:rPr lang="fr-FR" sz="2000" spc="-1" dirty="0" smtClean="0">
                <a:solidFill>
                  <a:schemeClr val="accent5">
                    <a:lumMod val="75000"/>
                  </a:schemeClr>
                </a:solidFill>
                <a:latin typeface="Arial"/>
              </a:rPr>
              <a:t/>
            </a:r>
            <a:br>
              <a:rPr lang="fr-FR" sz="2000" spc="-1" dirty="0" smtClean="0">
                <a:solidFill>
                  <a:schemeClr val="accent5">
                    <a:lumMod val="75000"/>
                  </a:schemeClr>
                </a:solidFill>
                <a:latin typeface="Arial"/>
              </a:rPr>
            </a:br>
            <a:endParaRPr lang="fr-FR" sz="2000" b="0" strike="noStrike" spc="-1" dirty="0">
              <a:solidFill>
                <a:schemeClr val="accent5">
                  <a:lumMod val="75000"/>
                </a:schemeClr>
              </a:solidFill>
              <a:latin typeface="Arial"/>
            </a:endParaRPr>
          </a:p>
        </p:txBody>
      </p:sp>
    </p:spTree>
    <p:extLst>
      <p:ext uri="{BB962C8B-B14F-4D97-AF65-F5344CB8AC3E}">
        <p14:creationId xmlns:p14="http://schemas.microsoft.com/office/powerpoint/2010/main" val="274764813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Image 1"/>
          <p:cNvPicPr/>
          <p:nvPr/>
        </p:nvPicPr>
        <p:blipFill>
          <a:blip r:embed="rId3"/>
          <a:srcRect r="2792"/>
          <a:stretch/>
        </p:blipFill>
        <p:spPr>
          <a:xfrm>
            <a:off x="6643080" y="365040"/>
            <a:ext cx="5548320" cy="4382280"/>
          </a:xfrm>
          <a:prstGeom prst="rect">
            <a:avLst/>
          </a:prstGeom>
          <a:ln w="0">
            <a:noFill/>
          </a:ln>
        </p:spPr>
      </p:pic>
      <p:sp>
        <p:nvSpPr>
          <p:cNvPr id="91" name="PlaceHolder 1"/>
          <p:cNvSpPr>
            <a:spLocks noGrp="1"/>
          </p:cNvSpPr>
          <p:nvPr>
            <p:ph type="title"/>
          </p:nvPr>
        </p:nvSpPr>
        <p:spPr>
          <a:xfrm>
            <a:off x="710280" y="365040"/>
            <a:ext cx="10641600" cy="638640"/>
          </a:xfrm>
          <a:prstGeom prst="rect">
            <a:avLst/>
          </a:prstGeom>
          <a:noFill/>
          <a:ln w="0">
            <a:noFill/>
          </a:ln>
        </p:spPr>
        <p:txBody>
          <a:bodyPr lIns="90000" tIns="45000" rIns="90000" bIns="45000" anchor="ctr">
            <a:normAutofit/>
          </a:bodyPr>
          <a:lstStyle/>
          <a:p>
            <a:pPr>
              <a:lnSpc>
                <a:spcPct val="100000"/>
              </a:lnSpc>
              <a:spcBef>
                <a:spcPts val="1001"/>
              </a:spcBef>
              <a:buNone/>
            </a:pPr>
            <a:r>
              <a:rPr lang="fr-FR" sz="2800" b="1" strike="noStrike" spc="-1">
                <a:solidFill>
                  <a:srgbClr val="2F5597"/>
                </a:solidFill>
                <a:latin typeface="Calibri Light"/>
                <a:ea typeface="DejaVu Sans"/>
              </a:rPr>
              <a:t>PDALHPD </a:t>
            </a:r>
            <a:r>
              <a:rPr lang="fr-FR" sz="2800" b="0" strike="noStrike" spc="-1">
                <a:solidFill>
                  <a:srgbClr val="2F5597"/>
                </a:solidFill>
                <a:latin typeface="Calibri Light"/>
                <a:ea typeface="DejaVu Sans"/>
              </a:rPr>
              <a:t>Hautes Pyrénées 2018-2023</a:t>
            </a:r>
            <a:endParaRPr lang="fr-FR" sz="2800" b="0" strike="noStrike" spc="-1">
              <a:solidFill>
                <a:srgbClr val="000000"/>
              </a:solidFill>
              <a:latin typeface="Arial"/>
            </a:endParaRPr>
          </a:p>
        </p:txBody>
      </p:sp>
      <p:sp>
        <p:nvSpPr>
          <p:cNvPr id="92" name="Espace réservé du contenu 7"/>
          <p:cNvSpPr/>
          <p:nvPr/>
        </p:nvSpPr>
        <p:spPr>
          <a:xfrm>
            <a:off x="710280" y="1515600"/>
            <a:ext cx="7492320" cy="4306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6000" lnSpcReduction="10000"/>
          </a:bodyPr>
          <a:lstStyle/>
          <a:p>
            <a:pPr>
              <a:lnSpc>
                <a:spcPct val="90000"/>
              </a:lnSpc>
              <a:spcBef>
                <a:spcPts val="1001"/>
              </a:spcBef>
              <a:buNone/>
              <a:tabLst>
                <a:tab pos="0" algn="l"/>
              </a:tabLst>
            </a:pPr>
            <a:r>
              <a:rPr lang="fr-FR" sz="2000" b="1" strike="noStrike" spc="-1">
                <a:solidFill>
                  <a:srgbClr val="2F5597"/>
                </a:solidFill>
                <a:latin typeface="Calibri Light"/>
                <a:ea typeface="DejaVu Sans"/>
              </a:rPr>
              <a:t>Un plan :</a:t>
            </a:r>
            <a:endParaRPr lang="fr-FR" sz="2000" b="0" strike="noStrike" spc="-1">
              <a:latin typeface="Arial"/>
            </a:endParaRPr>
          </a:p>
          <a:p>
            <a:pPr>
              <a:lnSpc>
                <a:spcPct val="90000"/>
              </a:lnSpc>
              <a:spcBef>
                <a:spcPts val="1001"/>
              </a:spcBef>
              <a:buNone/>
              <a:tabLst>
                <a:tab pos="0" algn="l"/>
              </a:tabLst>
            </a:pPr>
            <a:r>
              <a:rPr lang="fr-FR" sz="2000" b="1" strike="noStrike" spc="-1">
                <a:solidFill>
                  <a:srgbClr val="2F5597"/>
                </a:solidFill>
                <a:latin typeface="Calibri Light"/>
                <a:ea typeface="DejaVu Sans"/>
              </a:rPr>
              <a:t>-  articulé autour de 3 objectifs stratégiques</a:t>
            </a:r>
            <a:endParaRPr lang="fr-FR" sz="2000" b="0" strike="noStrike" spc="-1">
              <a:latin typeface="Arial"/>
            </a:endParaRPr>
          </a:p>
          <a:p>
            <a:pPr>
              <a:lnSpc>
                <a:spcPct val="90000"/>
              </a:lnSpc>
              <a:spcBef>
                <a:spcPts val="1001"/>
              </a:spcBef>
              <a:buNone/>
              <a:tabLst>
                <a:tab pos="0" algn="l"/>
              </a:tabLst>
            </a:pPr>
            <a:r>
              <a:rPr lang="fr-FR" sz="2000" b="1" strike="noStrike" spc="-1">
                <a:solidFill>
                  <a:srgbClr val="2F5597"/>
                </a:solidFill>
                <a:latin typeface="Calibri Light"/>
                <a:ea typeface="DejaVu Sans"/>
              </a:rPr>
              <a:t>-  décliné en  52 objectifs opérationnels</a:t>
            </a:r>
            <a:endParaRPr lang="fr-FR" sz="2000" b="0" strike="noStrike" spc="-1">
              <a:latin typeface="Arial"/>
            </a:endParaRPr>
          </a:p>
          <a:p>
            <a:pPr>
              <a:lnSpc>
                <a:spcPct val="90000"/>
              </a:lnSpc>
              <a:spcBef>
                <a:spcPts val="1001"/>
              </a:spcBef>
              <a:buNone/>
              <a:tabLst>
                <a:tab pos="0" algn="l"/>
              </a:tabLst>
            </a:pPr>
            <a:r>
              <a:rPr lang="fr-FR" sz="2000" b="1" strike="noStrike" spc="-1">
                <a:solidFill>
                  <a:srgbClr val="2F5597"/>
                </a:solidFill>
                <a:latin typeface="Calibri Light"/>
                <a:ea typeface="DejaVu Sans"/>
              </a:rPr>
              <a:t>-  structuré en 22 fiches action</a:t>
            </a:r>
            <a:endParaRPr lang="fr-FR" sz="2000" b="0" strike="noStrike" spc="-1">
              <a:latin typeface="Arial"/>
            </a:endParaRPr>
          </a:p>
          <a:p>
            <a:pPr>
              <a:lnSpc>
                <a:spcPct val="90000"/>
              </a:lnSpc>
              <a:spcBef>
                <a:spcPts val="1001"/>
              </a:spcBef>
              <a:buNone/>
              <a:tabLst>
                <a:tab pos="0" algn="l"/>
              </a:tabLst>
            </a:pPr>
            <a:r>
              <a:rPr lang="fr-FR" sz="2000" b="1" strike="noStrike" spc="-1">
                <a:solidFill>
                  <a:srgbClr val="2F5597"/>
                </a:solidFill>
                <a:latin typeface="Calibri Light"/>
                <a:ea typeface="DejaVu Sans"/>
              </a:rPr>
              <a:t>Forte implication partenariale : </a:t>
            </a:r>
            <a:endParaRPr lang="fr-FR" sz="2000" b="0" strike="noStrike" spc="-1">
              <a:latin typeface="Arial"/>
            </a:endParaRPr>
          </a:p>
          <a:p>
            <a:pPr marL="285840" indent="-285840">
              <a:lnSpc>
                <a:spcPct val="90000"/>
              </a:lnSpc>
              <a:spcBef>
                <a:spcPts val="1001"/>
              </a:spcBef>
              <a:buClr>
                <a:srgbClr val="2F5597"/>
              </a:buClr>
              <a:buFont typeface="Arial"/>
              <a:buChar char="•"/>
              <a:tabLst>
                <a:tab pos="0" algn="l"/>
              </a:tabLst>
            </a:pPr>
            <a:r>
              <a:rPr lang="fr-FR" sz="2000" b="1" strike="noStrike" spc="-1">
                <a:solidFill>
                  <a:srgbClr val="2F5597"/>
                </a:solidFill>
                <a:latin typeface="Calibri Light"/>
                <a:ea typeface="DejaVu Sans"/>
              </a:rPr>
              <a:t>plus de 70 partenaires pour l'élaboration du plan en 2017 </a:t>
            </a:r>
            <a:endParaRPr lang="fr-FR" sz="2000" b="0" strike="noStrike" spc="-1">
              <a:latin typeface="Arial"/>
            </a:endParaRPr>
          </a:p>
          <a:p>
            <a:pPr marL="285840" indent="-285840">
              <a:lnSpc>
                <a:spcPct val="110000"/>
              </a:lnSpc>
              <a:buClr>
                <a:srgbClr val="2F5597"/>
              </a:buClr>
              <a:buFont typeface="Arial"/>
              <a:buChar char="•"/>
              <a:tabLst>
                <a:tab pos="0" algn="l"/>
              </a:tabLst>
            </a:pPr>
            <a:r>
              <a:rPr lang="fr-FR" sz="2000" b="1" strike="noStrike" spc="-1">
                <a:solidFill>
                  <a:srgbClr val="2F5597"/>
                </a:solidFill>
                <a:latin typeface="Calibri Light"/>
                <a:ea typeface="DejaVu Sans"/>
              </a:rPr>
              <a:t>participation active et régulière de 32 partenaires institutionnels</a:t>
            </a:r>
            <a:endParaRPr lang="fr-FR" sz="2000" b="0" strike="noStrike" spc="-1">
              <a:latin typeface="Arial"/>
            </a:endParaRPr>
          </a:p>
          <a:p>
            <a:pPr>
              <a:lnSpc>
                <a:spcPct val="110000"/>
              </a:lnSpc>
              <a:buNone/>
              <a:tabLst>
                <a:tab pos="0" algn="l"/>
              </a:tabLst>
            </a:pPr>
            <a:r>
              <a:rPr lang="fr-FR" sz="2000" b="1" strike="noStrike" spc="-1">
                <a:solidFill>
                  <a:srgbClr val="2F5597"/>
                </a:solidFill>
                <a:latin typeface="Calibri Light"/>
                <a:ea typeface="DejaVu Sans"/>
              </a:rPr>
              <a:t>et associatifs dans le pilotage et la réalisation des actions du Plan</a:t>
            </a:r>
            <a:endParaRPr lang="fr-FR" sz="2000" b="0" strike="noStrike" spc="-1">
              <a:latin typeface="Arial"/>
            </a:endParaRPr>
          </a:p>
          <a:p>
            <a:pPr>
              <a:lnSpc>
                <a:spcPct val="90000"/>
              </a:lnSpc>
              <a:spcBef>
                <a:spcPts val="1001"/>
              </a:spcBef>
              <a:buNone/>
              <a:tabLst>
                <a:tab pos="0" algn="l"/>
              </a:tabLst>
            </a:pPr>
            <a:endParaRPr lang="fr-FR" sz="1800" b="0" strike="noStrike" spc="-1">
              <a:latin typeface="Arial"/>
            </a:endParaRPr>
          </a:p>
          <a:p>
            <a:pPr>
              <a:lnSpc>
                <a:spcPct val="90000"/>
              </a:lnSpc>
              <a:spcBef>
                <a:spcPts val="1001"/>
              </a:spcBef>
              <a:buNone/>
              <a:tabLst>
                <a:tab pos="0" algn="l"/>
              </a:tabLst>
            </a:pPr>
            <a:endParaRPr lang="fr-FR" sz="1800" b="0" strike="noStrike" spc="-1">
              <a:latin typeface="Arial"/>
            </a:endParaRPr>
          </a:p>
          <a:p>
            <a:pPr>
              <a:lnSpc>
                <a:spcPct val="90000"/>
              </a:lnSpc>
              <a:spcBef>
                <a:spcPts val="1001"/>
              </a:spcBef>
              <a:buNone/>
              <a:tabLst>
                <a:tab pos="0" algn="l"/>
              </a:tabLst>
            </a:pPr>
            <a:endParaRPr lang="fr-FR" sz="1600" b="0" strike="noStrike" spc="-1">
              <a:latin typeface="Arial"/>
            </a:endParaRPr>
          </a:p>
          <a:p>
            <a:pPr>
              <a:lnSpc>
                <a:spcPct val="90000"/>
              </a:lnSpc>
              <a:spcBef>
                <a:spcPts val="1001"/>
              </a:spcBef>
              <a:buNone/>
              <a:tabLst>
                <a:tab pos="0" algn="l"/>
              </a:tabLst>
            </a:pPr>
            <a:r>
              <a:rPr lang="fr-FR" sz="1600" b="1" strike="noStrike" spc="-1">
                <a:solidFill>
                  <a:srgbClr val="2F5597"/>
                </a:solidFill>
                <a:latin typeface="Calibri Light"/>
                <a:ea typeface="DejaVu Sans"/>
              </a:rPr>
              <a:t>	</a:t>
            </a:r>
            <a:endParaRPr lang="fr-FR" sz="1600" b="0" strike="noStrike" spc="-1">
              <a:latin typeface="Arial"/>
            </a:endParaRPr>
          </a:p>
          <a:p>
            <a:pPr>
              <a:lnSpc>
                <a:spcPct val="90000"/>
              </a:lnSpc>
              <a:spcBef>
                <a:spcPts val="1001"/>
              </a:spcBef>
              <a:buNone/>
              <a:tabLst>
                <a:tab pos="0" algn="l"/>
              </a:tabLst>
            </a:pPr>
            <a:endParaRPr lang="fr-FR" sz="2800" b="0" strike="noStrike" spc="-1">
              <a:latin typeface="Arial"/>
            </a:endParaRPr>
          </a:p>
          <a:p>
            <a:pPr marL="457200">
              <a:lnSpc>
                <a:spcPct val="90000"/>
              </a:lnSpc>
              <a:spcBef>
                <a:spcPts val="499"/>
              </a:spcBef>
              <a:buNone/>
              <a:tabLst>
                <a:tab pos="0" algn="l"/>
              </a:tabLst>
            </a:pPr>
            <a:endParaRPr lang="fr-FR" sz="2800" b="0" strike="noStrike" spc="-1">
              <a:latin typeface="Arial"/>
            </a:endParaRPr>
          </a:p>
          <a:p>
            <a:pPr marL="457200">
              <a:lnSpc>
                <a:spcPct val="90000"/>
              </a:lnSpc>
              <a:spcBef>
                <a:spcPts val="1001"/>
              </a:spcBef>
              <a:buNone/>
              <a:tabLst>
                <a:tab pos="0" algn="l"/>
              </a:tabLst>
            </a:pPr>
            <a:endParaRPr lang="fr-FR" sz="2800" b="0" strike="noStrike" spc="-1">
              <a:latin typeface="Arial"/>
            </a:endParaRPr>
          </a:p>
          <a:p>
            <a:pPr marL="457200">
              <a:lnSpc>
                <a:spcPct val="90000"/>
              </a:lnSpc>
              <a:spcBef>
                <a:spcPts val="1001"/>
              </a:spcBef>
              <a:buNone/>
              <a:tabLst>
                <a:tab pos="0" algn="l"/>
              </a:tabLst>
            </a:pPr>
            <a:endParaRPr lang="fr-FR"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 2"/>
          <p:cNvPicPr/>
          <p:nvPr/>
        </p:nvPicPr>
        <p:blipFill>
          <a:blip r:embed="rId3"/>
          <a:stretch/>
        </p:blipFill>
        <p:spPr>
          <a:xfrm>
            <a:off x="0" y="0"/>
            <a:ext cx="5875920" cy="2357640"/>
          </a:xfrm>
          <a:prstGeom prst="rect">
            <a:avLst/>
          </a:prstGeom>
          <a:ln w="0">
            <a:noFill/>
          </a:ln>
        </p:spPr>
      </p:pic>
      <p:pic>
        <p:nvPicPr>
          <p:cNvPr id="94" name="Image 3"/>
          <p:cNvPicPr/>
          <p:nvPr/>
        </p:nvPicPr>
        <p:blipFill>
          <a:blip r:embed="rId4"/>
          <a:stretch/>
        </p:blipFill>
        <p:spPr>
          <a:xfrm>
            <a:off x="2172600" y="2358000"/>
            <a:ext cx="6138720" cy="2439360"/>
          </a:xfrm>
          <a:prstGeom prst="rect">
            <a:avLst/>
          </a:prstGeom>
          <a:ln w="0">
            <a:noFill/>
          </a:ln>
        </p:spPr>
      </p:pic>
      <p:pic>
        <p:nvPicPr>
          <p:cNvPr id="95" name="Image 5"/>
          <p:cNvPicPr/>
          <p:nvPr/>
        </p:nvPicPr>
        <p:blipFill>
          <a:blip r:embed="rId5"/>
          <a:stretch/>
        </p:blipFill>
        <p:spPr>
          <a:xfrm>
            <a:off x="5725440" y="4680360"/>
            <a:ext cx="6465960" cy="2177280"/>
          </a:xfrm>
          <a:prstGeom prst="rect">
            <a:avLst/>
          </a:prstGeom>
          <a:ln w="0">
            <a:noFill/>
          </a:ln>
        </p:spPr>
      </p:pic>
      <p:pic>
        <p:nvPicPr>
          <p:cNvPr id="96" name="Image 3"/>
          <p:cNvPicPr/>
          <p:nvPr/>
        </p:nvPicPr>
        <p:blipFill>
          <a:blip r:embed="rId6"/>
          <a:stretch/>
        </p:blipFill>
        <p:spPr>
          <a:xfrm>
            <a:off x="0" y="5532480"/>
            <a:ext cx="1497600" cy="1204920"/>
          </a:xfrm>
          <a:prstGeom prst="rect">
            <a:avLst/>
          </a:prstGeom>
          <a:ln w="0">
            <a:noFill/>
          </a:ln>
        </p:spPr>
      </p:pic>
      <p:sp>
        <p:nvSpPr>
          <p:cNvPr id="97" name="PlaceHolder 1"/>
          <p:cNvSpPr/>
          <p:nvPr/>
        </p:nvSpPr>
        <p:spPr>
          <a:xfrm>
            <a:off x="5876280" y="381600"/>
            <a:ext cx="613368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r">
              <a:lnSpc>
                <a:spcPct val="90000"/>
              </a:lnSpc>
              <a:spcBef>
                <a:spcPts val="1001"/>
              </a:spcBef>
              <a:buNone/>
            </a:pPr>
            <a:r>
              <a:rPr lang="fr-FR" sz="2800" b="1" strike="noStrike" spc="-1">
                <a:solidFill>
                  <a:srgbClr val="2F5597"/>
                </a:solidFill>
                <a:latin typeface="Calibri Light"/>
                <a:ea typeface="DejaVu Sans"/>
              </a:rPr>
              <a:t>PDALHPD </a:t>
            </a:r>
            <a:r>
              <a:rPr lang="fr-FR" sz="2800" b="0" strike="noStrike" spc="-1">
                <a:solidFill>
                  <a:srgbClr val="2F5597"/>
                </a:solidFill>
                <a:latin typeface="Calibri Light"/>
                <a:ea typeface="DejaVu Sans"/>
              </a:rPr>
              <a:t>Hautes Pyrénées 2018-2023</a:t>
            </a:r>
            <a:endParaRPr lang="fr-FR"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710280" y="365040"/>
            <a:ext cx="10641600" cy="638640"/>
          </a:xfrm>
          <a:prstGeom prst="rect">
            <a:avLst/>
          </a:prstGeom>
          <a:noFill/>
          <a:ln w="0">
            <a:noFill/>
          </a:ln>
        </p:spPr>
        <p:txBody>
          <a:bodyPr lIns="90000" tIns="45000" rIns="90000" bIns="45000" anchor="ctr">
            <a:normAutofit/>
          </a:bodyPr>
          <a:lstStyle/>
          <a:p>
            <a:pPr>
              <a:lnSpc>
                <a:spcPct val="90000"/>
              </a:lnSpc>
              <a:buNone/>
            </a:pPr>
            <a:r>
              <a:rPr lang="fr-FR" sz="2800" b="1" strike="noStrike" spc="-1">
                <a:solidFill>
                  <a:srgbClr val="2F5597"/>
                </a:solidFill>
                <a:latin typeface="Calibri Light"/>
                <a:ea typeface="DejaVu Sans"/>
              </a:rPr>
              <a:t>Un projet de prorogation élaboré avec les partenaires</a:t>
            </a:r>
            <a:endParaRPr lang="fr-FR" sz="2800" b="0" strike="noStrike" spc="-1">
              <a:solidFill>
                <a:srgbClr val="000000"/>
              </a:solidFill>
              <a:latin typeface="Arial"/>
            </a:endParaRPr>
          </a:p>
        </p:txBody>
      </p:sp>
      <p:pic>
        <p:nvPicPr>
          <p:cNvPr id="99" name="Image 3"/>
          <p:cNvPicPr/>
          <p:nvPr/>
        </p:nvPicPr>
        <p:blipFill>
          <a:blip r:embed="rId3"/>
          <a:stretch/>
        </p:blipFill>
        <p:spPr>
          <a:xfrm>
            <a:off x="10474920" y="5573520"/>
            <a:ext cx="1497600" cy="1204920"/>
          </a:xfrm>
          <a:prstGeom prst="rect">
            <a:avLst/>
          </a:prstGeom>
          <a:ln w="0">
            <a:noFill/>
          </a:ln>
        </p:spPr>
      </p:pic>
      <p:sp>
        <p:nvSpPr>
          <p:cNvPr id="100" name="Espace réservé du contenu 7"/>
          <p:cNvSpPr/>
          <p:nvPr/>
        </p:nvSpPr>
        <p:spPr>
          <a:xfrm>
            <a:off x="710280" y="1266480"/>
            <a:ext cx="10513440" cy="4306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8000"/>
          </a:bodyPr>
          <a:lstStyle/>
          <a:p>
            <a:pPr>
              <a:lnSpc>
                <a:spcPct val="90000"/>
              </a:lnSpc>
              <a:spcBef>
                <a:spcPts val="1001"/>
              </a:spcBef>
              <a:buNone/>
              <a:tabLst>
                <a:tab pos="0" algn="l"/>
              </a:tabLst>
            </a:pPr>
            <a:r>
              <a:rPr lang="fr-FR" sz="1800" b="1" strike="noStrike" spc="-1">
                <a:solidFill>
                  <a:srgbClr val="2F5597"/>
                </a:solidFill>
                <a:latin typeface="Calibri Light"/>
                <a:ea typeface="DejaVu Sans"/>
              </a:rPr>
              <a:t>Bilan intermédiaire PDALHPD novembre 2021 </a:t>
            </a:r>
            <a:r>
              <a:rPr lang="fr-FR" sz="1800" b="1" strike="noStrike" spc="-1">
                <a:solidFill>
                  <a:srgbClr val="2F5597"/>
                </a:solidFill>
                <a:latin typeface="Wingdings"/>
                <a:ea typeface="DejaVu Sans"/>
              </a:rPr>
              <a:t></a:t>
            </a:r>
            <a:r>
              <a:rPr lang="fr-FR" sz="1800" b="1" strike="noStrike" spc="-1">
                <a:solidFill>
                  <a:srgbClr val="2F5597"/>
                </a:solidFill>
                <a:latin typeface="Calibri Light"/>
                <a:ea typeface="DejaVu Sans"/>
              </a:rPr>
              <a:t> identification de cinq axes prioritaires pour la période 2022-2023  </a:t>
            </a:r>
            <a:endParaRPr lang="fr-FR" sz="1800" b="0" strike="noStrike" spc="-1">
              <a:latin typeface="Arial"/>
            </a:endParaRPr>
          </a:p>
          <a:p>
            <a:pPr>
              <a:lnSpc>
                <a:spcPct val="90000"/>
              </a:lnSpc>
              <a:spcBef>
                <a:spcPts val="1001"/>
              </a:spcBef>
              <a:buNone/>
              <a:tabLst>
                <a:tab pos="0" algn="l"/>
              </a:tabLst>
            </a:pPr>
            <a:r>
              <a:rPr lang="fr-FR" sz="1800" b="1" strike="noStrike" spc="-1">
                <a:solidFill>
                  <a:srgbClr val="2F5597"/>
                </a:solidFill>
                <a:latin typeface="Calibri Light"/>
                <a:ea typeface="DejaVu Sans"/>
              </a:rPr>
              <a:t>COTECH élargi mars 2023 </a:t>
            </a:r>
            <a:r>
              <a:rPr lang="fr-FR" sz="1800" b="1" strike="noStrike" spc="-1">
                <a:solidFill>
                  <a:srgbClr val="2F5597"/>
                </a:solidFill>
                <a:latin typeface="Wingdings"/>
                <a:ea typeface="DejaVu Sans"/>
              </a:rPr>
              <a:t></a:t>
            </a:r>
            <a:r>
              <a:rPr lang="fr-FR" sz="1800" b="1" strike="noStrike" spc="-1">
                <a:solidFill>
                  <a:srgbClr val="2F5597"/>
                </a:solidFill>
                <a:latin typeface="Calibri Light"/>
                <a:ea typeface="DejaVu Sans"/>
              </a:rPr>
              <a:t> bilan des actions relevant de ces axes prioritaires</a:t>
            </a:r>
            <a:endParaRPr lang="fr-FR" sz="1800" b="0" strike="noStrike" spc="-1">
              <a:latin typeface="Arial"/>
            </a:endParaRPr>
          </a:p>
          <a:p>
            <a:pPr>
              <a:lnSpc>
                <a:spcPct val="90000"/>
              </a:lnSpc>
              <a:spcBef>
                <a:spcPts val="1001"/>
              </a:spcBef>
              <a:buNone/>
              <a:tabLst>
                <a:tab pos="0" algn="l"/>
              </a:tabLst>
            </a:pPr>
            <a:r>
              <a:rPr lang="fr-FR" sz="1800" b="1" strike="noStrike" spc="-1">
                <a:solidFill>
                  <a:srgbClr val="2F5597"/>
                </a:solidFill>
                <a:latin typeface="Calibri Light"/>
                <a:ea typeface="DejaVu Sans"/>
              </a:rPr>
              <a:t>Ce bilan a mis en évidence :</a:t>
            </a:r>
            <a:endParaRPr lang="fr-FR" sz="1800" b="0" strike="noStrike" spc="-1">
              <a:latin typeface="Arial"/>
            </a:endParaRPr>
          </a:p>
          <a:p>
            <a:pPr marL="399960" indent="-399960">
              <a:lnSpc>
                <a:spcPct val="90000"/>
              </a:lnSpc>
              <a:spcBef>
                <a:spcPts val="1001"/>
              </a:spcBef>
              <a:buClr>
                <a:srgbClr val="2F5597"/>
              </a:buClr>
              <a:buFont typeface="Arial"/>
              <a:buAutoNum type="romanLcPeriod"/>
              <a:tabLst>
                <a:tab pos="0" algn="l"/>
              </a:tabLst>
            </a:pPr>
            <a:r>
              <a:rPr lang="fr-FR" sz="1800" b="1" strike="noStrike" spc="-1">
                <a:solidFill>
                  <a:srgbClr val="2F5597"/>
                </a:solidFill>
                <a:latin typeface="Calibri Light"/>
                <a:ea typeface="DejaVu Sans"/>
              </a:rPr>
              <a:t>La préparation de ce bilan  par les pilotes de chaque fiche action et les acteurs intervenant a permis d’insuffler  une nouvelle dynamique partenariale dans le Plan</a:t>
            </a:r>
            <a:endParaRPr lang="fr-FR" sz="1800" b="0" strike="noStrike" spc="-1">
              <a:latin typeface="Arial"/>
            </a:endParaRPr>
          </a:p>
          <a:p>
            <a:pPr marL="399960" indent="-399960">
              <a:lnSpc>
                <a:spcPct val="90000"/>
              </a:lnSpc>
              <a:spcBef>
                <a:spcPts val="1001"/>
              </a:spcBef>
              <a:buClr>
                <a:srgbClr val="2F5597"/>
              </a:buClr>
              <a:buFont typeface="Arial"/>
              <a:buAutoNum type="romanLcPeriod"/>
              <a:tabLst>
                <a:tab pos="0" algn="l"/>
              </a:tabLst>
            </a:pPr>
            <a:r>
              <a:rPr lang="fr-FR" sz="1800" b="1" strike="noStrike" spc="-1">
                <a:solidFill>
                  <a:srgbClr val="2F5597"/>
                </a:solidFill>
                <a:latin typeface="Calibri Light"/>
                <a:ea typeface="DejaVu Sans"/>
              </a:rPr>
              <a:t>Certaines actions n’avaient pas encore abouti car en lien avec des travaux ou des réformes en cours </a:t>
            </a:r>
            <a:endParaRPr lang="fr-FR" sz="1800" b="0" strike="noStrike" spc="-1">
              <a:latin typeface="Arial"/>
            </a:endParaRPr>
          </a:p>
          <a:p>
            <a:pPr marL="399960" indent="-399960">
              <a:lnSpc>
                <a:spcPct val="90000"/>
              </a:lnSpc>
              <a:spcBef>
                <a:spcPts val="1001"/>
              </a:spcBef>
              <a:buClr>
                <a:srgbClr val="2F5597"/>
              </a:buClr>
              <a:buFont typeface="Arial"/>
              <a:buAutoNum type="romanLcPeriod"/>
              <a:tabLst>
                <a:tab pos="0" algn="l"/>
              </a:tabLst>
            </a:pPr>
            <a:r>
              <a:rPr lang="fr-FR" sz="1800" b="1" strike="noStrike" spc="-1">
                <a:solidFill>
                  <a:srgbClr val="2F5597"/>
                </a:solidFill>
                <a:latin typeface="Calibri Light"/>
                <a:ea typeface="DejaVu Sans"/>
              </a:rPr>
              <a:t>Le souhait de relier les fiches actions sur un même thème qui se trouvent dans différents schémas  départementaux</a:t>
            </a:r>
            <a:endParaRPr lang="fr-FR" sz="1800" b="0" strike="noStrike" spc="-1">
              <a:latin typeface="Arial"/>
            </a:endParaRPr>
          </a:p>
          <a:p>
            <a:pPr>
              <a:lnSpc>
                <a:spcPct val="90000"/>
              </a:lnSpc>
              <a:spcBef>
                <a:spcPts val="1001"/>
              </a:spcBef>
              <a:buNone/>
              <a:tabLst>
                <a:tab pos="0" algn="l"/>
              </a:tabLst>
            </a:pPr>
            <a:endParaRPr lang="fr-FR" sz="1800" b="0" strike="noStrike" spc="-1">
              <a:latin typeface="Arial"/>
            </a:endParaRPr>
          </a:p>
          <a:p>
            <a:pPr>
              <a:lnSpc>
                <a:spcPct val="90000"/>
              </a:lnSpc>
              <a:spcBef>
                <a:spcPts val="1001"/>
              </a:spcBef>
              <a:buNone/>
              <a:tabLst>
                <a:tab pos="0" algn="l"/>
              </a:tabLst>
            </a:pPr>
            <a:r>
              <a:rPr lang="fr-FR" sz="1800" b="1" strike="noStrike" spc="-1">
                <a:solidFill>
                  <a:srgbClr val="2F5597"/>
                </a:solidFill>
                <a:latin typeface="Calibri Light"/>
                <a:ea typeface="DejaVu Sans"/>
              </a:rPr>
              <a:t>Proposition : prorogation du PDALHPD  actuel pendant 12 mois</a:t>
            </a:r>
            <a:endParaRPr lang="fr-FR" sz="1800" b="0" strike="noStrike" spc="-1">
              <a:latin typeface="Arial"/>
            </a:endParaRPr>
          </a:p>
          <a:p>
            <a:pPr>
              <a:lnSpc>
                <a:spcPct val="90000"/>
              </a:lnSpc>
              <a:spcBef>
                <a:spcPts val="1001"/>
              </a:spcBef>
              <a:buNone/>
              <a:tabLst>
                <a:tab pos="0" algn="l"/>
              </a:tabLst>
            </a:pPr>
            <a:endParaRPr lang="fr-FR" sz="1600" b="0" strike="noStrike" spc="-1">
              <a:latin typeface="Arial"/>
            </a:endParaRPr>
          </a:p>
          <a:p>
            <a:pPr>
              <a:lnSpc>
                <a:spcPct val="90000"/>
              </a:lnSpc>
              <a:spcBef>
                <a:spcPts val="1001"/>
              </a:spcBef>
              <a:buNone/>
              <a:tabLst>
                <a:tab pos="0" algn="l"/>
              </a:tabLst>
            </a:pPr>
            <a:r>
              <a:rPr lang="fr-FR" sz="1600" b="1" strike="noStrike" spc="-1">
                <a:solidFill>
                  <a:srgbClr val="2F5597"/>
                </a:solidFill>
                <a:latin typeface="Calibri Light"/>
                <a:ea typeface="DejaVu Sans"/>
              </a:rPr>
              <a:t>	</a:t>
            </a:r>
            <a:endParaRPr lang="fr-FR" sz="1600" b="0" strike="noStrike" spc="-1">
              <a:latin typeface="Arial"/>
            </a:endParaRPr>
          </a:p>
          <a:p>
            <a:pPr>
              <a:lnSpc>
                <a:spcPct val="90000"/>
              </a:lnSpc>
              <a:spcBef>
                <a:spcPts val="1001"/>
              </a:spcBef>
              <a:buNone/>
              <a:tabLst>
                <a:tab pos="0" algn="l"/>
              </a:tabLst>
            </a:pPr>
            <a:endParaRPr lang="fr-FR" sz="2800" b="0" strike="noStrike" spc="-1">
              <a:latin typeface="Arial"/>
            </a:endParaRPr>
          </a:p>
          <a:p>
            <a:pPr marL="457200">
              <a:lnSpc>
                <a:spcPct val="90000"/>
              </a:lnSpc>
              <a:spcBef>
                <a:spcPts val="499"/>
              </a:spcBef>
              <a:buNone/>
              <a:tabLst>
                <a:tab pos="0" algn="l"/>
              </a:tabLst>
            </a:pPr>
            <a:endParaRPr lang="fr-FR" sz="2800" b="0" strike="noStrike" spc="-1">
              <a:latin typeface="Arial"/>
            </a:endParaRPr>
          </a:p>
          <a:p>
            <a:pPr marL="457200">
              <a:lnSpc>
                <a:spcPct val="90000"/>
              </a:lnSpc>
              <a:spcBef>
                <a:spcPts val="1001"/>
              </a:spcBef>
              <a:buNone/>
              <a:tabLst>
                <a:tab pos="0" algn="l"/>
              </a:tabLst>
            </a:pPr>
            <a:endParaRPr lang="fr-FR" sz="2800" b="0" strike="noStrike" spc="-1">
              <a:latin typeface="Arial"/>
            </a:endParaRPr>
          </a:p>
          <a:p>
            <a:pPr marL="457200">
              <a:lnSpc>
                <a:spcPct val="90000"/>
              </a:lnSpc>
              <a:spcBef>
                <a:spcPts val="1001"/>
              </a:spcBef>
              <a:buNone/>
              <a:tabLst>
                <a:tab pos="0" algn="l"/>
              </a:tabLst>
            </a:pPr>
            <a:endParaRPr lang="fr-FR"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614160" y="365040"/>
            <a:ext cx="10737360" cy="638640"/>
          </a:xfrm>
          <a:prstGeom prst="rect">
            <a:avLst/>
          </a:prstGeom>
          <a:noFill/>
          <a:ln w="0">
            <a:noFill/>
          </a:ln>
        </p:spPr>
        <p:txBody>
          <a:bodyPr lIns="90000" tIns="45000" rIns="90000" bIns="45000" anchor="ctr">
            <a:normAutofit/>
          </a:bodyPr>
          <a:lstStyle/>
          <a:p>
            <a:pPr>
              <a:lnSpc>
                <a:spcPct val="90000"/>
              </a:lnSpc>
              <a:buNone/>
            </a:pPr>
            <a:r>
              <a:rPr lang="fr-FR" sz="2800" b="1" strike="noStrike" spc="-1">
                <a:solidFill>
                  <a:srgbClr val="2F5597"/>
                </a:solidFill>
                <a:latin typeface="Calibri Light"/>
                <a:ea typeface="DejaVu Sans"/>
              </a:rPr>
              <a:t>Objectifs de la prorogation</a:t>
            </a:r>
            <a:endParaRPr lang="fr-FR" sz="2800" b="0" strike="noStrike" spc="-1">
              <a:solidFill>
                <a:srgbClr val="000000"/>
              </a:solidFill>
              <a:latin typeface="Arial"/>
            </a:endParaRPr>
          </a:p>
        </p:txBody>
      </p:sp>
      <p:pic>
        <p:nvPicPr>
          <p:cNvPr id="102" name="Image 3"/>
          <p:cNvPicPr/>
          <p:nvPr/>
        </p:nvPicPr>
        <p:blipFill>
          <a:blip r:embed="rId3"/>
          <a:stretch/>
        </p:blipFill>
        <p:spPr>
          <a:xfrm>
            <a:off x="10474920" y="5573520"/>
            <a:ext cx="1497600" cy="1204920"/>
          </a:xfrm>
          <a:prstGeom prst="rect">
            <a:avLst/>
          </a:prstGeom>
          <a:ln w="0">
            <a:noFill/>
          </a:ln>
        </p:spPr>
      </p:pic>
      <p:sp>
        <p:nvSpPr>
          <p:cNvPr id="103" name="Espace réservé du contenu 7"/>
          <p:cNvSpPr/>
          <p:nvPr/>
        </p:nvSpPr>
        <p:spPr>
          <a:xfrm>
            <a:off x="710280" y="1266480"/>
            <a:ext cx="10513440" cy="4306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spcBef>
                <a:spcPts val="1001"/>
              </a:spcBef>
              <a:buNone/>
              <a:tabLst>
                <a:tab pos="0" algn="l"/>
              </a:tabLst>
            </a:pPr>
            <a:r>
              <a:rPr lang="fr-FR" sz="1600" b="1" strike="noStrike" spc="-1">
                <a:solidFill>
                  <a:srgbClr val="2F5597"/>
                </a:solidFill>
                <a:latin typeface="Calibri Light"/>
                <a:ea typeface="DejaVu Sans"/>
              </a:rPr>
              <a:t>	</a:t>
            </a:r>
            <a:endParaRPr lang="fr-FR" sz="1600" b="0" strike="noStrike" spc="-1">
              <a:latin typeface="Arial"/>
            </a:endParaRPr>
          </a:p>
          <a:p>
            <a:pPr>
              <a:lnSpc>
                <a:spcPct val="90000"/>
              </a:lnSpc>
              <a:spcBef>
                <a:spcPts val="1001"/>
              </a:spcBef>
              <a:buNone/>
              <a:tabLst>
                <a:tab pos="0" algn="l"/>
              </a:tabLst>
            </a:pPr>
            <a:endParaRPr lang="fr-FR" sz="2800" b="0" strike="noStrike" spc="-1">
              <a:latin typeface="Arial"/>
            </a:endParaRPr>
          </a:p>
          <a:p>
            <a:pPr marL="457200">
              <a:lnSpc>
                <a:spcPct val="90000"/>
              </a:lnSpc>
              <a:spcBef>
                <a:spcPts val="499"/>
              </a:spcBef>
              <a:buNone/>
              <a:tabLst>
                <a:tab pos="0" algn="l"/>
              </a:tabLst>
            </a:pPr>
            <a:endParaRPr lang="fr-FR" sz="2800" b="0" strike="noStrike" spc="-1">
              <a:latin typeface="Arial"/>
            </a:endParaRPr>
          </a:p>
          <a:p>
            <a:pPr marL="457200">
              <a:lnSpc>
                <a:spcPct val="90000"/>
              </a:lnSpc>
              <a:spcBef>
                <a:spcPts val="1001"/>
              </a:spcBef>
              <a:buNone/>
              <a:tabLst>
                <a:tab pos="0" algn="l"/>
              </a:tabLst>
            </a:pPr>
            <a:endParaRPr lang="fr-FR" sz="2800" b="0" strike="noStrike" spc="-1">
              <a:latin typeface="Arial"/>
            </a:endParaRPr>
          </a:p>
          <a:p>
            <a:pPr marL="457200">
              <a:lnSpc>
                <a:spcPct val="90000"/>
              </a:lnSpc>
              <a:spcBef>
                <a:spcPts val="1001"/>
              </a:spcBef>
              <a:buNone/>
              <a:tabLst>
                <a:tab pos="0" algn="l"/>
              </a:tabLst>
            </a:pPr>
            <a:endParaRPr lang="fr-FR" sz="2800" b="0" strike="noStrike" spc="-1">
              <a:latin typeface="Arial"/>
            </a:endParaRPr>
          </a:p>
        </p:txBody>
      </p:sp>
      <p:sp>
        <p:nvSpPr>
          <p:cNvPr id="104" name="Rectangle 1"/>
          <p:cNvSpPr/>
          <p:nvPr/>
        </p:nvSpPr>
        <p:spPr>
          <a:xfrm>
            <a:off x="614160" y="1072800"/>
            <a:ext cx="11217960" cy="450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endParaRPr lang="fr-FR" sz="1800" b="0" strike="noStrike" spc="-1">
              <a:latin typeface="Arial"/>
            </a:endParaRPr>
          </a:p>
          <a:p>
            <a:pPr>
              <a:lnSpc>
                <a:spcPct val="100000"/>
              </a:lnSpc>
              <a:buNone/>
            </a:pPr>
            <a:r>
              <a:rPr lang="fr-FR" sz="1800" b="0" strike="noStrike" spc="-1">
                <a:solidFill>
                  <a:srgbClr val="2F5597"/>
                </a:solidFill>
                <a:latin typeface="Arial"/>
                <a:ea typeface="DejaVu Sans"/>
              </a:rPr>
              <a:t>i) Etablir un bilan détaillé, au plus près du territoire, par les pilotes, à partir de chaque fiche action : </a:t>
            </a:r>
            <a:endParaRPr lang="fr-FR" sz="1800" b="0" strike="noStrike" spc="-1">
              <a:latin typeface="Arial"/>
            </a:endParaRPr>
          </a:p>
          <a:p>
            <a:pPr>
              <a:lnSpc>
                <a:spcPct val="100000"/>
              </a:lnSpc>
              <a:buNone/>
            </a:pPr>
            <a:r>
              <a:rPr lang="fr-FR" sz="1800" b="0" strike="noStrike" spc="-1">
                <a:solidFill>
                  <a:srgbClr val="2F5597"/>
                </a:solidFill>
                <a:latin typeface="Arial"/>
                <a:ea typeface="DejaVu Sans"/>
              </a:rPr>
              <a:t>	</a:t>
            </a:r>
            <a:r>
              <a:rPr lang="fr-FR" sz="1800" b="0" strike="noStrike" spc="-1">
                <a:solidFill>
                  <a:srgbClr val="2F5597"/>
                </a:solidFill>
                <a:latin typeface="Symbol"/>
                <a:ea typeface="DejaVu Sans"/>
              </a:rPr>
              <a:t></a:t>
            </a:r>
            <a:r>
              <a:rPr lang="fr-FR" sz="1800" b="0" strike="noStrike" spc="-1">
                <a:solidFill>
                  <a:srgbClr val="2F5597"/>
                </a:solidFill>
                <a:latin typeface="Arial"/>
                <a:ea typeface="DejaVu Sans"/>
              </a:rPr>
              <a:t> permettre une connaissance fine</a:t>
            </a:r>
            <a:endParaRPr lang="fr-FR" sz="1800" b="0" strike="noStrike" spc="-1">
              <a:latin typeface="Arial"/>
            </a:endParaRPr>
          </a:p>
          <a:p>
            <a:pPr>
              <a:lnSpc>
                <a:spcPct val="100000"/>
              </a:lnSpc>
              <a:buNone/>
            </a:pPr>
            <a:r>
              <a:rPr lang="fr-FR" sz="1800" b="0" strike="noStrike" spc="-1">
                <a:solidFill>
                  <a:srgbClr val="2F5597"/>
                </a:solidFill>
                <a:latin typeface="Arial"/>
                <a:ea typeface="DejaVu Sans"/>
              </a:rPr>
              <a:t>	</a:t>
            </a:r>
            <a:r>
              <a:rPr lang="fr-FR" sz="1800" b="0" strike="noStrike" spc="-1">
                <a:solidFill>
                  <a:srgbClr val="2F5597"/>
                </a:solidFill>
                <a:latin typeface="Symbol"/>
                <a:ea typeface="DejaVu Sans"/>
              </a:rPr>
              <a:t></a:t>
            </a:r>
            <a:r>
              <a:rPr lang="fr-FR" sz="1800" b="0" strike="noStrike" spc="-1">
                <a:solidFill>
                  <a:srgbClr val="2F5597"/>
                </a:solidFill>
                <a:latin typeface="Arial"/>
                <a:ea typeface="DejaVu Sans"/>
              </a:rPr>
              <a:t> apporter des éléments d’analyse </a:t>
            </a:r>
            <a:endParaRPr lang="fr-FR" sz="1800" b="0" strike="noStrike" spc="-1">
              <a:latin typeface="Arial"/>
            </a:endParaRPr>
          </a:p>
          <a:p>
            <a:pPr>
              <a:lnSpc>
                <a:spcPct val="100000"/>
              </a:lnSpc>
              <a:buNone/>
            </a:pPr>
            <a:r>
              <a:rPr lang="fr-FR" sz="1800" b="0" strike="noStrike" spc="-1">
                <a:solidFill>
                  <a:srgbClr val="2F5597"/>
                </a:solidFill>
                <a:latin typeface="Arial"/>
                <a:ea typeface="DejaVu Sans"/>
              </a:rPr>
              <a:t>	</a:t>
            </a:r>
            <a:r>
              <a:rPr lang="fr-FR" sz="1800" b="0" strike="noStrike" spc="-1">
                <a:solidFill>
                  <a:srgbClr val="2F5597"/>
                </a:solidFill>
                <a:latin typeface="Symbol"/>
                <a:ea typeface="DejaVu Sans"/>
              </a:rPr>
              <a:t></a:t>
            </a:r>
            <a:r>
              <a:rPr lang="fr-FR" sz="1800" b="0" strike="noStrike" spc="-1">
                <a:solidFill>
                  <a:srgbClr val="2F5597"/>
                </a:solidFill>
                <a:latin typeface="Arial"/>
                <a:ea typeface="DejaVu Sans"/>
              </a:rPr>
              <a:t> soutenir la dynamique d’animation du Plan</a:t>
            </a: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r>
              <a:rPr lang="fr-FR" sz="1800" b="0" strike="noStrike" spc="-1">
                <a:solidFill>
                  <a:srgbClr val="2F5597"/>
                </a:solidFill>
                <a:latin typeface="Arial"/>
                <a:ea typeface="DejaVu Sans"/>
              </a:rPr>
              <a:t>ii) Finaliser des travaux en cours et programmés pour la période  juin 2023-juin 2024 dont deux en lien avec des textes  et délais nationaux et un identifié comme prioritaire dans les instances de pilotage locales (cf diapo suivante)</a:t>
            </a: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r>
              <a:rPr lang="fr-FR" sz="1800" b="0" strike="noStrike" spc="-1">
                <a:solidFill>
                  <a:srgbClr val="2F5597"/>
                </a:solidFill>
                <a:latin typeface="Arial"/>
                <a:ea typeface="DejaVu Sans"/>
              </a:rPr>
              <a:t>iii) Identifier les actions logement/hébergement dans d’autres schémas d’action sociale et les relier</a:t>
            </a: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gn="ctr">
              <a:lnSpc>
                <a:spcPct val="100000"/>
              </a:lnSpc>
              <a:buNone/>
            </a:pPr>
            <a:r>
              <a:rPr lang="fr-FR" sz="2000" b="1" strike="noStrike" spc="-1">
                <a:solidFill>
                  <a:srgbClr val="2F5597"/>
                </a:solidFill>
                <a:latin typeface="Arial"/>
                <a:ea typeface="DejaVu Sans"/>
              </a:rPr>
              <a:t>Définir les objectifs stratégiques du plan 2025-2029</a:t>
            </a:r>
            <a:endParaRPr lang="fr-FR" sz="2000" b="0" strike="noStrike" spc="-1">
              <a:latin typeface="Arial"/>
            </a:endParaRPr>
          </a:p>
        </p:txBody>
      </p:sp>
      <p:sp>
        <p:nvSpPr>
          <p:cNvPr id="105" name="Flèche vers le bas 2"/>
          <p:cNvSpPr/>
          <p:nvPr/>
        </p:nvSpPr>
        <p:spPr>
          <a:xfrm>
            <a:off x="5772960" y="4340160"/>
            <a:ext cx="450000" cy="654840"/>
          </a:xfrm>
          <a:prstGeom prst="down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614160" y="365040"/>
            <a:ext cx="10737360" cy="638640"/>
          </a:xfrm>
          <a:prstGeom prst="rect">
            <a:avLst/>
          </a:prstGeom>
          <a:noFill/>
          <a:ln w="0">
            <a:noFill/>
          </a:ln>
        </p:spPr>
        <p:txBody>
          <a:bodyPr lIns="90000" tIns="45000" rIns="90000" bIns="45000" anchor="ctr">
            <a:normAutofit/>
          </a:bodyPr>
          <a:lstStyle/>
          <a:p>
            <a:pPr>
              <a:lnSpc>
                <a:spcPct val="90000"/>
              </a:lnSpc>
              <a:buNone/>
            </a:pPr>
            <a:r>
              <a:rPr lang="fr-FR" sz="2800" b="1" strike="noStrike" spc="-1">
                <a:solidFill>
                  <a:srgbClr val="2F5597"/>
                </a:solidFill>
                <a:latin typeface="Calibri Light"/>
                <a:ea typeface="DejaVu Sans"/>
              </a:rPr>
              <a:t>Trois chantiers en cours</a:t>
            </a:r>
            <a:endParaRPr lang="fr-FR" sz="2800" b="0" strike="noStrike" spc="-1">
              <a:solidFill>
                <a:srgbClr val="000000"/>
              </a:solidFill>
              <a:latin typeface="Arial"/>
            </a:endParaRPr>
          </a:p>
        </p:txBody>
      </p:sp>
      <p:pic>
        <p:nvPicPr>
          <p:cNvPr id="107" name="Image 3"/>
          <p:cNvPicPr/>
          <p:nvPr/>
        </p:nvPicPr>
        <p:blipFill>
          <a:blip r:embed="rId3"/>
          <a:stretch/>
        </p:blipFill>
        <p:spPr>
          <a:xfrm>
            <a:off x="10474920" y="5573520"/>
            <a:ext cx="1497600" cy="1204920"/>
          </a:xfrm>
          <a:prstGeom prst="rect">
            <a:avLst/>
          </a:prstGeom>
          <a:ln w="0">
            <a:noFill/>
          </a:ln>
        </p:spPr>
      </p:pic>
      <p:sp>
        <p:nvSpPr>
          <p:cNvPr id="108" name="Espace réservé du contenu 7"/>
          <p:cNvSpPr/>
          <p:nvPr/>
        </p:nvSpPr>
        <p:spPr>
          <a:xfrm>
            <a:off x="710280" y="1266480"/>
            <a:ext cx="10513440" cy="4306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spcBef>
                <a:spcPts val="1001"/>
              </a:spcBef>
              <a:buNone/>
              <a:tabLst>
                <a:tab pos="0" algn="l"/>
              </a:tabLst>
            </a:pPr>
            <a:r>
              <a:rPr lang="fr-FR" sz="1600" b="1" strike="noStrike" spc="-1">
                <a:solidFill>
                  <a:srgbClr val="2F5597"/>
                </a:solidFill>
                <a:latin typeface="Calibri Light"/>
                <a:ea typeface="DejaVu Sans"/>
              </a:rPr>
              <a:t>	</a:t>
            </a:r>
            <a:endParaRPr lang="fr-FR" sz="1600" b="0" strike="noStrike" spc="-1">
              <a:latin typeface="Arial"/>
            </a:endParaRPr>
          </a:p>
          <a:p>
            <a:pPr>
              <a:lnSpc>
                <a:spcPct val="90000"/>
              </a:lnSpc>
              <a:spcBef>
                <a:spcPts val="1001"/>
              </a:spcBef>
              <a:buNone/>
              <a:tabLst>
                <a:tab pos="0" algn="l"/>
              </a:tabLst>
            </a:pPr>
            <a:endParaRPr lang="fr-FR" sz="2800" b="0" strike="noStrike" spc="-1">
              <a:latin typeface="Arial"/>
            </a:endParaRPr>
          </a:p>
          <a:p>
            <a:pPr marL="457200">
              <a:lnSpc>
                <a:spcPct val="90000"/>
              </a:lnSpc>
              <a:spcBef>
                <a:spcPts val="499"/>
              </a:spcBef>
              <a:buNone/>
              <a:tabLst>
                <a:tab pos="0" algn="l"/>
              </a:tabLst>
            </a:pPr>
            <a:endParaRPr lang="fr-FR" sz="2800" b="0" strike="noStrike" spc="-1">
              <a:latin typeface="Arial"/>
            </a:endParaRPr>
          </a:p>
          <a:p>
            <a:pPr marL="457200">
              <a:lnSpc>
                <a:spcPct val="90000"/>
              </a:lnSpc>
              <a:spcBef>
                <a:spcPts val="1001"/>
              </a:spcBef>
              <a:buNone/>
              <a:tabLst>
                <a:tab pos="0" algn="l"/>
              </a:tabLst>
            </a:pPr>
            <a:endParaRPr lang="fr-FR" sz="2800" b="0" strike="noStrike" spc="-1">
              <a:latin typeface="Arial"/>
            </a:endParaRPr>
          </a:p>
          <a:p>
            <a:pPr marL="457200">
              <a:lnSpc>
                <a:spcPct val="90000"/>
              </a:lnSpc>
              <a:spcBef>
                <a:spcPts val="1001"/>
              </a:spcBef>
              <a:buNone/>
              <a:tabLst>
                <a:tab pos="0" algn="l"/>
              </a:tabLst>
            </a:pPr>
            <a:endParaRPr lang="fr-FR" sz="2800" b="0" strike="noStrike" spc="-1">
              <a:latin typeface="Arial"/>
            </a:endParaRPr>
          </a:p>
        </p:txBody>
      </p:sp>
      <p:sp>
        <p:nvSpPr>
          <p:cNvPr id="109" name="Rectangle 1"/>
          <p:cNvSpPr/>
          <p:nvPr/>
        </p:nvSpPr>
        <p:spPr>
          <a:xfrm>
            <a:off x="710280" y="1004040"/>
            <a:ext cx="11217960" cy="456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endParaRPr lang="fr-FR" sz="1800" b="0" strike="noStrike" spc="-1">
              <a:latin typeface="Arial"/>
            </a:endParaRPr>
          </a:p>
          <a:p>
            <a:pPr marL="343080" indent="-343080">
              <a:lnSpc>
                <a:spcPct val="107000"/>
              </a:lnSpc>
              <a:buClr>
                <a:srgbClr val="2F5597"/>
              </a:buClr>
              <a:buFont typeface="Arial"/>
              <a:buAutoNum type="arabicPeriod"/>
            </a:pPr>
            <a:r>
              <a:rPr lang="fr-FR" sz="1800" b="1" strike="noStrike" spc="-1">
                <a:solidFill>
                  <a:srgbClr val="2F5597"/>
                </a:solidFill>
                <a:latin typeface="Calibri"/>
                <a:ea typeface="Calibri"/>
              </a:rPr>
              <a:t>Mise en place opérationnelle du « service public de la rue au logement »</a:t>
            </a:r>
            <a:endParaRPr lang="fr-FR" sz="1800" b="0" strike="noStrike" spc="-1">
              <a:latin typeface="Arial"/>
            </a:endParaRPr>
          </a:p>
          <a:p>
            <a:pPr>
              <a:lnSpc>
                <a:spcPct val="107000"/>
              </a:lnSpc>
              <a:buNone/>
            </a:pPr>
            <a:r>
              <a:rPr lang="fr-FR" sz="1800" b="0" strike="noStrike" spc="-1">
                <a:solidFill>
                  <a:srgbClr val="2F5597"/>
                </a:solidFill>
                <a:latin typeface="Calibri"/>
                <a:ea typeface="Calibri"/>
              </a:rPr>
              <a:t>       dans le cadre du plan quinquennal Logement d’Abord 2  </a:t>
            </a:r>
            <a:endParaRPr lang="fr-FR" sz="1800" b="0" strike="noStrike" spc="-1">
              <a:latin typeface="Arial"/>
            </a:endParaRPr>
          </a:p>
          <a:p>
            <a:pPr>
              <a:lnSpc>
                <a:spcPct val="107000"/>
              </a:lnSpc>
              <a:buNone/>
            </a:pPr>
            <a:endParaRPr lang="fr-FR" sz="1800" b="0" strike="noStrike" spc="-1">
              <a:latin typeface="Arial"/>
            </a:endParaRPr>
          </a:p>
          <a:p>
            <a:pPr>
              <a:lnSpc>
                <a:spcPct val="107000"/>
              </a:lnSpc>
              <a:buNone/>
            </a:pPr>
            <a:r>
              <a:rPr lang="fr-FR" sz="1800" b="0" strike="noStrike" spc="-1">
                <a:solidFill>
                  <a:srgbClr val="2F5597"/>
                </a:solidFill>
                <a:latin typeface="Calibri"/>
                <a:ea typeface="Calibri"/>
              </a:rPr>
              <a:t>        Objectif stratégique 2 PDALHPD  : fluidifier et sécuriser les parcours en coordonnant les actions concernant l’accès    </a:t>
            </a:r>
            <a:endParaRPr lang="fr-FR" sz="1800" b="0" strike="noStrike" spc="-1">
              <a:latin typeface="Arial"/>
            </a:endParaRPr>
          </a:p>
          <a:p>
            <a:pPr>
              <a:lnSpc>
                <a:spcPct val="107000"/>
              </a:lnSpc>
              <a:buNone/>
            </a:pPr>
            <a:r>
              <a:rPr lang="fr-FR" sz="1800" b="0" strike="noStrike" spc="-1">
                <a:solidFill>
                  <a:srgbClr val="2F5597"/>
                </a:solidFill>
                <a:latin typeface="Calibri"/>
                <a:ea typeface="Calibri"/>
              </a:rPr>
              <a:t>         et le maintien dans le logement.   Fiches action 2-9, 2-10, 2-11, 2-15, 2-16</a:t>
            </a:r>
            <a:endParaRPr lang="fr-FR" sz="1800" b="0" strike="noStrike" spc="-1">
              <a:latin typeface="Arial"/>
            </a:endParaRPr>
          </a:p>
          <a:p>
            <a:pPr marL="457200">
              <a:lnSpc>
                <a:spcPct val="107000"/>
              </a:lnSpc>
              <a:spcAft>
                <a:spcPts val="799"/>
              </a:spcAft>
              <a:buNone/>
            </a:pPr>
            <a:endParaRPr lang="fr-FR" sz="1800" b="0" strike="noStrike" spc="-1">
              <a:latin typeface="Arial"/>
            </a:endParaRPr>
          </a:p>
          <a:p>
            <a:pPr marL="457200">
              <a:lnSpc>
                <a:spcPct val="107000"/>
              </a:lnSpc>
              <a:spcAft>
                <a:spcPts val="799"/>
              </a:spcAft>
              <a:buNone/>
            </a:pPr>
            <a:r>
              <a:rPr lang="fr-FR" sz="1800" b="0" strike="noStrike" spc="-1">
                <a:solidFill>
                  <a:srgbClr val="2F5597"/>
                </a:solidFill>
                <a:latin typeface="Calibri"/>
                <a:ea typeface="Calibri"/>
              </a:rPr>
              <a:t>Calendrier de travail : groupes de travail du premier semestre 2022 à décembre 2023.</a:t>
            </a:r>
            <a:endParaRPr lang="fr-FR" sz="1800" b="0" strike="noStrike" spc="-1">
              <a:latin typeface="Arial"/>
            </a:endParaRPr>
          </a:p>
          <a:p>
            <a:pPr marL="457200">
              <a:lnSpc>
                <a:spcPct val="107000"/>
              </a:lnSpc>
              <a:spcAft>
                <a:spcPts val="799"/>
              </a:spcAft>
              <a:buNone/>
            </a:pPr>
            <a:r>
              <a:rPr lang="fr-FR" sz="1800" b="0" strike="noStrike" spc="-1">
                <a:solidFill>
                  <a:srgbClr val="2F5597"/>
                </a:solidFill>
                <a:latin typeface="Calibri"/>
                <a:ea typeface="Calibri"/>
              </a:rPr>
              <a:t> Au 1er janvier 2024, mise en place de nouvelles instances partenariales  pour assurer l’accès à l’hébergement et au logement ainsi que la mise en place d’un accompagnement social et la concertation entre professionnels.  Points d’étape pour réajuster l’organisation en mars et juin 2024.</a:t>
            </a:r>
            <a:endParaRPr lang="fr-FR" sz="1800" b="0" strike="noStrike" spc="-1">
              <a:latin typeface="Arial"/>
            </a:endParaRPr>
          </a:p>
          <a:p>
            <a:pPr marL="457200">
              <a:lnSpc>
                <a:spcPct val="107000"/>
              </a:lnSpc>
              <a:spcAft>
                <a:spcPts val="799"/>
              </a:spcAft>
              <a:buNone/>
            </a:pPr>
            <a:endParaRPr lang="fr-FR" sz="1800" b="0" strike="noStrike" spc="-1">
              <a:latin typeface="Arial"/>
            </a:endParaRPr>
          </a:p>
          <a:p>
            <a:pPr>
              <a:lnSpc>
                <a:spcPct val="100000"/>
              </a:lnSpc>
              <a:buNone/>
            </a:pP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614160" y="365040"/>
            <a:ext cx="10737360" cy="638640"/>
          </a:xfrm>
          <a:prstGeom prst="rect">
            <a:avLst/>
          </a:prstGeom>
          <a:noFill/>
          <a:ln w="0">
            <a:noFill/>
          </a:ln>
        </p:spPr>
        <p:txBody>
          <a:bodyPr lIns="90000" tIns="45000" rIns="90000" bIns="45000" anchor="ctr">
            <a:normAutofit/>
          </a:bodyPr>
          <a:lstStyle/>
          <a:p>
            <a:pPr>
              <a:lnSpc>
                <a:spcPct val="90000"/>
              </a:lnSpc>
              <a:buNone/>
            </a:pPr>
            <a:r>
              <a:rPr lang="fr-FR" sz="2800" b="1" strike="noStrike" spc="-1">
                <a:solidFill>
                  <a:srgbClr val="2F5597"/>
                </a:solidFill>
                <a:latin typeface="Calibri Light"/>
                <a:ea typeface="DejaVu Sans"/>
              </a:rPr>
              <a:t>Trois chantiers en cours</a:t>
            </a:r>
            <a:endParaRPr lang="fr-FR" sz="2800" b="0" strike="noStrike" spc="-1">
              <a:solidFill>
                <a:srgbClr val="000000"/>
              </a:solidFill>
              <a:latin typeface="Arial"/>
            </a:endParaRPr>
          </a:p>
        </p:txBody>
      </p:sp>
      <p:pic>
        <p:nvPicPr>
          <p:cNvPr id="111" name="Image 3"/>
          <p:cNvPicPr/>
          <p:nvPr/>
        </p:nvPicPr>
        <p:blipFill>
          <a:blip r:embed="rId3"/>
          <a:stretch/>
        </p:blipFill>
        <p:spPr>
          <a:xfrm>
            <a:off x="10474920" y="5573520"/>
            <a:ext cx="1497600" cy="1204920"/>
          </a:xfrm>
          <a:prstGeom prst="rect">
            <a:avLst/>
          </a:prstGeom>
          <a:ln w="0">
            <a:noFill/>
          </a:ln>
        </p:spPr>
      </p:pic>
      <p:sp>
        <p:nvSpPr>
          <p:cNvPr id="112" name="Espace réservé du contenu 7"/>
          <p:cNvSpPr/>
          <p:nvPr/>
        </p:nvSpPr>
        <p:spPr>
          <a:xfrm>
            <a:off x="710280" y="1266480"/>
            <a:ext cx="10513440" cy="4306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spcBef>
                <a:spcPts val="1001"/>
              </a:spcBef>
              <a:buNone/>
              <a:tabLst>
                <a:tab pos="0" algn="l"/>
              </a:tabLst>
            </a:pPr>
            <a:r>
              <a:rPr lang="fr-FR" sz="1600" b="1" strike="noStrike" spc="-1">
                <a:solidFill>
                  <a:srgbClr val="2F5597"/>
                </a:solidFill>
                <a:latin typeface="Calibri Light"/>
                <a:ea typeface="DejaVu Sans"/>
              </a:rPr>
              <a:t>	</a:t>
            </a:r>
            <a:endParaRPr lang="fr-FR" sz="1600" b="0" strike="noStrike" spc="-1">
              <a:latin typeface="Arial"/>
            </a:endParaRPr>
          </a:p>
          <a:p>
            <a:pPr>
              <a:lnSpc>
                <a:spcPct val="90000"/>
              </a:lnSpc>
              <a:spcBef>
                <a:spcPts val="1001"/>
              </a:spcBef>
              <a:buNone/>
              <a:tabLst>
                <a:tab pos="0" algn="l"/>
              </a:tabLst>
            </a:pPr>
            <a:endParaRPr lang="fr-FR" sz="2800" b="0" strike="noStrike" spc="-1">
              <a:latin typeface="Arial"/>
            </a:endParaRPr>
          </a:p>
          <a:p>
            <a:pPr marL="457200">
              <a:lnSpc>
                <a:spcPct val="90000"/>
              </a:lnSpc>
              <a:spcBef>
                <a:spcPts val="499"/>
              </a:spcBef>
              <a:buNone/>
              <a:tabLst>
                <a:tab pos="0" algn="l"/>
              </a:tabLst>
            </a:pPr>
            <a:endParaRPr lang="fr-FR" sz="2800" b="0" strike="noStrike" spc="-1">
              <a:latin typeface="Arial"/>
            </a:endParaRPr>
          </a:p>
          <a:p>
            <a:pPr marL="457200">
              <a:lnSpc>
                <a:spcPct val="90000"/>
              </a:lnSpc>
              <a:spcBef>
                <a:spcPts val="1001"/>
              </a:spcBef>
              <a:buNone/>
              <a:tabLst>
                <a:tab pos="0" algn="l"/>
              </a:tabLst>
            </a:pPr>
            <a:endParaRPr lang="fr-FR" sz="2800" b="0" strike="noStrike" spc="-1">
              <a:latin typeface="Arial"/>
            </a:endParaRPr>
          </a:p>
          <a:p>
            <a:pPr marL="457200">
              <a:lnSpc>
                <a:spcPct val="90000"/>
              </a:lnSpc>
              <a:spcBef>
                <a:spcPts val="1001"/>
              </a:spcBef>
              <a:buNone/>
              <a:tabLst>
                <a:tab pos="0" algn="l"/>
              </a:tabLst>
            </a:pPr>
            <a:endParaRPr lang="fr-FR" sz="2800" b="0" strike="noStrike" spc="-1">
              <a:latin typeface="Arial"/>
            </a:endParaRPr>
          </a:p>
        </p:txBody>
      </p:sp>
      <p:sp>
        <p:nvSpPr>
          <p:cNvPr id="113" name="Rectangle 1"/>
          <p:cNvSpPr/>
          <p:nvPr/>
        </p:nvSpPr>
        <p:spPr>
          <a:xfrm>
            <a:off x="614160" y="1072800"/>
            <a:ext cx="11217960" cy="4392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a:lnSpc>
                <a:spcPct val="107000"/>
              </a:lnSpc>
              <a:buNone/>
            </a:pPr>
            <a:r>
              <a:rPr lang="fr-FR" sz="1800" b="1" strike="noStrike" spc="-1">
                <a:solidFill>
                  <a:srgbClr val="2F5597"/>
                </a:solidFill>
                <a:latin typeface="Calibri"/>
                <a:ea typeface="Calibri"/>
              </a:rPr>
              <a:t>2. La réforme des attributions et la mise en place des conventions de réservation des logements sociaux</a:t>
            </a:r>
            <a:endParaRPr lang="fr-FR" sz="1800" b="0" strike="noStrike" spc="-1">
              <a:latin typeface="Arial"/>
            </a:endParaRPr>
          </a:p>
          <a:p>
            <a:pPr marL="457200">
              <a:lnSpc>
                <a:spcPct val="107000"/>
              </a:lnSpc>
              <a:buNone/>
            </a:pPr>
            <a:r>
              <a:rPr lang="fr-FR" sz="1800" b="1" strike="noStrike" spc="-1">
                <a:solidFill>
                  <a:srgbClr val="2F5597"/>
                </a:solidFill>
                <a:latin typeface="Calibri"/>
                <a:ea typeface="Calibri"/>
              </a:rPr>
              <a:t>et la révision de l’accord collectif départemental</a:t>
            </a:r>
            <a:endParaRPr lang="fr-FR" sz="1800" b="0" strike="noStrike" spc="-1">
              <a:latin typeface="Arial"/>
            </a:endParaRPr>
          </a:p>
          <a:p>
            <a:pPr marL="457200">
              <a:lnSpc>
                <a:spcPct val="107000"/>
              </a:lnSpc>
              <a:buNone/>
            </a:pPr>
            <a:r>
              <a:rPr lang="fr-FR" sz="1800" b="0" strike="noStrike" spc="-1">
                <a:solidFill>
                  <a:srgbClr val="2F5597"/>
                </a:solidFill>
                <a:latin typeface="Calibri"/>
                <a:ea typeface="Calibri"/>
              </a:rPr>
              <a:t> </a:t>
            </a:r>
            <a:endParaRPr lang="fr-FR" sz="1800" b="0" strike="noStrike" spc="-1">
              <a:latin typeface="Arial"/>
            </a:endParaRPr>
          </a:p>
          <a:p>
            <a:pPr marL="457200">
              <a:lnSpc>
                <a:spcPct val="107000"/>
              </a:lnSpc>
              <a:buNone/>
            </a:pPr>
            <a:r>
              <a:rPr lang="fr-FR" sz="1800" b="0" strike="noStrike" spc="-1">
                <a:solidFill>
                  <a:srgbClr val="2F5597"/>
                </a:solidFill>
                <a:latin typeface="Calibri"/>
                <a:ea typeface="Calibri"/>
              </a:rPr>
              <a:t>Objectif stratégique 1  PDALHPD: offrir aux personnes défavorisées un parc de logement et d’hébergement adapté aux besoins, accessible et de qualité</a:t>
            </a:r>
            <a:endParaRPr lang="fr-FR" sz="1800" b="0" strike="noStrike" spc="-1">
              <a:latin typeface="Arial"/>
            </a:endParaRPr>
          </a:p>
          <a:p>
            <a:pPr marL="457200">
              <a:lnSpc>
                <a:spcPct val="107000"/>
              </a:lnSpc>
              <a:spcAft>
                <a:spcPts val="799"/>
              </a:spcAft>
              <a:buNone/>
            </a:pPr>
            <a:r>
              <a:rPr lang="fr-FR" sz="1800" b="0" strike="noStrike" spc="-1">
                <a:solidFill>
                  <a:srgbClr val="2F5597"/>
                </a:solidFill>
                <a:latin typeface="Calibri"/>
                <a:ea typeface="Calibri"/>
              </a:rPr>
              <a:t>Fiches action 1.1, 1.2,  1.3 </a:t>
            </a:r>
            <a:endParaRPr lang="fr-FR" sz="1800" b="0" strike="noStrike" spc="-1">
              <a:latin typeface="Arial"/>
            </a:endParaRPr>
          </a:p>
          <a:p>
            <a:pPr marL="457200">
              <a:lnSpc>
                <a:spcPct val="107000"/>
              </a:lnSpc>
              <a:spcAft>
                <a:spcPts val="799"/>
              </a:spcAft>
              <a:buNone/>
            </a:pPr>
            <a:r>
              <a:rPr lang="fr-FR" sz="1800" b="0" strike="noStrike" spc="-1">
                <a:solidFill>
                  <a:srgbClr val="2F5597"/>
                </a:solidFill>
                <a:latin typeface="Calibri"/>
                <a:ea typeface="Calibri"/>
              </a:rPr>
              <a:t>Calendrier  de travail : négociations entre réservataires et bailleurs sociaux février à novembre 2023 – harmonisation des conventions : assiette de calcul, identification des personnes prioritaires (public du plan) outils de suivi.  </a:t>
            </a:r>
            <a:endParaRPr lang="fr-FR" sz="1800" b="0" strike="noStrike" spc="-1">
              <a:latin typeface="Arial"/>
            </a:endParaRPr>
          </a:p>
          <a:p>
            <a:pPr marL="457200">
              <a:lnSpc>
                <a:spcPct val="107000"/>
              </a:lnSpc>
              <a:spcAft>
                <a:spcPts val="799"/>
              </a:spcAft>
              <a:buNone/>
            </a:pPr>
            <a:r>
              <a:rPr lang="fr-FR" sz="1800" b="0" strike="noStrike" spc="-1">
                <a:solidFill>
                  <a:srgbClr val="2F5597"/>
                </a:solidFill>
                <a:latin typeface="Calibri"/>
                <a:ea typeface="Calibri"/>
              </a:rPr>
              <a:t> Conventionnement avant le 24/11/2023. </a:t>
            </a:r>
            <a:endParaRPr lang="fr-FR" sz="1800" b="0" strike="noStrike" spc="-1">
              <a:latin typeface="Arial"/>
            </a:endParaRPr>
          </a:p>
          <a:p>
            <a:pPr marL="457200">
              <a:lnSpc>
                <a:spcPct val="107000"/>
              </a:lnSpc>
              <a:spcAft>
                <a:spcPts val="799"/>
              </a:spcAft>
              <a:buNone/>
            </a:pPr>
            <a:r>
              <a:rPr lang="fr-FR" sz="1800" b="0" strike="noStrike" spc="-1">
                <a:solidFill>
                  <a:srgbClr val="2F5597"/>
                </a:solidFill>
                <a:latin typeface="Calibri"/>
                <a:ea typeface="Calibri"/>
              </a:rPr>
              <a:t> Réécriture de l’accord collectif départemental  en cours avec une finalisation prévue avant septembre 2024.</a:t>
            </a:r>
            <a:endParaRPr lang="fr-FR" sz="1800" b="0" strike="noStrike" spc="-1">
              <a:latin typeface="Arial"/>
            </a:endParaRPr>
          </a:p>
          <a:p>
            <a:pPr marL="457200">
              <a:lnSpc>
                <a:spcPct val="107000"/>
              </a:lnSpc>
              <a:spcAft>
                <a:spcPts val="799"/>
              </a:spcAft>
              <a:buNone/>
            </a:pPr>
            <a:endParaRPr lang="fr-FR" sz="1800" b="0" strike="noStrike" spc="-1">
              <a:latin typeface="Arial"/>
            </a:endParaRPr>
          </a:p>
          <a:p>
            <a:pPr>
              <a:lnSpc>
                <a:spcPct val="100000"/>
              </a:lnSpc>
              <a:buNone/>
            </a:pP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614160" y="365040"/>
            <a:ext cx="10737360" cy="638640"/>
          </a:xfrm>
          <a:prstGeom prst="rect">
            <a:avLst/>
          </a:prstGeom>
          <a:noFill/>
          <a:ln w="0">
            <a:noFill/>
          </a:ln>
        </p:spPr>
        <p:txBody>
          <a:bodyPr lIns="90000" tIns="45000" rIns="90000" bIns="45000" anchor="ctr">
            <a:normAutofit/>
          </a:bodyPr>
          <a:lstStyle/>
          <a:p>
            <a:pPr>
              <a:lnSpc>
                <a:spcPct val="90000"/>
              </a:lnSpc>
              <a:buNone/>
            </a:pPr>
            <a:r>
              <a:rPr lang="fr-FR" sz="2800" b="1" strike="noStrike" spc="-1">
                <a:solidFill>
                  <a:srgbClr val="2F5597"/>
                </a:solidFill>
                <a:latin typeface="Calibri Light"/>
                <a:ea typeface="DejaVu Sans"/>
              </a:rPr>
              <a:t>Trois chantiers en cours</a:t>
            </a:r>
            <a:endParaRPr lang="fr-FR" sz="2800" b="0" strike="noStrike" spc="-1">
              <a:solidFill>
                <a:srgbClr val="000000"/>
              </a:solidFill>
              <a:latin typeface="Arial"/>
            </a:endParaRPr>
          </a:p>
        </p:txBody>
      </p:sp>
      <p:pic>
        <p:nvPicPr>
          <p:cNvPr id="115" name="Image 3"/>
          <p:cNvPicPr/>
          <p:nvPr/>
        </p:nvPicPr>
        <p:blipFill>
          <a:blip r:embed="rId3"/>
          <a:stretch/>
        </p:blipFill>
        <p:spPr>
          <a:xfrm>
            <a:off x="10474920" y="5573520"/>
            <a:ext cx="1497600" cy="1204920"/>
          </a:xfrm>
          <a:prstGeom prst="rect">
            <a:avLst/>
          </a:prstGeom>
          <a:ln w="0">
            <a:noFill/>
          </a:ln>
        </p:spPr>
      </p:pic>
      <p:sp>
        <p:nvSpPr>
          <p:cNvPr id="116" name="Espace réservé du contenu 7"/>
          <p:cNvSpPr/>
          <p:nvPr/>
        </p:nvSpPr>
        <p:spPr>
          <a:xfrm>
            <a:off x="710280" y="1266480"/>
            <a:ext cx="10513440" cy="4306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spcBef>
                <a:spcPts val="1001"/>
              </a:spcBef>
              <a:buNone/>
              <a:tabLst>
                <a:tab pos="0" algn="l"/>
              </a:tabLst>
            </a:pPr>
            <a:r>
              <a:rPr lang="fr-FR" sz="1600" b="1" strike="noStrike" spc="-1">
                <a:solidFill>
                  <a:srgbClr val="2F5597"/>
                </a:solidFill>
                <a:latin typeface="Calibri Light"/>
                <a:ea typeface="DejaVu Sans"/>
              </a:rPr>
              <a:t>	</a:t>
            </a:r>
            <a:endParaRPr lang="fr-FR" sz="1600" b="0" strike="noStrike" spc="-1">
              <a:latin typeface="Arial"/>
            </a:endParaRPr>
          </a:p>
          <a:p>
            <a:pPr>
              <a:lnSpc>
                <a:spcPct val="90000"/>
              </a:lnSpc>
              <a:spcBef>
                <a:spcPts val="1001"/>
              </a:spcBef>
              <a:buNone/>
              <a:tabLst>
                <a:tab pos="0" algn="l"/>
              </a:tabLst>
            </a:pPr>
            <a:endParaRPr lang="fr-FR" sz="2800" b="0" strike="noStrike" spc="-1">
              <a:latin typeface="Arial"/>
            </a:endParaRPr>
          </a:p>
          <a:p>
            <a:pPr marL="457200">
              <a:lnSpc>
                <a:spcPct val="90000"/>
              </a:lnSpc>
              <a:spcBef>
                <a:spcPts val="499"/>
              </a:spcBef>
              <a:buNone/>
              <a:tabLst>
                <a:tab pos="0" algn="l"/>
              </a:tabLst>
            </a:pPr>
            <a:endParaRPr lang="fr-FR" sz="2800" b="0" strike="noStrike" spc="-1">
              <a:latin typeface="Arial"/>
            </a:endParaRPr>
          </a:p>
          <a:p>
            <a:pPr marL="457200">
              <a:lnSpc>
                <a:spcPct val="90000"/>
              </a:lnSpc>
              <a:spcBef>
                <a:spcPts val="1001"/>
              </a:spcBef>
              <a:buNone/>
              <a:tabLst>
                <a:tab pos="0" algn="l"/>
              </a:tabLst>
            </a:pPr>
            <a:endParaRPr lang="fr-FR" sz="2800" b="0" strike="noStrike" spc="-1">
              <a:latin typeface="Arial"/>
            </a:endParaRPr>
          </a:p>
          <a:p>
            <a:pPr marL="457200">
              <a:lnSpc>
                <a:spcPct val="90000"/>
              </a:lnSpc>
              <a:spcBef>
                <a:spcPts val="1001"/>
              </a:spcBef>
              <a:buNone/>
              <a:tabLst>
                <a:tab pos="0" algn="l"/>
              </a:tabLst>
            </a:pPr>
            <a:endParaRPr lang="fr-FR" sz="2800" b="0" strike="noStrike" spc="-1">
              <a:latin typeface="Arial"/>
            </a:endParaRPr>
          </a:p>
        </p:txBody>
      </p:sp>
      <p:sp>
        <p:nvSpPr>
          <p:cNvPr id="117" name="Rectangle 1"/>
          <p:cNvSpPr/>
          <p:nvPr/>
        </p:nvSpPr>
        <p:spPr>
          <a:xfrm>
            <a:off x="614160" y="1072800"/>
            <a:ext cx="11217960" cy="360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07000"/>
              </a:lnSpc>
              <a:buClr>
                <a:srgbClr val="2F5597"/>
              </a:buClr>
              <a:buFont typeface="StarSymbol"/>
              <a:buAutoNum type="arabicPeriod" startAt="3"/>
            </a:pPr>
            <a:r>
              <a:rPr lang="fr-FR" sz="1800" b="1" strike="noStrike" spc="-1">
                <a:solidFill>
                  <a:srgbClr val="2F5597"/>
                </a:solidFill>
                <a:latin typeface="Calibri"/>
                <a:ea typeface="Calibri"/>
              </a:rPr>
              <a:t>Mise à jour du règlement intérieur FSL </a:t>
            </a:r>
            <a:endParaRPr lang="fr-FR" sz="1800" b="0" strike="noStrike" spc="-1">
              <a:latin typeface="Arial"/>
            </a:endParaRPr>
          </a:p>
          <a:p>
            <a:pPr>
              <a:lnSpc>
                <a:spcPct val="107000"/>
              </a:lnSpc>
              <a:buNone/>
            </a:pPr>
            <a:endParaRPr lang="fr-FR" sz="1800" b="0" strike="noStrike" spc="-1">
              <a:latin typeface="Arial"/>
            </a:endParaRPr>
          </a:p>
          <a:p>
            <a:pPr>
              <a:lnSpc>
                <a:spcPct val="107000"/>
              </a:lnSpc>
              <a:buNone/>
            </a:pPr>
            <a:r>
              <a:rPr lang="fr-FR" sz="1800" b="1" strike="noStrike" spc="-1">
                <a:solidFill>
                  <a:srgbClr val="2F5597"/>
                </a:solidFill>
                <a:latin typeface="Calibri"/>
                <a:ea typeface="Calibri"/>
              </a:rPr>
              <a:t>        </a:t>
            </a:r>
            <a:r>
              <a:rPr lang="fr-FR" sz="1800" b="0" strike="noStrike" spc="-1">
                <a:solidFill>
                  <a:srgbClr val="2F5597"/>
                </a:solidFill>
                <a:latin typeface="Calibri"/>
                <a:ea typeface="Calibri"/>
              </a:rPr>
              <a:t>Objectif stratégiques 1-2-3  du PDALHPD en cours.   Fiches action 1.6, 2-14, 3-20, 3-21</a:t>
            </a:r>
            <a:endParaRPr lang="fr-FR" sz="1800" b="0" strike="noStrike" spc="-1">
              <a:latin typeface="Arial"/>
            </a:endParaRPr>
          </a:p>
          <a:p>
            <a:pPr marL="457200">
              <a:lnSpc>
                <a:spcPct val="107000"/>
              </a:lnSpc>
              <a:spcAft>
                <a:spcPts val="799"/>
              </a:spcAft>
              <a:buNone/>
            </a:pPr>
            <a:endParaRPr lang="fr-FR" sz="1800" b="0" strike="noStrike" spc="-1">
              <a:latin typeface="Arial"/>
            </a:endParaRPr>
          </a:p>
          <a:p>
            <a:pPr marL="457200">
              <a:lnSpc>
                <a:spcPct val="107000"/>
              </a:lnSpc>
              <a:spcAft>
                <a:spcPts val="799"/>
              </a:spcAft>
              <a:buNone/>
            </a:pPr>
            <a:r>
              <a:rPr lang="fr-FR" sz="1800" b="0" strike="noStrike" spc="-1">
                <a:solidFill>
                  <a:srgbClr val="2F5597"/>
                </a:solidFill>
                <a:latin typeface="Calibri"/>
                <a:ea typeface="Calibri"/>
              </a:rPr>
              <a:t>Calendrier de travail  : 5 temps de travail avec 12 partenaires sur les critères d’éligibilité, de sécurisation des parcours, et de communication en direction des professionnels et des publics. Proposition du nouveau règlement intérieur au COPIL FSL pour avis et au COREP PDALHPD pour validation en avril,  Passage devant l’assemblée départemental et mise à jour du système de traitement d’information en mai pour une mise en application en juin 2024.</a:t>
            </a:r>
            <a:endParaRPr lang="fr-FR" sz="1800" b="0" strike="noStrike" spc="-1">
              <a:latin typeface="Arial"/>
            </a:endParaRPr>
          </a:p>
          <a:p>
            <a:pPr marL="457200">
              <a:lnSpc>
                <a:spcPct val="107000"/>
              </a:lnSpc>
              <a:spcAft>
                <a:spcPts val="799"/>
              </a:spcAft>
              <a:buNone/>
            </a:pPr>
            <a:endParaRPr lang="fr-FR" sz="1800" b="0" strike="noStrike" spc="-1">
              <a:latin typeface="Arial"/>
            </a:endParaRPr>
          </a:p>
          <a:p>
            <a:pPr>
              <a:lnSpc>
                <a:spcPct val="100000"/>
              </a:lnSpc>
              <a:buNone/>
            </a:pP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1886</TotalTime>
  <Words>1187</Words>
  <Application>Microsoft Office PowerPoint</Application>
  <PresentationFormat>Grand écran</PresentationFormat>
  <Paragraphs>162</Paragraphs>
  <Slides>13</Slides>
  <Notes>13</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13</vt:i4>
      </vt:variant>
    </vt:vector>
  </HeadingPairs>
  <TitlesOfParts>
    <vt:vector size="24" baseType="lpstr">
      <vt:lpstr>Arial</vt:lpstr>
      <vt:lpstr>Calibri</vt:lpstr>
      <vt:lpstr>Calibri Light</vt:lpstr>
      <vt:lpstr>Courier New</vt:lpstr>
      <vt:lpstr>DejaVu Sans</vt:lpstr>
      <vt:lpstr>StarSymbol</vt:lpstr>
      <vt:lpstr>Symbol</vt:lpstr>
      <vt:lpstr>Times New Roman</vt:lpstr>
      <vt:lpstr>Wingdings</vt:lpstr>
      <vt:lpstr>Office Theme</vt:lpstr>
      <vt:lpstr>1_Office Theme</vt:lpstr>
      <vt:lpstr>PDALHPD Hautes-Pyrénées  projet de prorogation </vt:lpstr>
      <vt:lpstr>SOMMAIRE  PDALHPD Hautes Pyrénées 2018-2023 Un projet de prorogation élaboré avec les partenaires  -objectifs  -chantiers  -enjeux Elaboration du prochain PDALHPD 65 Calendrier  </vt:lpstr>
      <vt:lpstr>PDALHPD Hautes Pyrénées 2018-2023</vt:lpstr>
      <vt:lpstr>Présentation PowerPoint</vt:lpstr>
      <vt:lpstr>Un projet de prorogation élaboré avec les partenaires</vt:lpstr>
      <vt:lpstr>Objectifs de la prorogation</vt:lpstr>
      <vt:lpstr>Trois chantiers en cours</vt:lpstr>
      <vt:lpstr>Trois chantiers en cours</vt:lpstr>
      <vt:lpstr>Trois chantiers en cours</vt:lpstr>
      <vt:lpstr>Enjeux de la prorogation</vt:lpstr>
      <vt:lpstr>Enjeux de la prorogation</vt:lpstr>
      <vt:lpstr>Elaboration du prochain PDALHPD 65</vt:lpstr>
      <vt:lpstr>Présentation PowerPoint</vt:lpstr>
    </vt:vector>
  </TitlesOfParts>
  <Company>Conseil Departemental du 65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Comite technique PDALHPD</dc:title>
  <dc:subject/>
  <dc:creator>Moseley, Heather</dc:creator>
  <dc:description/>
  <cp:lastModifiedBy>Moseley, Heather</cp:lastModifiedBy>
  <cp:revision>144</cp:revision>
  <cp:lastPrinted>2023-05-15T09:41:02Z</cp:lastPrinted>
  <dcterms:created xsi:type="dcterms:W3CDTF">2023-03-14T09:09:38Z</dcterms:created>
  <dcterms:modified xsi:type="dcterms:W3CDTF">2023-11-06T13:14:34Z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12</vt:i4>
  </property>
  <property fmtid="{D5CDD505-2E9C-101B-9397-08002B2CF9AE}" pid="3" name="PresentationFormat">
    <vt:lpwstr>Grand écran</vt:lpwstr>
  </property>
  <property fmtid="{D5CDD505-2E9C-101B-9397-08002B2CF9AE}" pid="4" name="Slides">
    <vt:i4>13</vt:i4>
  </property>
</Properties>
</file>