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handoutMasterIdLst>
    <p:handoutMasterId r:id="rId19"/>
  </p:handoutMasterIdLst>
  <p:sldIdLst>
    <p:sldId id="1296" r:id="rId2"/>
    <p:sldId id="1411" r:id="rId3"/>
    <p:sldId id="1340" r:id="rId4"/>
    <p:sldId id="1406" r:id="rId5"/>
    <p:sldId id="1409" r:id="rId6"/>
    <p:sldId id="1405" r:id="rId7"/>
    <p:sldId id="1407" r:id="rId8"/>
    <p:sldId id="1410" r:id="rId9"/>
    <p:sldId id="1408" r:id="rId10"/>
    <p:sldId id="1412" r:id="rId11"/>
    <p:sldId id="1346" r:id="rId12"/>
    <p:sldId id="1417" r:id="rId13"/>
    <p:sldId id="1413" r:id="rId14"/>
    <p:sldId id="1414" r:id="rId15"/>
    <p:sldId id="1418" r:id="rId16"/>
    <p:sldId id="1419"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456F27"/>
    <a:srgbClr val="A0B77C"/>
    <a:srgbClr val="EBF1E9"/>
    <a:srgbClr val="D5E3CF"/>
    <a:srgbClr val="C65911"/>
    <a:srgbClr val="FFCCCC"/>
    <a:srgbClr val="689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2" autoAdjust="0"/>
    <p:restoredTop sz="94700" autoAdjust="0"/>
  </p:normalViewPr>
  <p:slideViewPr>
    <p:cSldViewPr>
      <p:cViewPr>
        <p:scale>
          <a:sx n="90" d="100"/>
          <a:sy n="90" d="100"/>
        </p:scale>
        <p:origin x="1998" y="462"/>
      </p:cViewPr>
      <p:guideLst>
        <p:guide orient="horz" pos="2160"/>
        <p:guide pos="2880"/>
      </p:guideLst>
    </p:cSldViewPr>
  </p:slideViewPr>
  <p:outlineViewPr>
    <p:cViewPr>
      <p:scale>
        <a:sx n="33" d="100"/>
        <a:sy n="33" d="100"/>
      </p:scale>
      <p:origin x="139" y="17149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72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7212"/>
          </a:xfrm>
          <a:prstGeom prst="rect">
            <a:avLst/>
          </a:prstGeom>
        </p:spPr>
        <p:txBody>
          <a:bodyPr vert="horz" lIns="91440" tIns="45720" rIns="91440" bIns="45720" rtlCol="0"/>
          <a:lstStyle>
            <a:lvl1pPr algn="r">
              <a:defRPr sz="1200"/>
            </a:lvl1pPr>
          </a:lstStyle>
          <a:p>
            <a:fld id="{78ACE1E1-1859-4C1F-BCCD-EBF6EC44E955}" type="datetimeFigureOut">
              <a:rPr lang="fr-FR" smtClean="0"/>
              <a:t>24/04/2025</a:t>
            </a:fld>
            <a:endParaRPr lang="fr-FR"/>
          </a:p>
        </p:txBody>
      </p:sp>
      <p:sp>
        <p:nvSpPr>
          <p:cNvPr id="4" name="Espace réservé du pied de page 3"/>
          <p:cNvSpPr>
            <a:spLocks noGrp="1"/>
          </p:cNvSpPr>
          <p:nvPr>
            <p:ph type="ftr" sz="quarter" idx="2"/>
          </p:nvPr>
        </p:nvSpPr>
        <p:spPr>
          <a:xfrm>
            <a:off x="0" y="9429427"/>
            <a:ext cx="2946400" cy="4972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427"/>
            <a:ext cx="2946400" cy="497212"/>
          </a:xfrm>
          <a:prstGeom prst="rect">
            <a:avLst/>
          </a:prstGeom>
        </p:spPr>
        <p:txBody>
          <a:bodyPr vert="horz" lIns="91440" tIns="45720" rIns="91440" bIns="45720" rtlCol="0" anchor="b"/>
          <a:lstStyle>
            <a:lvl1pPr algn="r">
              <a:defRPr sz="1200"/>
            </a:lvl1pPr>
          </a:lstStyle>
          <a:p>
            <a:fld id="{5E3FA617-4A9A-424B-AB42-255EF0D35B76}" type="slidenum">
              <a:rPr lang="fr-FR" smtClean="0"/>
              <a:t>‹N°›</a:t>
            </a:fld>
            <a:endParaRPr lang="fr-FR"/>
          </a:p>
        </p:txBody>
      </p:sp>
    </p:spTree>
    <p:extLst>
      <p:ext uri="{BB962C8B-B14F-4D97-AF65-F5344CB8AC3E}">
        <p14:creationId xmlns:p14="http://schemas.microsoft.com/office/powerpoint/2010/main" val="1085613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56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1"/>
            <a:ext cx="2946400" cy="495612"/>
          </a:xfrm>
          <a:prstGeom prst="rect">
            <a:avLst/>
          </a:prstGeom>
        </p:spPr>
        <p:txBody>
          <a:bodyPr vert="horz" lIns="91440" tIns="45720" rIns="91440" bIns="45720" rtlCol="0"/>
          <a:lstStyle>
            <a:lvl1pPr algn="r">
              <a:defRPr sz="1200"/>
            </a:lvl1pPr>
          </a:lstStyle>
          <a:p>
            <a:fld id="{CB30A0FF-1E7B-438D-92A7-0A0F17DCB041}" type="datetimeFigureOut">
              <a:rPr lang="fr-FR" smtClean="0"/>
              <a:t>24/04/2025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714"/>
            <a:ext cx="5438775" cy="446690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7828"/>
            <a:ext cx="2946400" cy="4972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7828"/>
            <a:ext cx="2946400" cy="497211"/>
          </a:xfrm>
          <a:prstGeom prst="rect">
            <a:avLst/>
          </a:prstGeom>
        </p:spPr>
        <p:txBody>
          <a:bodyPr vert="horz" lIns="91440" tIns="45720" rIns="91440" bIns="45720" rtlCol="0" anchor="b"/>
          <a:lstStyle>
            <a:lvl1pPr algn="r">
              <a:defRPr sz="1200"/>
            </a:lvl1pPr>
          </a:lstStyle>
          <a:p>
            <a:fld id="{2EB46EFF-1825-43FC-86CB-AFC5B713137B}" type="slidenum">
              <a:rPr lang="fr-FR" smtClean="0"/>
              <a:t>‹N°›</a:t>
            </a:fld>
            <a:endParaRPr lang="fr-FR"/>
          </a:p>
        </p:txBody>
      </p:sp>
    </p:spTree>
    <p:extLst>
      <p:ext uri="{BB962C8B-B14F-4D97-AF65-F5344CB8AC3E}">
        <p14:creationId xmlns:p14="http://schemas.microsoft.com/office/powerpoint/2010/main" val="23209941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r>
              <a:rPr lang="fr-FR"/>
              <a:t>06/05/2025</a:t>
            </a:r>
            <a:endParaRPr lang="fr-FR" dirty="0"/>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13573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06/05/2025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404745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06/05/2025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303404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tête de section">
    <p:spTree>
      <p:nvGrpSpPr>
        <p:cNvPr id="1" name=""/>
        <p:cNvGrpSpPr/>
        <p:nvPr/>
      </p:nvGrpSpPr>
      <p:grpSpPr>
        <a:xfrm>
          <a:off x="0" y="0"/>
          <a:ext cx="0" cy="0"/>
          <a:chOff x="0" y="0"/>
          <a:chExt cx="0" cy="0"/>
        </a:xfrm>
      </p:grpSpPr>
      <p:pic>
        <p:nvPicPr>
          <p:cNvPr id="2" name="Image 1" descr="HA ppt-19_sommaire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0" y="0"/>
            <a:ext cx="9141420" cy="6858000"/>
          </a:xfrm>
          <a:prstGeom prst="rect">
            <a:avLst/>
          </a:prstGeom>
        </p:spPr>
      </p:pic>
      <p:sp>
        <p:nvSpPr>
          <p:cNvPr id="4" name="Espace réservé de la date 3"/>
          <p:cNvSpPr>
            <a:spLocks noGrp="1"/>
          </p:cNvSpPr>
          <p:nvPr>
            <p:ph type="dt" sz="half" idx="10"/>
          </p:nvPr>
        </p:nvSpPr>
        <p:spPr/>
        <p:txBody>
          <a:bodyPr/>
          <a:lstStyle>
            <a:lvl1pPr>
              <a:defRPr>
                <a:solidFill>
                  <a:srgbClr val="689780"/>
                </a:solidFill>
              </a:defRPr>
            </a:lvl1pPr>
          </a:lstStyle>
          <a:p>
            <a:r>
              <a:rPr lang="fr-FR"/>
              <a:t>06/05/2025</a:t>
            </a:r>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3" name="Espace réservé du texte 2"/>
          <p:cNvSpPr>
            <a:spLocks noGrp="1"/>
          </p:cNvSpPr>
          <p:nvPr>
            <p:ph type="body" idx="1" hasCustomPrompt="1"/>
          </p:nvPr>
        </p:nvSpPr>
        <p:spPr>
          <a:xfrm>
            <a:off x="457200" y="2678617"/>
            <a:ext cx="2952893" cy="783214"/>
          </a:xfrm>
          <a:ln>
            <a:noFill/>
          </a:ln>
        </p:spPr>
        <p:txBody>
          <a:bodyPr anchor="b">
            <a:noAutofit/>
          </a:bodyPr>
          <a:lstStyle>
            <a:lvl1pPr marL="0" indent="0">
              <a:buNone/>
              <a:defRPr sz="4000">
                <a:solidFill>
                  <a:srgbClr val="68978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SOMMAIRE</a:t>
            </a:r>
          </a:p>
        </p:txBody>
      </p:sp>
      <p:sp>
        <p:nvSpPr>
          <p:cNvPr id="11" name="Espace réservé du texte 10"/>
          <p:cNvSpPr>
            <a:spLocks noGrp="1"/>
          </p:cNvSpPr>
          <p:nvPr>
            <p:ph type="body" sz="quarter" idx="13" hasCustomPrompt="1"/>
          </p:nvPr>
        </p:nvSpPr>
        <p:spPr>
          <a:xfrm>
            <a:off x="4119563" y="1660525"/>
            <a:ext cx="4240212" cy="3399844"/>
          </a:xfrm>
        </p:spPr>
        <p:txBody>
          <a:bodyPr/>
          <a:lstStyle>
            <a:lvl1pPr marL="0" indent="0">
              <a:buNone/>
              <a:defRPr sz="3200">
                <a:solidFill>
                  <a:srgbClr val="FFFFFF"/>
                </a:solidFill>
              </a:defRPr>
            </a:lvl1pPr>
          </a:lstStyle>
          <a:p>
            <a:pPr marL="514350" indent="-514350">
              <a:buFont typeface="+mj-lt"/>
              <a:buAutoNum type="arabicPeriod"/>
            </a:pPr>
            <a:r>
              <a:rPr lang="fr-FR" sz="2800" b="0" i="0" u="none" strike="noStrike" baseline="0" dirty="0">
                <a:solidFill>
                  <a:srgbClr val="5A9A91"/>
                </a:solidFill>
                <a:latin typeface=""/>
              </a:rPr>
              <a:t>TITRE DU CHAPITRE</a:t>
            </a:r>
            <a:br>
              <a:rPr lang="fr-FR" sz="2800" b="0" i="0" u="none" strike="noStrike" baseline="0" dirty="0">
                <a:solidFill>
                  <a:srgbClr val="5A9A91"/>
                </a:solidFill>
                <a:latin typeface=""/>
              </a:rPr>
            </a:br>
            <a:r>
              <a:rPr lang="fr-FR" sz="2000" b="0" i="0" u="none" strike="noStrike" baseline="0" dirty="0">
                <a:solidFill>
                  <a:srgbClr val="5A9A91"/>
                </a:solidFill>
                <a:latin typeface=""/>
              </a:rPr>
              <a:t>Sous-titre long</a:t>
            </a:r>
          </a:p>
          <a:p>
            <a:pPr marL="514350" indent="-514350">
              <a:buFont typeface="+mj-lt"/>
              <a:buAutoNum type="arabicPeriod"/>
            </a:pPr>
            <a:r>
              <a:rPr lang="fr-FR" sz="2800" b="0" i="0" u="none" strike="noStrike" baseline="0" dirty="0">
                <a:solidFill>
                  <a:srgbClr val="5A9A91"/>
                </a:solidFill>
                <a:latin typeface=""/>
              </a:rPr>
              <a:t>TITRE DU CHAPITRE</a:t>
            </a:r>
            <a:br>
              <a:rPr lang="fr-FR" sz="2800" b="0" i="0" u="none" strike="noStrike" baseline="0" dirty="0">
                <a:solidFill>
                  <a:srgbClr val="5A9A91"/>
                </a:solidFill>
                <a:latin typeface=""/>
              </a:rPr>
            </a:br>
            <a:r>
              <a:rPr lang="fr-FR" sz="2000" b="0" i="0" u="none" strike="noStrike" baseline="0" dirty="0">
                <a:solidFill>
                  <a:srgbClr val="5A9A91"/>
                </a:solidFill>
                <a:latin typeface=""/>
              </a:rPr>
              <a:t>Sous-titre long</a:t>
            </a:r>
          </a:p>
          <a:p>
            <a:pPr marL="514350" indent="-514350">
              <a:buFont typeface="+mj-lt"/>
              <a:buAutoNum type="arabicPeriod"/>
            </a:pPr>
            <a:r>
              <a:rPr lang="fr-FR" sz="2800" b="0" i="0" u="none" strike="noStrike" baseline="0" dirty="0">
                <a:solidFill>
                  <a:srgbClr val="5A9A91"/>
                </a:solidFill>
                <a:latin typeface=""/>
              </a:rPr>
              <a:t>TITRE DU CHAPITRE</a:t>
            </a:r>
            <a:br>
              <a:rPr lang="fr-FR" sz="2800" b="0" i="0" u="none" strike="noStrike" baseline="0" dirty="0">
                <a:solidFill>
                  <a:srgbClr val="5A9A91"/>
                </a:solidFill>
                <a:latin typeface=""/>
              </a:rPr>
            </a:br>
            <a:r>
              <a:rPr lang="fr-FR" sz="2000" b="0" i="0" u="none" strike="noStrike" baseline="0" dirty="0">
                <a:solidFill>
                  <a:srgbClr val="5A9A91"/>
                </a:solidFill>
                <a:latin typeface=""/>
              </a:rPr>
              <a:t>Sous-titre long</a:t>
            </a:r>
          </a:p>
          <a:p>
            <a:pPr marL="514350" indent="-514350">
              <a:buFont typeface="+mj-lt"/>
              <a:buAutoNum type="arabicPeriod"/>
            </a:pPr>
            <a:r>
              <a:rPr lang="fr-FR" sz="2800" b="0" i="0" u="none" strike="noStrike" baseline="0" dirty="0">
                <a:solidFill>
                  <a:srgbClr val="5A9A91"/>
                </a:solidFill>
                <a:latin typeface=""/>
              </a:rPr>
              <a:t>TITRE DU CHAPITRE</a:t>
            </a:r>
            <a:br>
              <a:rPr lang="fr-FR" sz="2800" b="0" i="0" u="none" strike="noStrike" baseline="0" dirty="0">
                <a:solidFill>
                  <a:srgbClr val="5A9A91"/>
                </a:solidFill>
                <a:latin typeface=""/>
              </a:rPr>
            </a:br>
            <a:r>
              <a:rPr lang="fr-FR" sz="2000" b="0" i="0" u="none" strike="noStrike" baseline="0" dirty="0">
                <a:solidFill>
                  <a:srgbClr val="5A9A91"/>
                </a:solidFill>
                <a:latin typeface=""/>
              </a:rPr>
              <a:t>Sous-titre long</a:t>
            </a:r>
            <a:endParaRPr lang="fr-FR" sz="2800" dirty="0"/>
          </a:p>
          <a:p>
            <a:pPr lvl="0"/>
            <a:endParaRPr lang="fr-FR" dirty="0"/>
          </a:p>
        </p:txBody>
      </p:sp>
    </p:spTree>
    <p:extLst>
      <p:ext uri="{BB962C8B-B14F-4D97-AF65-F5344CB8AC3E}">
        <p14:creationId xmlns:p14="http://schemas.microsoft.com/office/powerpoint/2010/main" val="97695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06/05/2025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310792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r>
              <a:rPr lang="fr-FR"/>
              <a:t>06/05/2025</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241422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06/05/2025</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398638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06/05/2025</a:t>
            </a: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31877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06/05/2025</a:t>
            </a: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102198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06/05/2025</a:t>
            </a: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363551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r>
              <a:rPr lang="fr-FR"/>
              <a:t>06/05/2025</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326860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r>
              <a:rPr lang="fr-FR"/>
              <a:t>06/05/2025</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89BE60-C745-43A2-AEC8-A9214C213C5E}" type="slidenum">
              <a:rPr lang="fr-FR" smtClean="0"/>
              <a:t>‹N°›</a:t>
            </a:fld>
            <a:endParaRPr lang="fr-FR"/>
          </a:p>
        </p:txBody>
      </p:sp>
    </p:spTree>
    <p:extLst>
      <p:ext uri="{BB962C8B-B14F-4D97-AF65-F5344CB8AC3E}">
        <p14:creationId xmlns:p14="http://schemas.microsoft.com/office/powerpoint/2010/main" val="419466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06/05/2025</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BE60-C745-43A2-AEC8-A9214C213C5E}" type="slidenum">
              <a:rPr lang="fr-FR" smtClean="0"/>
              <a:t>‹N°›</a:t>
            </a:fld>
            <a:endParaRPr lang="fr-FR"/>
          </a:p>
        </p:txBody>
      </p:sp>
    </p:spTree>
    <p:extLst>
      <p:ext uri="{BB962C8B-B14F-4D97-AF65-F5344CB8AC3E}">
        <p14:creationId xmlns:p14="http://schemas.microsoft.com/office/powerpoint/2010/main" val="165958415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3.emf"/><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116" y="3005800"/>
            <a:ext cx="8261954" cy="2351798"/>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just">
              <a:spcAft>
                <a:spcPts val="600"/>
              </a:spcAft>
            </a:pPr>
            <a:r>
              <a:rPr lang="fr-FR" sz="2400" b="1" dirty="0">
                <a:solidFill>
                  <a:srgbClr val="456F27"/>
                </a:solidFill>
              </a:rPr>
              <a:t>Présentation Programme d’Orientations et d’Actions 2026-2031 (POA) </a:t>
            </a:r>
          </a:p>
          <a:p>
            <a:pPr lvl="0" algn="just">
              <a:lnSpc>
                <a:spcPct val="150000"/>
              </a:lnSpc>
            </a:pPr>
            <a:endParaRPr lang="fr-FR" sz="1400" b="1" dirty="0">
              <a:solidFill>
                <a:srgbClr val="456F27"/>
              </a:solidFill>
            </a:endParaRPr>
          </a:p>
          <a:p>
            <a:pPr lvl="0" algn="just">
              <a:lnSpc>
                <a:spcPct val="150000"/>
              </a:lnSpc>
            </a:pPr>
            <a:r>
              <a:rPr lang="fr-FR" sz="2000" dirty="0">
                <a:solidFill>
                  <a:srgbClr val="A0B77C"/>
                </a:solidFill>
              </a:rPr>
              <a:t>CRHH</a:t>
            </a:r>
          </a:p>
          <a:p>
            <a:pPr lvl="0" algn="just">
              <a:lnSpc>
                <a:spcPct val="150000"/>
              </a:lnSpc>
            </a:pPr>
            <a:r>
              <a:rPr lang="fr-FR" sz="2000" i="1" dirty="0">
                <a:solidFill>
                  <a:srgbClr val="A0B77C"/>
                </a:solidFill>
              </a:rPr>
              <a:t>6 mai 2025</a:t>
            </a:r>
            <a:endParaRPr lang="fr-FR" sz="2000" i="1" dirty="0"/>
          </a:p>
          <a:p>
            <a:pPr algn="just">
              <a:lnSpc>
                <a:spcPct val="150000"/>
              </a:lnSpc>
            </a:pPr>
            <a:endParaRPr lang="fr-FR" sz="1400" dirty="0">
              <a:latin typeface="Arial Black" panose="020B0A04020102020204" pitchFamily="34" charset="0"/>
            </a:endParaRPr>
          </a:p>
        </p:txBody>
      </p:sp>
      <p:sp>
        <p:nvSpPr>
          <p:cNvPr id="5" name="Triangle isocèle 4"/>
          <p:cNvSpPr/>
          <p:nvPr/>
        </p:nvSpPr>
        <p:spPr>
          <a:xfrm rot="5400000">
            <a:off x="287914" y="3109867"/>
            <a:ext cx="265903" cy="228346"/>
          </a:xfrm>
          <a:prstGeom prst="triangle">
            <a:avLst/>
          </a:prstGeom>
          <a:solidFill>
            <a:srgbClr val="45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050" y="348331"/>
            <a:ext cx="1226002" cy="1226002"/>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702534" y="458185"/>
            <a:ext cx="1614053" cy="876079"/>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628650" y="1482000"/>
            <a:ext cx="176182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4" name="Espace réservé de la date 3">
            <a:extLst>
              <a:ext uri="{FF2B5EF4-FFF2-40B4-BE49-F238E27FC236}">
                <a16:creationId xmlns:a16="http://schemas.microsoft.com/office/drawing/2014/main" id="{271FD249-2846-9501-34AB-ECBEFA1D3A29}"/>
              </a:ext>
            </a:extLst>
          </p:cNvPr>
          <p:cNvSpPr>
            <a:spLocks noGrp="1"/>
          </p:cNvSpPr>
          <p:nvPr>
            <p:ph type="dt" sz="half" idx="10"/>
          </p:nvPr>
        </p:nvSpPr>
        <p:spPr/>
        <p:txBody>
          <a:bodyPr/>
          <a:lstStyle/>
          <a:p>
            <a:r>
              <a:rPr lang="fr-FR"/>
              <a:t>06/05/2025</a:t>
            </a:r>
            <a:endParaRPr lang="fr-FR" dirty="0"/>
          </a:p>
        </p:txBody>
      </p:sp>
      <p:sp>
        <p:nvSpPr>
          <p:cNvPr id="2" name="Espace réservé du numéro de diapositive 1">
            <a:extLst>
              <a:ext uri="{FF2B5EF4-FFF2-40B4-BE49-F238E27FC236}">
                <a16:creationId xmlns:a16="http://schemas.microsoft.com/office/drawing/2014/main" id="{0FBFE7B3-8F2D-34B3-A564-2C8D81994053}"/>
              </a:ext>
            </a:extLst>
          </p:cNvPr>
          <p:cNvSpPr>
            <a:spLocks noGrp="1"/>
          </p:cNvSpPr>
          <p:nvPr>
            <p:ph type="sldNum" sz="quarter" idx="12"/>
          </p:nvPr>
        </p:nvSpPr>
        <p:spPr/>
        <p:txBody>
          <a:bodyPr/>
          <a:lstStyle/>
          <a:p>
            <a:fld id="{1389BE60-C745-43A2-AEC8-A9214C213C5E}" type="slidenum">
              <a:rPr lang="fr-FR" smtClean="0"/>
              <a:t>1</a:t>
            </a:fld>
            <a:endParaRPr lang="fr-FR"/>
          </a:p>
        </p:txBody>
      </p:sp>
    </p:spTree>
    <p:extLst>
      <p:ext uri="{BB962C8B-B14F-4D97-AF65-F5344CB8AC3E}">
        <p14:creationId xmlns:p14="http://schemas.microsoft.com/office/powerpoint/2010/main" val="194205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F82FA-1665-6DC9-E416-3F6ADC42CDA7}"/>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4A3ABAB5-EB9C-FB6C-FAA7-F3FC77FC6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a:extLst>
              <a:ext uri="{FF2B5EF4-FFF2-40B4-BE49-F238E27FC236}">
                <a16:creationId xmlns:a16="http://schemas.microsoft.com/office/drawing/2014/main" id="{ACE2327E-0B7A-1C36-FBD0-A6697FBDA1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613078BF-0E7E-E443-B84F-8DFAA25486E6}"/>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EFC63BCF-0828-561A-2D74-BB136C4D85D5}"/>
              </a:ext>
            </a:extLst>
          </p:cNvPr>
          <p:cNvSpPr>
            <a:spLocks noGrp="1"/>
          </p:cNvSpPr>
          <p:nvPr>
            <p:ph type="dt" sz="half" idx="10"/>
          </p:nvPr>
        </p:nvSpPr>
        <p:spPr/>
        <p:txBody>
          <a:bodyPr/>
          <a:lstStyle/>
          <a:p>
            <a:r>
              <a:rPr lang="fr-FR"/>
              <a:t>06/05/2025</a:t>
            </a:r>
          </a:p>
        </p:txBody>
      </p:sp>
      <p:sp>
        <p:nvSpPr>
          <p:cNvPr id="5" name="Rectangle 4">
            <a:extLst>
              <a:ext uri="{FF2B5EF4-FFF2-40B4-BE49-F238E27FC236}">
                <a16:creationId xmlns:a16="http://schemas.microsoft.com/office/drawing/2014/main" id="{9239D261-3ADC-B58C-6B74-0232C432BAAE}"/>
              </a:ext>
            </a:extLst>
          </p:cNvPr>
          <p:cNvSpPr/>
          <p:nvPr/>
        </p:nvSpPr>
        <p:spPr>
          <a:xfrm>
            <a:off x="3011403" y="132892"/>
            <a:ext cx="5832649" cy="959455"/>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ELABORATION </a:t>
            </a:r>
            <a:r>
              <a:rPr lang="fr-FR" sz="2400" b="1" dirty="0" err="1">
                <a:solidFill>
                  <a:srgbClr val="456F27"/>
                </a:solidFill>
              </a:rPr>
              <a:t>PLUIh</a:t>
            </a:r>
            <a:r>
              <a:rPr lang="fr-FR" sz="2400" b="1" dirty="0">
                <a:solidFill>
                  <a:srgbClr val="456F27"/>
                </a:solidFill>
              </a:rPr>
              <a:t> – TEMPS FORTS</a:t>
            </a:r>
          </a:p>
        </p:txBody>
      </p:sp>
      <p:sp>
        <p:nvSpPr>
          <p:cNvPr id="3" name="Espace réservé du numéro de diapositive 2">
            <a:extLst>
              <a:ext uri="{FF2B5EF4-FFF2-40B4-BE49-F238E27FC236}">
                <a16:creationId xmlns:a16="http://schemas.microsoft.com/office/drawing/2014/main" id="{64B6444F-5E3A-46F1-8929-38823BBE7224}"/>
              </a:ext>
            </a:extLst>
          </p:cNvPr>
          <p:cNvSpPr>
            <a:spLocks noGrp="1"/>
          </p:cNvSpPr>
          <p:nvPr>
            <p:ph type="sldNum" sz="quarter" idx="12"/>
          </p:nvPr>
        </p:nvSpPr>
        <p:spPr/>
        <p:txBody>
          <a:bodyPr/>
          <a:lstStyle/>
          <a:p>
            <a:fld id="{1389BE60-C745-43A2-AEC8-A9214C213C5E}" type="slidenum">
              <a:rPr lang="fr-FR" smtClean="0"/>
              <a:t>10</a:t>
            </a:fld>
            <a:endParaRPr lang="fr-FR"/>
          </a:p>
        </p:txBody>
      </p:sp>
      <p:sp>
        <p:nvSpPr>
          <p:cNvPr id="4" name="Rectangle : coins arrondis 3">
            <a:extLst>
              <a:ext uri="{FF2B5EF4-FFF2-40B4-BE49-F238E27FC236}">
                <a16:creationId xmlns:a16="http://schemas.microsoft.com/office/drawing/2014/main" id="{755D8D6F-65A6-7579-BF88-A67BE8AC89A9}"/>
              </a:ext>
            </a:extLst>
          </p:cNvPr>
          <p:cNvSpPr/>
          <p:nvPr/>
        </p:nvSpPr>
        <p:spPr>
          <a:xfrm>
            <a:off x="106246" y="1628800"/>
            <a:ext cx="2530117" cy="648072"/>
          </a:xfrm>
          <a:prstGeom prst="round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u="sng">
              <a:solidFill>
                <a:schemeClr val="dk1"/>
              </a:solidFill>
              <a:effectLst>
                <a:outerShdw blurRad="38100" dist="19050" dir="2700000" algn="tl">
                  <a:schemeClr val="dk1">
                    <a:alpha val="40000"/>
                  </a:schemeClr>
                </a:outerShdw>
              </a:effectLst>
            </a:endParaRPr>
          </a:p>
        </p:txBody>
      </p:sp>
      <p:sp>
        <p:nvSpPr>
          <p:cNvPr id="8" name="Rectangle : coins arrondis 7">
            <a:extLst>
              <a:ext uri="{FF2B5EF4-FFF2-40B4-BE49-F238E27FC236}">
                <a16:creationId xmlns:a16="http://schemas.microsoft.com/office/drawing/2014/main" id="{B6CF8A66-4677-DD09-1993-0BB33DF4189A}"/>
              </a:ext>
            </a:extLst>
          </p:cNvPr>
          <p:cNvSpPr/>
          <p:nvPr/>
        </p:nvSpPr>
        <p:spPr>
          <a:xfrm>
            <a:off x="106246" y="3023089"/>
            <a:ext cx="2541906" cy="648072"/>
          </a:xfrm>
          <a:prstGeom prst="round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u="sng" dirty="0">
              <a:solidFill>
                <a:schemeClr val="dk1"/>
              </a:solidFill>
              <a:effectLst>
                <a:outerShdw blurRad="38100" dist="19050" dir="2700000" algn="tl">
                  <a:schemeClr val="dk1">
                    <a:alpha val="40000"/>
                  </a:schemeClr>
                </a:outerShdw>
              </a:effectLst>
            </a:endParaRPr>
          </a:p>
        </p:txBody>
      </p:sp>
      <p:sp>
        <p:nvSpPr>
          <p:cNvPr id="12" name="Rectangle : coins arrondis 11">
            <a:extLst>
              <a:ext uri="{FF2B5EF4-FFF2-40B4-BE49-F238E27FC236}">
                <a16:creationId xmlns:a16="http://schemas.microsoft.com/office/drawing/2014/main" id="{BE366057-7DAB-3A74-30A5-0B9584095945}"/>
              </a:ext>
            </a:extLst>
          </p:cNvPr>
          <p:cNvSpPr/>
          <p:nvPr/>
        </p:nvSpPr>
        <p:spPr>
          <a:xfrm>
            <a:off x="106246" y="4365109"/>
            <a:ext cx="2541906" cy="648072"/>
          </a:xfrm>
          <a:prstGeom prst="round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u="sng" dirty="0">
              <a:solidFill>
                <a:schemeClr val="dk1"/>
              </a:solidFill>
              <a:effectLst>
                <a:outerShdw blurRad="38100" dist="19050" dir="2700000" algn="tl">
                  <a:schemeClr val="dk1">
                    <a:alpha val="40000"/>
                  </a:schemeClr>
                </a:outerShdw>
              </a:effectLst>
            </a:endParaRPr>
          </a:p>
        </p:txBody>
      </p:sp>
      <p:sp>
        <p:nvSpPr>
          <p:cNvPr id="14" name="ZoneTexte 13">
            <a:extLst>
              <a:ext uri="{FF2B5EF4-FFF2-40B4-BE49-F238E27FC236}">
                <a16:creationId xmlns:a16="http://schemas.microsoft.com/office/drawing/2014/main" id="{3BACEF76-661E-C8B6-3EB5-99CFD25C55BC}"/>
              </a:ext>
            </a:extLst>
          </p:cNvPr>
          <p:cNvSpPr txBox="1"/>
          <p:nvPr/>
        </p:nvSpPr>
        <p:spPr>
          <a:xfrm>
            <a:off x="106246" y="1766701"/>
            <a:ext cx="2530117" cy="369332"/>
          </a:xfrm>
          <a:prstGeom prst="rect">
            <a:avLst/>
          </a:prstGeom>
          <a:noFill/>
        </p:spPr>
        <p:txBody>
          <a:bodyPr wrap="square">
            <a:spAutoFit/>
          </a:bodyPr>
          <a:lstStyle/>
          <a:p>
            <a:pPr algn="ctr"/>
            <a:r>
              <a:rPr lang="fr-FR" sz="1800" b="1" dirty="0">
                <a:solidFill>
                  <a:schemeClr val="bg1"/>
                </a:solidFill>
                <a:effectLst>
                  <a:outerShdw blurRad="38100" dist="19050" dir="2700000" algn="tl">
                    <a:schemeClr val="dk1">
                      <a:alpha val="40000"/>
                    </a:schemeClr>
                  </a:outerShdw>
                </a:effectLst>
              </a:rPr>
              <a:t>DIAGNOSTIC ET ENJEUX</a:t>
            </a:r>
            <a:endParaRPr lang="fr-FR" dirty="0">
              <a:solidFill>
                <a:schemeClr val="bg1"/>
              </a:solidFill>
            </a:endParaRPr>
          </a:p>
        </p:txBody>
      </p:sp>
      <p:sp>
        <p:nvSpPr>
          <p:cNvPr id="15" name="ZoneTexte 14">
            <a:extLst>
              <a:ext uri="{FF2B5EF4-FFF2-40B4-BE49-F238E27FC236}">
                <a16:creationId xmlns:a16="http://schemas.microsoft.com/office/drawing/2014/main" id="{82560EB3-5C0B-3B70-76A2-05B8B7013D3F}"/>
              </a:ext>
            </a:extLst>
          </p:cNvPr>
          <p:cNvSpPr txBox="1"/>
          <p:nvPr/>
        </p:nvSpPr>
        <p:spPr>
          <a:xfrm>
            <a:off x="668680" y="3160990"/>
            <a:ext cx="1417039" cy="369332"/>
          </a:xfrm>
          <a:prstGeom prst="rect">
            <a:avLst/>
          </a:prstGeom>
          <a:noFill/>
        </p:spPr>
        <p:txBody>
          <a:bodyPr wrap="square">
            <a:spAutoFit/>
          </a:bodyPr>
          <a:lstStyle/>
          <a:p>
            <a:pPr algn="ctr"/>
            <a:r>
              <a:rPr lang="fr-FR" sz="1800" b="1" dirty="0">
                <a:solidFill>
                  <a:schemeClr val="bg1"/>
                </a:solidFill>
                <a:effectLst>
                  <a:outerShdw blurRad="38100" dist="19050" dir="2700000" algn="tl">
                    <a:schemeClr val="dk1">
                      <a:alpha val="40000"/>
                    </a:schemeClr>
                  </a:outerShdw>
                </a:effectLst>
              </a:rPr>
              <a:t>PADD</a:t>
            </a:r>
            <a:endParaRPr lang="fr-FR" dirty="0">
              <a:solidFill>
                <a:schemeClr val="bg1"/>
              </a:solidFill>
            </a:endParaRPr>
          </a:p>
        </p:txBody>
      </p:sp>
      <p:sp>
        <p:nvSpPr>
          <p:cNvPr id="16" name="ZoneTexte 15">
            <a:extLst>
              <a:ext uri="{FF2B5EF4-FFF2-40B4-BE49-F238E27FC236}">
                <a16:creationId xmlns:a16="http://schemas.microsoft.com/office/drawing/2014/main" id="{DF8EFB07-F46E-A23A-94AC-BACECFF78480}"/>
              </a:ext>
            </a:extLst>
          </p:cNvPr>
          <p:cNvSpPr txBox="1"/>
          <p:nvPr/>
        </p:nvSpPr>
        <p:spPr>
          <a:xfrm>
            <a:off x="668680" y="4476370"/>
            <a:ext cx="1417039" cy="369332"/>
          </a:xfrm>
          <a:prstGeom prst="rect">
            <a:avLst/>
          </a:prstGeom>
          <a:noFill/>
        </p:spPr>
        <p:txBody>
          <a:bodyPr wrap="square">
            <a:spAutoFit/>
          </a:bodyPr>
          <a:lstStyle/>
          <a:p>
            <a:pPr algn="ctr"/>
            <a:r>
              <a:rPr lang="fr-FR" b="1" dirty="0">
                <a:solidFill>
                  <a:schemeClr val="bg1"/>
                </a:solidFill>
                <a:effectLst>
                  <a:outerShdw blurRad="38100" dist="19050" dir="2700000" algn="tl">
                    <a:schemeClr val="dk1">
                      <a:alpha val="40000"/>
                    </a:schemeClr>
                  </a:outerShdw>
                </a:effectLst>
              </a:rPr>
              <a:t>POA</a:t>
            </a:r>
          </a:p>
        </p:txBody>
      </p:sp>
      <p:sp>
        <p:nvSpPr>
          <p:cNvPr id="17" name="Rectangle : coins arrondis 16">
            <a:extLst>
              <a:ext uri="{FF2B5EF4-FFF2-40B4-BE49-F238E27FC236}">
                <a16:creationId xmlns:a16="http://schemas.microsoft.com/office/drawing/2014/main" id="{A933FE67-7BFB-3309-522A-085C22C7F732}"/>
              </a:ext>
            </a:extLst>
          </p:cNvPr>
          <p:cNvSpPr/>
          <p:nvPr/>
        </p:nvSpPr>
        <p:spPr>
          <a:xfrm>
            <a:off x="2883405" y="1124744"/>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solidFill>
                  <a:schemeClr val="dk1"/>
                </a:solidFill>
                <a:effectLst>
                  <a:outerShdw blurRad="38100" dist="19050" dir="2700000" algn="tl">
                    <a:schemeClr val="dk1">
                      <a:alpha val="40000"/>
                    </a:schemeClr>
                  </a:outerShdw>
                </a:effectLst>
              </a:rPr>
              <a:t>32 ateliers thématiques répartis par Territoire de Proximité (TP) - </a:t>
            </a:r>
            <a:r>
              <a:rPr lang="fr-FR" sz="1200" dirty="0">
                <a:solidFill>
                  <a:schemeClr val="dk1"/>
                </a:solidFill>
              </a:rPr>
              <a:t>élus et techniciens</a:t>
            </a:r>
            <a:endParaRPr lang="fr-FR" sz="1400" dirty="0">
              <a:solidFill>
                <a:schemeClr val="dk1"/>
              </a:solidFill>
            </a:endParaRPr>
          </a:p>
        </p:txBody>
      </p:sp>
      <p:sp>
        <p:nvSpPr>
          <p:cNvPr id="20" name="Rectangle : coins arrondis 19">
            <a:extLst>
              <a:ext uri="{FF2B5EF4-FFF2-40B4-BE49-F238E27FC236}">
                <a16:creationId xmlns:a16="http://schemas.microsoft.com/office/drawing/2014/main" id="{2608B9F7-9B99-1F63-3B1A-42301F726B4E}"/>
              </a:ext>
            </a:extLst>
          </p:cNvPr>
          <p:cNvSpPr/>
          <p:nvPr/>
        </p:nvSpPr>
        <p:spPr>
          <a:xfrm>
            <a:off x="106246" y="5733256"/>
            <a:ext cx="2541906" cy="648072"/>
          </a:xfrm>
          <a:prstGeom prst="round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u="sng" dirty="0">
              <a:solidFill>
                <a:schemeClr val="dk1"/>
              </a:solidFill>
              <a:effectLst>
                <a:outerShdw blurRad="38100" dist="19050" dir="2700000" algn="tl">
                  <a:schemeClr val="dk1">
                    <a:alpha val="40000"/>
                  </a:schemeClr>
                </a:outerShdw>
              </a:effectLst>
            </a:endParaRPr>
          </a:p>
        </p:txBody>
      </p:sp>
      <p:sp>
        <p:nvSpPr>
          <p:cNvPr id="21" name="ZoneTexte 20">
            <a:extLst>
              <a:ext uri="{FF2B5EF4-FFF2-40B4-BE49-F238E27FC236}">
                <a16:creationId xmlns:a16="http://schemas.microsoft.com/office/drawing/2014/main" id="{655613C4-16AC-53BF-408C-4DE2E5FD0CFB}"/>
              </a:ext>
            </a:extLst>
          </p:cNvPr>
          <p:cNvSpPr txBox="1"/>
          <p:nvPr/>
        </p:nvSpPr>
        <p:spPr>
          <a:xfrm>
            <a:off x="348499" y="5734997"/>
            <a:ext cx="2057400" cy="646331"/>
          </a:xfrm>
          <a:prstGeom prst="rect">
            <a:avLst/>
          </a:prstGeom>
          <a:noFill/>
        </p:spPr>
        <p:txBody>
          <a:bodyPr wrap="square">
            <a:spAutoFit/>
          </a:bodyPr>
          <a:lstStyle/>
          <a:p>
            <a:pPr algn="ctr"/>
            <a:r>
              <a:rPr lang="fr-FR" b="1" dirty="0">
                <a:solidFill>
                  <a:schemeClr val="bg1"/>
                </a:solidFill>
                <a:effectLst>
                  <a:outerShdw blurRad="38100" dist="19050" dir="2700000" algn="tl">
                    <a:schemeClr val="dk1">
                      <a:alpha val="40000"/>
                    </a:schemeClr>
                  </a:outerShdw>
                </a:effectLst>
              </a:rPr>
              <a:t>TRADUCTION REGLEMENTAIRE</a:t>
            </a:r>
          </a:p>
        </p:txBody>
      </p:sp>
      <p:sp>
        <p:nvSpPr>
          <p:cNvPr id="23" name="Rectangle : coins arrondis 22">
            <a:extLst>
              <a:ext uri="{FF2B5EF4-FFF2-40B4-BE49-F238E27FC236}">
                <a16:creationId xmlns:a16="http://schemas.microsoft.com/office/drawing/2014/main" id="{44A82003-87FC-495A-F0A4-6AAF2156D449}"/>
              </a:ext>
            </a:extLst>
          </p:cNvPr>
          <p:cNvSpPr/>
          <p:nvPr/>
        </p:nvSpPr>
        <p:spPr>
          <a:xfrm>
            <a:off x="2883405" y="1539610"/>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solidFill>
                  <a:schemeClr val="dk1"/>
                </a:solidFill>
                <a:effectLst>
                  <a:outerShdw blurRad="38100" dist="19050" dir="2700000" algn="tl">
                    <a:schemeClr val="dk1">
                      <a:alpha val="40000"/>
                    </a:schemeClr>
                  </a:outerShdw>
                </a:effectLst>
              </a:rPr>
              <a:t>Rencontre et entretiens - </a:t>
            </a:r>
            <a:r>
              <a:rPr lang="fr-FR" sz="1200" dirty="0">
                <a:solidFill>
                  <a:schemeClr val="dk1"/>
                </a:solidFill>
              </a:rPr>
              <a:t>partenaires institutionnels et privés</a:t>
            </a:r>
          </a:p>
        </p:txBody>
      </p:sp>
      <p:sp>
        <p:nvSpPr>
          <p:cNvPr id="24" name="Rectangle : coins arrondis 23">
            <a:extLst>
              <a:ext uri="{FF2B5EF4-FFF2-40B4-BE49-F238E27FC236}">
                <a16:creationId xmlns:a16="http://schemas.microsoft.com/office/drawing/2014/main" id="{D8540BDC-3033-FF46-0828-B2A8ADFAC68F}"/>
              </a:ext>
            </a:extLst>
          </p:cNvPr>
          <p:cNvSpPr/>
          <p:nvPr/>
        </p:nvSpPr>
        <p:spPr>
          <a:xfrm>
            <a:off x="2866129" y="2924944"/>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err="1">
                <a:solidFill>
                  <a:schemeClr val="dk1"/>
                </a:solidFill>
                <a:effectLst>
                  <a:outerShdw blurRad="38100" dist="19050" dir="2700000" algn="tl">
                    <a:schemeClr val="dk1">
                      <a:alpha val="40000"/>
                    </a:schemeClr>
                  </a:outerShdw>
                </a:effectLst>
              </a:rPr>
              <a:t>Requestionnement</a:t>
            </a:r>
            <a:r>
              <a:rPr lang="fr-FR" sz="1400" dirty="0">
                <a:solidFill>
                  <a:schemeClr val="dk1"/>
                </a:solidFill>
                <a:effectLst>
                  <a:outerShdw blurRad="38100" dist="19050" dir="2700000" algn="tl">
                    <a:schemeClr val="dk1">
                      <a:alpha val="40000"/>
                    </a:schemeClr>
                  </a:outerShdw>
                </a:effectLst>
              </a:rPr>
              <a:t> des politiques communautaires </a:t>
            </a:r>
            <a:r>
              <a:rPr lang="fr-FR" sz="1200" dirty="0">
                <a:solidFill>
                  <a:schemeClr val="dk1"/>
                </a:solidFill>
                <a:effectLst>
                  <a:outerShdw blurRad="38100" dist="19050" dir="2700000" algn="tl">
                    <a:schemeClr val="dk1">
                      <a:alpha val="40000"/>
                    </a:schemeClr>
                  </a:outerShdw>
                </a:effectLst>
              </a:rPr>
              <a:t>– </a:t>
            </a:r>
            <a:r>
              <a:rPr lang="fr-FR" sz="1200" dirty="0">
                <a:solidFill>
                  <a:schemeClr val="dk1"/>
                </a:solidFill>
              </a:rPr>
              <a:t>commissions thématiques et CC</a:t>
            </a:r>
            <a:endParaRPr lang="fr-FR" sz="1400" dirty="0">
              <a:solidFill>
                <a:schemeClr val="dk1"/>
              </a:solidFill>
            </a:endParaRPr>
          </a:p>
        </p:txBody>
      </p:sp>
      <p:sp>
        <p:nvSpPr>
          <p:cNvPr id="25" name="Rectangle : coins arrondis 24">
            <a:extLst>
              <a:ext uri="{FF2B5EF4-FFF2-40B4-BE49-F238E27FC236}">
                <a16:creationId xmlns:a16="http://schemas.microsoft.com/office/drawing/2014/main" id="{3C7DBF17-69B1-25A8-DEED-743696916F90}"/>
              </a:ext>
            </a:extLst>
          </p:cNvPr>
          <p:cNvSpPr/>
          <p:nvPr/>
        </p:nvSpPr>
        <p:spPr>
          <a:xfrm>
            <a:off x="2866129" y="3350299"/>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solidFill>
                  <a:schemeClr val="dk1"/>
                </a:solidFill>
                <a:effectLst>
                  <a:outerShdw blurRad="38100" dist="19050" dir="2700000" algn="tl">
                    <a:schemeClr val="dk1">
                      <a:alpha val="40000"/>
                    </a:schemeClr>
                  </a:outerShdw>
                </a:effectLst>
              </a:rPr>
              <a:t>Présentation des orientations du PADD aux 52 conseils municipaux</a:t>
            </a:r>
          </a:p>
        </p:txBody>
      </p:sp>
      <p:sp>
        <p:nvSpPr>
          <p:cNvPr id="27" name="Rectangle : coins arrondis 26">
            <a:extLst>
              <a:ext uri="{FF2B5EF4-FFF2-40B4-BE49-F238E27FC236}">
                <a16:creationId xmlns:a16="http://schemas.microsoft.com/office/drawing/2014/main" id="{916F4C15-43E1-27EF-D3FA-D377F20F374E}"/>
              </a:ext>
            </a:extLst>
          </p:cNvPr>
          <p:cNvSpPr/>
          <p:nvPr/>
        </p:nvSpPr>
        <p:spPr>
          <a:xfrm>
            <a:off x="2869214" y="3891934"/>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dk1"/>
                </a:solidFill>
                <a:effectLst>
                  <a:outerShdw blurRad="38100" dist="19050" dir="2700000" algn="tl">
                    <a:schemeClr val="dk1">
                      <a:alpha val="40000"/>
                    </a:schemeClr>
                  </a:outerShdw>
                </a:effectLst>
              </a:rPr>
              <a:t>Atelier participatif préparatoire au POA </a:t>
            </a:r>
            <a:r>
              <a:rPr lang="fr-FR" sz="1200" dirty="0">
                <a:solidFill>
                  <a:schemeClr val="dk1"/>
                </a:solidFill>
                <a:effectLst>
                  <a:outerShdw blurRad="38100" dist="19050" dir="2700000" algn="tl">
                    <a:schemeClr val="dk1">
                      <a:alpha val="40000"/>
                    </a:schemeClr>
                  </a:outerShdw>
                </a:effectLst>
              </a:rPr>
              <a:t>- </a:t>
            </a:r>
            <a:r>
              <a:rPr lang="fr-FR" sz="1200" dirty="0">
                <a:solidFill>
                  <a:schemeClr val="dk1"/>
                </a:solidFill>
              </a:rPr>
              <a:t>élus, partenaires institutionnels et privés</a:t>
            </a:r>
            <a:endParaRPr lang="fr-FR" sz="1600" dirty="0">
              <a:solidFill>
                <a:schemeClr val="dk1"/>
              </a:solidFill>
            </a:endParaRPr>
          </a:p>
        </p:txBody>
      </p:sp>
      <p:sp>
        <p:nvSpPr>
          <p:cNvPr id="28" name="Rectangle : coins arrondis 27">
            <a:extLst>
              <a:ext uri="{FF2B5EF4-FFF2-40B4-BE49-F238E27FC236}">
                <a16:creationId xmlns:a16="http://schemas.microsoft.com/office/drawing/2014/main" id="{AEFB8B57-A111-93B7-F113-3A13FB02B535}"/>
              </a:ext>
            </a:extLst>
          </p:cNvPr>
          <p:cNvSpPr/>
          <p:nvPr/>
        </p:nvSpPr>
        <p:spPr>
          <a:xfrm>
            <a:off x="2869214" y="4313685"/>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dk1"/>
                </a:solidFill>
                <a:effectLst>
                  <a:outerShdw blurRad="38100" dist="19050" dir="2700000" algn="tl">
                    <a:schemeClr val="dk1">
                      <a:alpha val="40000"/>
                    </a:schemeClr>
                  </a:outerShdw>
                </a:effectLst>
              </a:rPr>
              <a:t>Rencontres partenaires - </a:t>
            </a:r>
            <a:r>
              <a:rPr lang="fr-FR" sz="1200" dirty="0">
                <a:solidFill>
                  <a:schemeClr val="dk1"/>
                </a:solidFill>
              </a:rPr>
              <a:t>bailleurs sociaux , SOLIHA09 , principales entreprises</a:t>
            </a:r>
          </a:p>
        </p:txBody>
      </p:sp>
      <p:sp>
        <p:nvSpPr>
          <p:cNvPr id="29" name="Rectangle : coins arrondis 28">
            <a:extLst>
              <a:ext uri="{FF2B5EF4-FFF2-40B4-BE49-F238E27FC236}">
                <a16:creationId xmlns:a16="http://schemas.microsoft.com/office/drawing/2014/main" id="{C9812F59-1A23-7CC2-9652-FEFD8F9E8953}"/>
              </a:ext>
            </a:extLst>
          </p:cNvPr>
          <p:cNvSpPr/>
          <p:nvPr/>
        </p:nvSpPr>
        <p:spPr>
          <a:xfrm>
            <a:off x="2869214" y="5157187"/>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dk1"/>
                </a:solidFill>
                <a:effectLst>
                  <a:outerShdw blurRad="38100" dist="19050" dir="2700000" algn="tl">
                    <a:schemeClr val="dk1">
                      <a:alpha val="40000"/>
                    </a:schemeClr>
                  </a:outerShdw>
                </a:effectLst>
              </a:rPr>
              <a:t>Réalisation étude pré-opérationnelle sur parc privé  </a:t>
            </a:r>
            <a:r>
              <a:rPr lang="fr-FR" sz="1200" dirty="0">
                <a:solidFill>
                  <a:schemeClr val="dk1"/>
                </a:solidFill>
              </a:rPr>
              <a:t>=&gt; OPAH 2024-2027</a:t>
            </a:r>
          </a:p>
        </p:txBody>
      </p:sp>
      <p:sp>
        <p:nvSpPr>
          <p:cNvPr id="30" name="Rectangle : coins arrondis 29">
            <a:extLst>
              <a:ext uri="{FF2B5EF4-FFF2-40B4-BE49-F238E27FC236}">
                <a16:creationId xmlns:a16="http://schemas.microsoft.com/office/drawing/2014/main" id="{80753211-1BAB-3717-9F37-6D11BAA7171B}"/>
              </a:ext>
            </a:extLst>
          </p:cNvPr>
          <p:cNvSpPr/>
          <p:nvPr/>
        </p:nvSpPr>
        <p:spPr>
          <a:xfrm>
            <a:off x="2883405" y="1954476"/>
            <a:ext cx="6225099" cy="411586"/>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solidFill>
                  <a:schemeClr val="dk1"/>
                </a:solidFill>
                <a:effectLst>
                  <a:outerShdw blurRad="38100" dist="19050" dir="2700000" algn="tl">
                    <a:schemeClr val="dk1">
                      <a:alpha val="40000"/>
                    </a:schemeClr>
                  </a:outerShdw>
                </a:effectLst>
              </a:rPr>
              <a:t>Projet </a:t>
            </a:r>
            <a:r>
              <a:rPr lang="fr-FR" sz="1400" dirty="0" err="1">
                <a:solidFill>
                  <a:schemeClr val="dk1"/>
                </a:solidFill>
                <a:effectLst>
                  <a:outerShdw blurRad="38100" dist="19050" dir="2700000" algn="tl">
                    <a:schemeClr val="dk1">
                      <a:alpha val="40000"/>
                    </a:schemeClr>
                  </a:outerShdw>
                </a:effectLst>
              </a:rPr>
              <a:t>Adenanc</a:t>
            </a:r>
            <a:r>
              <a:rPr lang="fr-FR" sz="1400" dirty="0">
                <a:solidFill>
                  <a:schemeClr val="dk1"/>
                </a:solidFill>
                <a:effectLst>
                  <a:outerShdw blurRad="38100" dist="19050" dir="2700000" algn="tl">
                    <a:schemeClr val="dk1">
                      <a:alpha val="40000"/>
                    </a:schemeClr>
                  </a:outerShdw>
                </a:effectLst>
              </a:rPr>
              <a:t> « village idéal dans lequel nous souhaiterions vivre » </a:t>
            </a:r>
            <a:r>
              <a:rPr lang="fr-FR" sz="1100" dirty="0">
                <a:solidFill>
                  <a:schemeClr val="dk1"/>
                </a:solidFill>
                <a:effectLst>
                  <a:outerShdw blurRad="38100" dist="19050" dir="2700000" algn="tl">
                    <a:schemeClr val="dk1">
                      <a:alpha val="40000"/>
                    </a:schemeClr>
                  </a:outerShdw>
                </a:effectLst>
              </a:rPr>
              <a:t>(OCCE-CCHA) </a:t>
            </a:r>
            <a:r>
              <a:rPr lang="fr-FR" sz="1200" dirty="0">
                <a:solidFill>
                  <a:schemeClr val="dk1"/>
                </a:solidFill>
                <a:effectLst>
                  <a:outerShdw blurRad="38100" dist="19050" dir="2700000" algn="tl">
                    <a:schemeClr val="dk1">
                      <a:alpha val="40000"/>
                    </a:schemeClr>
                  </a:outerShdw>
                </a:effectLst>
              </a:rPr>
              <a:t>- </a:t>
            </a:r>
            <a:r>
              <a:rPr lang="fr-FR" sz="1200" dirty="0">
                <a:solidFill>
                  <a:schemeClr val="dk1"/>
                </a:solidFill>
              </a:rPr>
              <a:t>11 écoles (maternelles et primaires) du territoire</a:t>
            </a:r>
          </a:p>
        </p:txBody>
      </p:sp>
      <p:sp>
        <p:nvSpPr>
          <p:cNvPr id="31" name="Rectangle : coins arrondis 30">
            <a:extLst>
              <a:ext uri="{FF2B5EF4-FFF2-40B4-BE49-F238E27FC236}">
                <a16:creationId xmlns:a16="http://schemas.microsoft.com/office/drawing/2014/main" id="{036D4D06-F8F3-C9DD-CF69-5CF582804636}"/>
              </a:ext>
            </a:extLst>
          </p:cNvPr>
          <p:cNvSpPr/>
          <p:nvPr/>
        </p:nvSpPr>
        <p:spPr>
          <a:xfrm>
            <a:off x="2866127" y="5667936"/>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dk1"/>
                </a:solidFill>
                <a:effectLst>
                  <a:outerShdw blurRad="38100" dist="19050" dir="2700000" algn="tl">
                    <a:schemeClr val="dk1">
                      <a:alpha val="40000"/>
                    </a:schemeClr>
                  </a:outerShdw>
                </a:effectLst>
              </a:rPr>
              <a:t>Rencontres communales individuelles - </a:t>
            </a:r>
            <a:r>
              <a:rPr lang="fr-FR" sz="1200" dirty="0">
                <a:solidFill>
                  <a:schemeClr val="dk1"/>
                </a:solidFill>
              </a:rPr>
              <a:t>52 communes (x2)</a:t>
            </a:r>
          </a:p>
        </p:txBody>
      </p:sp>
      <p:sp>
        <p:nvSpPr>
          <p:cNvPr id="32" name="Rectangle : coins arrondis 31">
            <a:extLst>
              <a:ext uri="{FF2B5EF4-FFF2-40B4-BE49-F238E27FC236}">
                <a16:creationId xmlns:a16="http://schemas.microsoft.com/office/drawing/2014/main" id="{B3012FC8-4E41-374F-1CD2-92BB233AA4CE}"/>
              </a:ext>
            </a:extLst>
          </p:cNvPr>
          <p:cNvSpPr/>
          <p:nvPr/>
        </p:nvSpPr>
        <p:spPr>
          <a:xfrm>
            <a:off x="2866126" y="6093291"/>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dk1"/>
                </a:solidFill>
                <a:effectLst>
                  <a:outerShdw blurRad="38100" dist="19050" dir="2700000" algn="tl">
                    <a:schemeClr val="dk1">
                      <a:alpha val="40000"/>
                    </a:schemeClr>
                  </a:outerShdw>
                </a:effectLst>
              </a:rPr>
              <a:t>Visites sur site OAP par TP – </a:t>
            </a:r>
            <a:r>
              <a:rPr lang="fr-FR" sz="1400" dirty="0">
                <a:solidFill>
                  <a:schemeClr val="dk1"/>
                </a:solidFill>
              </a:rPr>
              <a:t>élus, techniciens et partenaires institutionnels</a:t>
            </a:r>
            <a:r>
              <a:rPr lang="fr-FR" sz="1400" dirty="0">
                <a:solidFill>
                  <a:schemeClr val="dk1"/>
                </a:solidFill>
                <a:effectLst>
                  <a:outerShdw blurRad="38100" dist="19050" dir="2700000" algn="tl">
                    <a:schemeClr val="dk1">
                      <a:alpha val="40000"/>
                    </a:schemeClr>
                  </a:outerShdw>
                </a:effectLst>
              </a:rPr>
              <a:t> </a:t>
            </a:r>
            <a:endParaRPr lang="fr-FR" sz="1200" dirty="0">
              <a:solidFill>
                <a:schemeClr val="dk1"/>
              </a:solidFill>
            </a:endParaRPr>
          </a:p>
        </p:txBody>
      </p:sp>
      <p:sp>
        <p:nvSpPr>
          <p:cNvPr id="33" name="Rectangle : coins arrondis 32">
            <a:extLst>
              <a:ext uri="{FF2B5EF4-FFF2-40B4-BE49-F238E27FC236}">
                <a16:creationId xmlns:a16="http://schemas.microsoft.com/office/drawing/2014/main" id="{BF145F58-BDCB-9C7A-FFDE-7036ACB103D7}"/>
              </a:ext>
            </a:extLst>
          </p:cNvPr>
          <p:cNvSpPr/>
          <p:nvPr/>
        </p:nvSpPr>
        <p:spPr>
          <a:xfrm>
            <a:off x="2883405" y="2420883"/>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r-FR" sz="1400" dirty="0">
                <a:solidFill>
                  <a:schemeClr val="dk1"/>
                </a:solidFill>
                <a:effectLst>
                  <a:outerShdw blurRad="38100" dist="19050" dir="2700000" algn="tl">
                    <a:schemeClr val="dk1">
                      <a:alpha val="40000"/>
                    </a:schemeClr>
                  </a:outerShdw>
                </a:effectLst>
              </a:rPr>
              <a:t>Etude CAUE + diagnostic énergétique sur logements communaux vacants</a:t>
            </a:r>
          </a:p>
        </p:txBody>
      </p:sp>
      <p:sp>
        <p:nvSpPr>
          <p:cNvPr id="34" name="Rectangle : coins arrondis 33">
            <a:extLst>
              <a:ext uri="{FF2B5EF4-FFF2-40B4-BE49-F238E27FC236}">
                <a16:creationId xmlns:a16="http://schemas.microsoft.com/office/drawing/2014/main" id="{F25BF200-328B-3714-B29C-9D0660B34F0D}"/>
              </a:ext>
            </a:extLst>
          </p:cNvPr>
          <p:cNvSpPr/>
          <p:nvPr/>
        </p:nvSpPr>
        <p:spPr>
          <a:xfrm>
            <a:off x="2869214" y="4735436"/>
            <a:ext cx="622509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dk1"/>
                </a:solidFill>
                <a:effectLst>
                  <a:outerShdw blurRad="38100" dist="19050" dir="2700000" algn="tl">
                    <a:schemeClr val="dk1">
                      <a:alpha val="40000"/>
                    </a:schemeClr>
                  </a:outerShdw>
                </a:effectLst>
              </a:rPr>
              <a:t>CIM sur POA et répartition des logements par commune</a:t>
            </a:r>
            <a:endParaRPr lang="fr-FR" sz="1600" dirty="0">
              <a:solidFill>
                <a:schemeClr val="dk1"/>
              </a:solidFill>
            </a:endParaRPr>
          </a:p>
        </p:txBody>
      </p:sp>
      <p:cxnSp>
        <p:nvCxnSpPr>
          <p:cNvPr id="36" name="Connecteur droit 35">
            <a:extLst>
              <a:ext uri="{FF2B5EF4-FFF2-40B4-BE49-F238E27FC236}">
                <a16:creationId xmlns:a16="http://schemas.microsoft.com/office/drawing/2014/main" id="{61492075-220B-00A1-F99A-4129F4A13B68}"/>
              </a:ext>
            </a:extLst>
          </p:cNvPr>
          <p:cNvCxnSpPr/>
          <p:nvPr/>
        </p:nvCxnSpPr>
        <p:spPr>
          <a:xfrm>
            <a:off x="2794121" y="1124744"/>
            <a:ext cx="0" cy="1656184"/>
          </a:xfrm>
          <a:prstGeom prst="line">
            <a:avLst/>
          </a:prstGeom>
          <a:ln w="28575">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C0FF8C23-2A0D-51D6-CE3B-64A315B89F42}"/>
              </a:ext>
            </a:extLst>
          </p:cNvPr>
          <p:cNvCxnSpPr>
            <a:cxnSpLocks/>
          </p:cNvCxnSpPr>
          <p:nvPr/>
        </p:nvCxnSpPr>
        <p:spPr>
          <a:xfrm>
            <a:off x="2776962" y="2924944"/>
            <a:ext cx="0" cy="785400"/>
          </a:xfrm>
          <a:prstGeom prst="line">
            <a:avLst/>
          </a:prstGeom>
          <a:ln w="28575">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CD8DA30D-94B9-C68A-9FB1-062D6053A960}"/>
              </a:ext>
            </a:extLst>
          </p:cNvPr>
          <p:cNvCxnSpPr>
            <a:cxnSpLocks/>
          </p:cNvCxnSpPr>
          <p:nvPr/>
        </p:nvCxnSpPr>
        <p:spPr>
          <a:xfrm>
            <a:off x="2776962" y="3891934"/>
            <a:ext cx="0" cy="1625298"/>
          </a:xfrm>
          <a:prstGeom prst="line">
            <a:avLst/>
          </a:prstGeom>
          <a:ln w="28575">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4BA857C-B885-5BB7-F433-C6A02DFAF4EF}"/>
              </a:ext>
            </a:extLst>
          </p:cNvPr>
          <p:cNvCxnSpPr>
            <a:cxnSpLocks/>
          </p:cNvCxnSpPr>
          <p:nvPr/>
        </p:nvCxnSpPr>
        <p:spPr>
          <a:xfrm>
            <a:off x="2760574" y="5667936"/>
            <a:ext cx="0" cy="812649"/>
          </a:xfrm>
          <a:prstGeom prst="line">
            <a:avLst/>
          </a:prstGeom>
          <a:ln w="28575">
            <a:solidFill>
              <a:srgbClr val="548235"/>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41E62FB-4170-6AD9-BE0F-8EBFF832FFEE}"/>
              </a:ext>
            </a:extLst>
          </p:cNvPr>
          <p:cNvSpPr/>
          <p:nvPr/>
        </p:nvSpPr>
        <p:spPr>
          <a:xfrm>
            <a:off x="2636363" y="1899655"/>
            <a:ext cx="155762" cy="189121"/>
          </a:xfrm>
          <a:prstGeom prst="rect">
            <a:avLst/>
          </a:prstGeom>
          <a:solidFill>
            <a:srgbClr val="456F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BBD32EEE-C53F-4F4B-5E88-91EF0CDA8138}"/>
              </a:ext>
            </a:extLst>
          </p:cNvPr>
          <p:cNvSpPr/>
          <p:nvPr/>
        </p:nvSpPr>
        <p:spPr>
          <a:xfrm>
            <a:off x="2636363" y="3223083"/>
            <a:ext cx="155762" cy="189121"/>
          </a:xfrm>
          <a:prstGeom prst="rect">
            <a:avLst/>
          </a:prstGeom>
          <a:solidFill>
            <a:srgbClr val="456F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A467F877-09CA-9D06-BE3F-2FFBC4A38F37}"/>
              </a:ext>
            </a:extLst>
          </p:cNvPr>
          <p:cNvSpPr/>
          <p:nvPr/>
        </p:nvSpPr>
        <p:spPr>
          <a:xfrm>
            <a:off x="2638359" y="4607907"/>
            <a:ext cx="155762" cy="189121"/>
          </a:xfrm>
          <a:prstGeom prst="rect">
            <a:avLst/>
          </a:prstGeom>
          <a:solidFill>
            <a:srgbClr val="456F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D59EBE45-599B-22B7-F0F2-3C289BE7BA17}"/>
              </a:ext>
            </a:extLst>
          </p:cNvPr>
          <p:cNvSpPr/>
          <p:nvPr/>
        </p:nvSpPr>
        <p:spPr>
          <a:xfrm>
            <a:off x="2592310" y="5962731"/>
            <a:ext cx="155762" cy="189121"/>
          </a:xfrm>
          <a:prstGeom prst="rect">
            <a:avLst/>
          </a:prstGeom>
          <a:solidFill>
            <a:srgbClr val="456F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159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1BFF69A-8FA2-74F7-5C47-DFA0E4521A54}"/>
              </a:ext>
            </a:extLst>
          </p:cNvPr>
          <p:cNvSpPr>
            <a:spLocks noGrp="1"/>
          </p:cNvSpPr>
          <p:nvPr>
            <p:ph type="dt" sz="half" idx="10"/>
          </p:nvPr>
        </p:nvSpPr>
        <p:spPr/>
        <p:txBody>
          <a:bodyPr/>
          <a:lstStyle/>
          <a:p>
            <a:r>
              <a:rPr lang="fr-FR" dirty="0"/>
              <a:t>6/05/2025</a:t>
            </a:r>
          </a:p>
        </p:txBody>
      </p:sp>
      <p:pic>
        <p:nvPicPr>
          <p:cNvPr id="16" name="Image 15">
            <a:extLst>
              <a:ext uri="{FF2B5EF4-FFF2-40B4-BE49-F238E27FC236}">
                <a16:creationId xmlns:a16="http://schemas.microsoft.com/office/drawing/2014/main" id="{7C0467EC-0FD7-925B-C357-F737472F0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7" name="Image 16">
            <a:extLst>
              <a:ext uri="{FF2B5EF4-FFF2-40B4-BE49-F238E27FC236}">
                <a16:creationId xmlns:a16="http://schemas.microsoft.com/office/drawing/2014/main" id="{710024A4-6BA5-A851-E955-5D06489206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0DF511CA-B318-0A5B-60BA-E891F2258A69}"/>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Rectangle 1">
            <a:extLst>
              <a:ext uri="{FF2B5EF4-FFF2-40B4-BE49-F238E27FC236}">
                <a16:creationId xmlns:a16="http://schemas.microsoft.com/office/drawing/2014/main" id="{1B7AB725-4894-613A-5BB5-32E2DC6CEE16}"/>
              </a:ext>
            </a:extLst>
          </p:cNvPr>
          <p:cNvSpPr/>
          <p:nvPr/>
        </p:nvSpPr>
        <p:spPr>
          <a:xfrm>
            <a:off x="3028950" y="343042"/>
            <a:ext cx="5906175" cy="553998"/>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algn="r"/>
            <a:r>
              <a:rPr lang="fr-FR" i="1" dirty="0">
                <a:solidFill>
                  <a:srgbClr val="456F27"/>
                </a:solidFill>
                <a:latin typeface="Arial Black" panose="020B0A04020102020204" pitchFamily="34" charset="0"/>
              </a:rPr>
              <a:t>Le POA : une déclinaison de la stratégie intercommunale de l’habitat </a:t>
            </a:r>
          </a:p>
        </p:txBody>
      </p:sp>
      <p:sp>
        <p:nvSpPr>
          <p:cNvPr id="24" name="Rectangle 23">
            <a:extLst>
              <a:ext uri="{FF2B5EF4-FFF2-40B4-BE49-F238E27FC236}">
                <a16:creationId xmlns:a16="http://schemas.microsoft.com/office/drawing/2014/main" id="{88E30E89-D134-8EDF-386F-111EEF650DEA}"/>
              </a:ext>
            </a:extLst>
          </p:cNvPr>
          <p:cNvSpPr/>
          <p:nvPr/>
        </p:nvSpPr>
        <p:spPr>
          <a:xfrm>
            <a:off x="0" y="1196752"/>
            <a:ext cx="9144000" cy="194359"/>
          </a:xfrm>
          <a:prstGeom prst="rect">
            <a:avLst/>
          </a:prstGeom>
          <a:solidFill>
            <a:srgbClr val="456F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t>4 ORIENTATIONS DANS LE POA </a:t>
            </a:r>
            <a:r>
              <a:rPr lang="fr-FR" sz="1600" i="1" dirty="0"/>
              <a:t>(compatibles avec le PADD)</a:t>
            </a:r>
          </a:p>
        </p:txBody>
      </p:sp>
      <p:sp>
        <p:nvSpPr>
          <p:cNvPr id="25" name="Rectangle 24">
            <a:extLst>
              <a:ext uri="{FF2B5EF4-FFF2-40B4-BE49-F238E27FC236}">
                <a16:creationId xmlns:a16="http://schemas.microsoft.com/office/drawing/2014/main" id="{EA929363-D98B-D1B0-B8EE-62561F333DF9}"/>
              </a:ext>
            </a:extLst>
          </p:cNvPr>
          <p:cNvSpPr/>
          <p:nvPr/>
        </p:nvSpPr>
        <p:spPr>
          <a:xfrm>
            <a:off x="35496" y="2607137"/>
            <a:ext cx="2304000" cy="17588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200" b="1" dirty="0">
                <a:solidFill>
                  <a:schemeClr val="dk1"/>
                </a:solidFill>
              </a:rPr>
              <a:t>1. Produire des logements prioritairement sur les polarités ou à proximité </a:t>
            </a:r>
            <a:r>
              <a:rPr lang="fr-FR" sz="1100" dirty="0">
                <a:solidFill>
                  <a:schemeClr val="dk1"/>
                </a:solidFill>
              </a:rPr>
              <a:t>et en adéquation avec fonctionnement et caractéristiques des TP</a:t>
            </a:r>
          </a:p>
          <a:p>
            <a:pPr algn="ctr">
              <a:spcAft>
                <a:spcPts val="600"/>
              </a:spcAft>
            </a:pPr>
            <a:r>
              <a:rPr lang="fr-FR" sz="1200" b="1" dirty="0">
                <a:solidFill>
                  <a:schemeClr val="dk1"/>
                </a:solidFill>
              </a:rPr>
              <a:t>2. Mettre en place une ingénierie et des outils opérationnels </a:t>
            </a:r>
            <a:r>
              <a:rPr lang="fr-FR" sz="1100" dirty="0">
                <a:solidFill>
                  <a:schemeClr val="dk1"/>
                </a:solidFill>
              </a:rPr>
              <a:t>pour accompagner les communes dans le portage de projet</a:t>
            </a:r>
            <a:endParaRPr lang="fr-FR" sz="1200" dirty="0">
              <a:solidFill>
                <a:schemeClr val="dk1"/>
              </a:solidFill>
            </a:endParaRPr>
          </a:p>
        </p:txBody>
      </p:sp>
      <p:sp>
        <p:nvSpPr>
          <p:cNvPr id="29" name="Flèche : droite 28">
            <a:extLst>
              <a:ext uri="{FF2B5EF4-FFF2-40B4-BE49-F238E27FC236}">
                <a16:creationId xmlns:a16="http://schemas.microsoft.com/office/drawing/2014/main" id="{710621BC-EF95-6B07-7D01-5EB33EF94D02}"/>
              </a:ext>
            </a:extLst>
          </p:cNvPr>
          <p:cNvSpPr/>
          <p:nvPr/>
        </p:nvSpPr>
        <p:spPr>
          <a:xfrm rot="5400000">
            <a:off x="1081956" y="2066206"/>
            <a:ext cx="211081" cy="37326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B37DDCF9-6D8F-40C5-D9A3-1ED5A186B7BC}"/>
              </a:ext>
            </a:extLst>
          </p:cNvPr>
          <p:cNvSpPr/>
          <p:nvPr/>
        </p:nvSpPr>
        <p:spPr>
          <a:xfrm>
            <a:off x="40620" y="1367914"/>
            <a:ext cx="2304000" cy="779383"/>
          </a:xfrm>
          <a:prstGeom prst="rect">
            <a:avLst/>
          </a:prstGeom>
          <a:noFill/>
          <a:ln w="28575">
            <a:solidFill>
              <a:srgbClr val="45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56F27"/>
                </a:solidFill>
                <a:effectLst/>
                <a:latin typeface="Calibri" panose="020F0502020204030204" pitchFamily="34" charset="0"/>
                <a:ea typeface="Calibri" panose="020F0502020204030204" pitchFamily="34" charset="0"/>
                <a:cs typeface="Times New Roman" panose="02020603050405020304" pitchFamily="18" charset="0"/>
              </a:rPr>
              <a:t>1 / Favoriser la relance démographique en soutenant la production de logements permanents</a:t>
            </a:r>
            <a:endParaRPr lang="fr-FR" sz="1200" b="1" u="sng" dirty="0">
              <a:solidFill>
                <a:srgbClr val="456F27"/>
              </a:solidFill>
            </a:endParaRPr>
          </a:p>
        </p:txBody>
      </p:sp>
      <p:sp>
        <p:nvSpPr>
          <p:cNvPr id="20" name="Flèche : droite 19">
            <a:extLst>
              <a:ext uri="{FF2B5EF4-FFF2-40B4-BE49-F238E27FC236}">
                <a16:creationId xmlns:a16="http://schemas.microsoft.com/office/drawing/2014/main" id="{7A25BE52-93EA-34AB-354C-544F41EFA2E3}"/>
              </a:ext>
            </a:extLst>
          </p:cNvPr>
          <p:cNvSpPr/>
          <p:nvPr/>
        </p:nvSpPr>
        <p:spPr>
          <a:xfrm rot="5400000">
            <a:off x="3710376" y="2066206"/>
            <a:ext cx="211081" cy="37326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F5C0660C-3135-7FF4-6D54-A848DA01C973}"/>
              </a:ext>
            </a:extLst>
          </p:cNvPr>
          <p:cNvSpPr/>
          <p:nvPr/>
        </p:nvSpPr>
        <p:spPr>
          <a:xfrm>
            <a:off x="2429916" y="1367914"/>
            <a:ext cx="2772000" cy="779383"/>
          </a:xfrm>
          <a:prstGeom prst="rect">
            <a:avLst/>
          </a:prstGeom>
          <a:noFill/>
          <a:ln w="28575">
            <a:solidFill>
              <a:srgbClr val="45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56F27"/>
                </a:solidFill>
                <a:latin typeface="Calibri" panose="020F0502020204030204" pitchFamily="34" charset="0"/>
                <a:ea typeface="Calibri" panose="020F0502020204030204" pitchFamily="34" charset="0"/>
                <a:cs typeface="Times New Roman" panose="02020603050405020304" pitchFamily="18" charset="0"/>
              </a:rPr>
              <a:t>2 / Diversifier le parc de logements, le rendre accessible et adapté aux populations de la CCHA</a:t>
            </a:r>
          </a:p>
        </p:txBody>
      </p:sp>
      <p:sp>
        <p:nvSpPr>
          <p:cNvPr id="27" name="Flèche : droite 26">
            <a:extLst>
              <a:ext uri="{FF2B5EF4-FFF2-40B4-BE49-F238E27FC236}">
                <a16:creationId xmlns:a16="http://schemas.microsoft.com/office/drawing/2014/main" id="{692B0CDB-60CB-74E6-A423-F355DD5076A2}"/>
              </a:ext>
            </a:extLst>
          </p:cNvPr>
          <p:cNvSpPr/>
          <p:nvPr/>
        </p:nvSpPr>
        <p:spPr>
          <a:xfrm rot="5400000">
            <a:off x="6138058" y="2066206"/>
            <a:ext cx="211081" cy="37326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90BB920C-74C8-0CE2-190D-2C88ADD95441}"/>
              </a:ext>
            </a:extLst>
          </p:cNvPr>
          <p:cNvSpPr/>
          <p:nvPr/>
        </p:nvSpPr>
        <p:spPr>
          <a:xfrm>
            <a:off x="5250900" y="1367914"/>
            <a:ext cx="1985396" cy="779383"/>
          </a:xfrm>
          <a:prstGeom prst="rect">
            <a:avLst/>
          </a:prstGeom>
          <a:noFill/>
          <a:ln w="28575">
            <a:solidFill>
              <a:srgbClr val="45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56F27"/>
                </a:solidFill>
                <a:latin typeface="Calibri" panose="020F0502020204030204" pitchFamily="34" charset="0"/>
                <a:ea typeface="Calibri" panose="020F0502020204030204" pitchFamily="34" charset="0"/>
                <a:cs typeface="Times New Roman" panose="02020603050405020304" pitchFamily="18" charset="0"/>
              </a:rPr>
              <a:t>3 / Améliorer la qualité du parc privé occupé, valoriser le parc existant</a:t>
            </a:r>
          </a:p>
        </p:txBody>
      </p:sp>
      <p:sp>
        <p:nvSpPr>
          <p:cNvPr id="32" name="Flèche : droite 31">
            <a:extLst>
              <a:ext uri="{FF2B5EF4-FFF2-40B4-BE49-F238E27FC236}">
                <a16:creationId xmlns:a16="http://schemas.microsoft.com/office/drawing/2014/main" id="{ADCBE7C4-6EF1-CF2A-AC45-9A28555276E1}"/>
              </a:ext>
            </a:extLst>
          </p:cNvPr>
          <p:cNvSpPr/>
          <p:nvPr/>
        </p:nvSpPr>
        <p:spPr>
          <a:xfrm rot="5400000">
            <a:off x="8078898" y="2066206"/>
            <a:ext cx="211080" cy="37326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8099AC55-5097-28E5-519F-2FFDF42C8D6D}"/>
              </a:ext>
            </a:extLst>
          </p:cNvPr>
          <p:cNvSpPr/>
          <p:nvPr/>
        </p:nvSpPr>
        <p:spPr>
          <a:xfrm>
            <a:off x="7294176" y="1367914"/>
            <a:ext cx="1780524" cy="779383"/>
          </a:xfrm>
          <a:prstGeom prst="rect">
            <a:avLst/>
          </a:prstGeom>
          <a:noFill/>
          <a:ln w="28575">
            <a:solidFill>
              <a:srgbClr val="45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56F27"/>
                </a:solidFill>
                <a:latin typeface="Calibri" panose="020F0502020204030204" pitchFamily="34" charset="0"/>
                <a:ea typeface="Calibri" panose="020F0502020204030204" pitchFamily="34" charset="0"/>
                <a:cs typeface="Times New Roman" panose="02020603050405020304" pitchFamily="18" charset="0"/>
              </a:rPr>
              <a:t>4 / Un projet conciliant développement et préservation des ressources foncières</a:t>
            </a:r>
          </a:p>
        </p:txBody>
      </p:sp>
      <p:sp>
        <p:nvSpPr>
          <p:cNvPr id="35" name="Rectangle 34">
            <a:extLst>
              <a:ext uri="{FF2B5EF4-FFF2-40B4-BE49-F238E27FC236}">
                <a16:creationId xmlns:a16="http://schemas.microsoft.com/office/drawing/2014/main" id="{033F1B46-A137-A5B6-8737-4C0D7647FD84}"/>
              </a:ext>
            </a:extLst>
          </p:cNvPr>
          <p:cNvSpPr/>
          <p:nvPr/>
        </p:nvSpPr>
        <p:spPr>
          <a:xfrm>
            <a:off x="35496" y="4646746"/>
            <a:ext cx="2304000" cy="208405"/>
          </a:xfrm>
          <a:prstGeom prst="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56F27"/>
                </a:solidFill>
                <a:latin typeface="Calibri" panose="020F0502020204030204" pitchFamily="34" charset="0"/>
                <a:ea typeface="Calibri" panose="020F0502020204030204" pitchFamily="34" charset="0"/>
                <a:cs typeface="Times New Roman" panose="02020603050405020304" pitchFamily="18" charset="0"/>
              </a:rPr>
              <a:t>3 ACTIONS</a:t>
            </a:r>
          </a:p>
        </p:txBody>
      </p:sp>
      <p:sp>
        <p:nvSpPr>
          <p:cNvPr id="38" name="Rectangle 37">
            <a:extLst>
              <a:ext uri="{FF2B5EF4-FFF2-40B4-BE49-F238E27FC236}">
                <a16:creationId xmlns:a16="http://schemas.microsoft.com/office/drawing/2014/main" id="{EBE32987-B4E1-BD01-9450-8997BD160C0F}"/>
              </a:ext>
            </a:extLst>
          </p:cNvPr>
          <p:cNvSpPr/>
          <p:nvPr/>
        </p:nvSpPr>
        <p:spPr>
          <a:xfrm>
            <a:off x="2429916" y="3861048"/>
            <a:ext cx="2772000" cy="207699"/>
          </a:xfrm>
          <a:prstGeom prst="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56F27"/>
                </a:solidFill>
                <a:latin typeface="Calibri" panose="020F0502020204030204" pitchFamily="34" charset="0"/>
                <a:ea typeface="Calibri" panose="020F0502020204030204" pitchFamily="34" charset="0"/>
                <a:cs typeface="Times New Roman" panose="02020603050405020304" pitchFamily="18" charset="0"/>
              </a:rPr>
              <a:t>7 ACTIONS</a:t>
            </a:r>
          </a:p>
        </p:txBody>
      </p:sp>
      <p:sp>
        <p:nvSpPr>
          <p:cNvPr id="41" name="Rectangle 40">
            <a:extLst>
              <a:ext uri="{FF2B5EF4-FFF2-40B4-BE49-F238E27FC236}">
                <a16:creationId xmlns:a16="http://schemas.microsoft.com/office/drawing/2014/main" id="{233AE0CE-499F-1948-EC94-B1659EBC1984}"/>
              </a:ext>
            </a:extLst>
          </p:cNvPr>
          <p:cNvSpPr/>
          <p:nvPr/>
        </p:nvSpPr>
        <p:spPr>
          <a:xfrm>
            <a:off x="5273228" y="4408462"/>
            <a:ext cx="1940740" cy="207699"/>
          </a:xfrm>
          <a:prstGeom prst="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56F27"/>
                </a:solidFill>
                <a:latin typeface="Calibri" panose="020F0502020204030204" pitchFamily="34" charset="0"/>
                <a:ea typeface="Calibri" panose="020F0502020204030204" pitchFamily="34" charset="0"/>
                <a:cs typeface="Times New Roman" panose="02020603050405020304" pitchFamily="18" charset="0"/>
              </a:rPr>
              <a:t>2 ACTIONS</a:t>
            </a:r>
          </a:p>
        </p:txBody>
      </p:sp>
      <p:sp>
        <p:nvSpPr>
          <p:cNvPr id="3" name="Espace réservé du numéro de diapositive 2">
            <a:extLst>
              <a:ext uri="{FF2B5EF4-FFF2-40B4-BE49-F238E27FC236}">
                <a16:creationId xmlns:a16="http://schemas.microsoft.com/office/drawing/2014/main" id="{6B69663C-A209-19EF-5801-835729874C74}"/>
              </a:ext>
            </a:extLst>
          </p:cNvPr>
          <p:cNvSpPr>
            <a:spLocks noGrp="1"/>
          </p:cNvSpPr>
          <p:nvPr>
            <p:ph type="sldNum" sz="quarter" idx="12"/>
          </p:nvPr>
        </p:nvSpPr>
        <p:spPr/>
        <p:txBody>
          <a:bodyPr/>
          <a:lstStyle/>
          <a:p>
            <a:fld id="{1389BE60-C745-43A2-AEC8-A9214C213C5E}" type="slidenum">
              <a:rPr lang="fr-FR" smtClean="0"/>
              <a:t>11</a:t>
            </a:fld>
            <a:endParaRPr lang="fr-FR" dirty="0"/>
          </a:p>
        </p:txBody>
      </p:sp>
      <p:sp>
        <p:nvSpPr>
          <p:cNvPr id="5" name="Rectangle 4">
            <a:extLst>
              <a:ext uri="{FF2B5EF4-FFF2-40B4-BE49-F238E27FC236}">
                <a16:creationId xmlns:a16="http://schemas.microsoft.com/office/drawing/2014/main" id="{7A7F1228-2E23-59BD-10A7-BE62C62DB47F}"/>
              </a:ext>
            </a:extLst>
          </p:cNvPr>
          <p:cNvSpPr/>
          <p:nvPr/>
        </p:nvSpPr>
        <p:spPr>
          <a:xfrm>
            <a:off x="2429916" y="2574031"/>
            <a:ext cx="2772000" cy="10130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600"/>
              </a:spcAft>
            </a:pPr>
            <a:r>
              <a:rPr lang="fr-FR" sz="1200" b="1" dirty="0">
                <a:solidFill>
                  <a:schemeClr val="dk1"/>
                </a:solidFill>
              </a:rPr>
              <a:t>3. Répondre à la pluralité des parcours résidentiels </a:t>
            </a:r>
            <a:r>
              <a:rPr lang="fr-FR" sz="1100" dirty="0">
                <a:solidFill>
                  <a:schemeClr val="dk1"/>
                </a:solidFill>
              </a:rPr>
              <a:t>notamment en direction des ménages d’actifs et séniors</a:t>
            </a:r>
          </a:p>
          <a:p>
            <a:pPr algn="ctr">
              <a:spcAft>
                <a:spcPts val="600"/>
              </a:spcAft>
            </a:pPr>
            <a:r>
              <a:rPr lang="fr-FR" sz="1200" b="1" dirty="0">
                <a:solidFill>
                  <a:schemeClr val="dk1"/>
                </a:solidFill>
              </a:rPr>
              <a:t>4. Déployer une offre d’hébergement en direction des publics spécifiques</a:t>
            </a:r>
            <a:endParaRPr lang="fr-FR" sz="1200" dirty="0">
              <a:solidFill>
                <a:schemeClr val="dk1"/>
              </a:solidFill>
            </a:endParaRPr>
          </a:p>
        </p:txBody>
      </p:sp>
      <p:sp>
        <p:nvSpPr>
          <p:cNvPr id="6" name="Rectangle 5">
            <a:extLst>
              <a:ext uri="{FF2B5EF4-FFF2-40B4-BE49-F238E27FC236}">
                <a16:creationId xmlns:a16="http://schemas.microsoft.com/office/drawing/2014/main" id="{FDA42580-9AC3-7EA9-61BF-0E395D35DA9F}"/>
              </a:ext>
            </a:extLst>
          </p:cNvPr>
          <p:cNvSpPr/>
          <p:nvPr/>
        </p:nvSpPr>
        <p:spPr>
          <a:xfrm>
            <a:off x="5273228" y="2574031"/>
            <a:ext cx="1940741" cy="15393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200"/>
              </a:spcAft>
            </a:pPr>
            <a:r>
              <a:rPr lang="fr-FR" sz="1200" b="1" dirty="0">
                <a:solidFill>
                  <a:schemeClr val="dk1"/>
                </a:solidFill>
              </a:rPr>
              <a:t>5. Poursuivre la politique d’amélioration du parc privé ancien</a:t>
            </a:r>
          </a:p>
          <a:p>
            <a:pPr algn="ctr">
              <a:spcAft>
                <a:spcPts val="200"/>
              </a:spcAft>
            </a:pPr>
            <a:r>
              <a:rPr lang="fr-FR" sz="1200" b="1" dirty="0">
                <a:solidFill>
                  <a:schemeClr val="dk1"/>
                </a:solidFill>
              </a:rPr>
              <a:t>6. Améliorer la qualité de l’espace public </a:t>
            </a:r>
            <a:r>
              <a:rPr lang="fr-FR" sz="1100" dirty="0">
                <a:solidFill>
                  <a:schemeClr val="dk1"/>
                </a:solidFill>
              </a:rPr>
              <a:t>pour valoriser les logements existants des noyaux urbains denses</a:t>
            </a:r>
            <a:endParaRPr lang="fr-FR" sz="1200" dirty="0">
              <a:solidFill>
                <a:schemeClr val="dk1"/>
              </a:solidFill>
            </a:endParaRPr>
          </a:p>
        </p:txBody>
      </p:sp>
      <p:sp>
        <p:nvSpPr>
          <p:cNvPr id="7" name="Rectangle 6">
            <a:extLst>
              <a:ext uri="{FF2B5EF4-FFF2-40B4-BE49-F238E27FC236}">
                <a16:creationId xmlns:a16="http://schemas.microsoft.com/office/drawing/2014/main" id="{D16B1ED6-A591-22A8-3046-CF9D440FAA7C}"/>
              </a:ext>
            </a:extLst>
          </p:cNvPr>
          <p:cNvSpPr/>
          <p:nvPr/>
        </p:nvSpPr>
        <p:spPr>
          <a:xfrm>
            <a:off x="7293508" y="2574031"/>
            <a:ext cx="1781861" cy="116863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200"/>
              </a:spcAft>
            </a:pPr>
            <a:r>
              <a:rPr lang="fr-FR" sz="1200" b="1" dirty="0">
                <a:solidFill>
                  <a:schemeClr val="dk1"/>
                </a:solidFill>
              </a:rPr>
              <a:t>7. Favoriser un modèle de développement urbain qualitatif </a:t>
            </a:r>
            <a:r>
              <a:rPr lang="fr-FR" sz="1100" dirty="0">
                <a:solidFill>
                  <a:schemeClr val="dk1"/>
                </a:solidFill>
              </a:rPr>
              <a:t>respectueux de la morphologie et de l’identité du territoire</a:t>
            </a:r>
            <a:endParaRPr lang="fr-FR" sz="1200" dirty="0">
              <a:solidFill>
                <a:schemeClr val="dk1"/>
              </a:solidFill>
            </a:endParaRPr>
          </a:p>
          <a:p>
            <a:pPr algn="just">
              <a:spcAft>
                <a:spcPts val="200"/>
              </a:spcAft>
            </a:pPr>
            <a:endParaRPr lang="fr-FR" sz="1200" b="1" dirty="0">
              <a:solidFill>
                <a:schemeClr val="dk1"/>
              </a:solidFill>
              <a:effectLst>
                <a:outerShdw blurRad="38100" dist="19050" dir="2700000" algn="tl">
                  <a:schemeClr val="dk1">
                    <a:alpha val="40000"/>
                  </a:schemeClr>
                </a:outerShdw>
              </a:effectLst>
            </a:endParaRPr>
          </a:p>
        </p:txBody>
      </p:sp>
      <p:sp>
        <p:nvSpPr>
          <p:cNvPr id="9" name="Rectangle 8">
            <a:extLst>
              <a:ext uri="{FF2B5EF4-FFF2-40B4-BE49-F238E27FC236}">
                <a16:creationId xmlns:a16="http://schemas.microsoft.com/office/drawing/2014/main" id="{7A05CD78-B693-86F5-C32C-9CA849125493}"/>
              </a:ext>
            </a:extLst>
          </p:cNvPr>
          <p:cNvSpPr/>
          <p:nvPr/>
        </p:nvSpPr>
        <p:spPr>
          <a:xfrm>
            <a:off x="7293508" y="4048105"/>
            <a:ext cx="1781861" cy="208404"/>
          </a:xfrm>
          <a:prstGeom prst="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56F27"/>
                </a:solidFill>
                <a:latin typeface="Calibri" panose="020F0502020204030204" pitchFamily="34" charset="0"/>
                <a:ea typeface="Calibri" panose="020F0502020204030204" pitchFamily="34" charset="0"/>
                <a:cs typeface="Times New Roman" panose="02020603050405020304" pitchFamily="18" charset="0"/>
              </a:rPr>
              <a:t>2 ACTIONS</a:t>
            </a:r>
          </a:p>
        </p:txBody>
      </p:sp>
      <p:sp>
        <p:nvSpPr>
          <p:cNvPr id="10" name="ZoneTexte 9">
            <a:extLst>
              <a:ext uri="{FF2B5EF4-FFF2-40B4-BE49-F238E27FC236}">
                <a16:creationId xmlns:a16="http://schemas.microsoft.com/office/drawing/2014/main" id="{1B9FC812-0931-5382-2AF8-FBD016319512}"/>
              </a:ext>
            </a:extLst>
          </p:cNvPr>
          <p:cNvSpPr txBox="1"/>
          <p:nvPr/>
        </p:nvSpPr>
        <p:spPr>
          <a:xfrm>
            <a:off x="35496" y="4862770"/>
            <a:ext cx="2304000" cy="1446550"/>
          </a:xfrm>
          <a:prstGeom prst="rect">
            <a:avLst/>
          </a:prstGeom>
          <a:noFill/>
          <a:ln>
            <a:solidFill>
              <a:srgbClr val="456F27"/>
            </a:solidFill>
          </a:ln>
        </p:spPr>
        <p:txBody>
          <a:bodyPr wrap="square">
            <a:spAutoFit/>
          </a:bodyPr>
          <a:lstStyle/>
          <a:p>
            <a:pPr algn="just"/>
            <a:r>
              <a:rPr lang="fr-FR" sz="1100" b="1" dirty="0">
                <a:solidFill>
                  <a:srgbClr val="456F27"/>
                </a:solidFill>
              </a:rPr>
              <a:t>A1</a:t>
            </a:r>
            <a:r>
              <a:rPr lang="fr-FR" sz="1100" dirty="0">
                <a:solidFill>
                  <a:schemeClr val="dk1"/>
                </a:solidFill>
              </a:rPr>
              <a:t> - Produire des logements permanents en adéquation avec le rôle des communes dans l’armature territoriale</a:t>
            </a:r>
          </a:p>
          <a:p>
            <a:pPr algn="just"/>
            <a:r>
              <a:rPr lang="fr-FR" sz="1100" b="1" dirty="0">
                <a:solidFill>
                  <a:srgbClr val="456F27"/>
                </a:solidFill>
              </a:rPr>
              <a:t>A2</a:t>
            </a:r>
            <a:r>
              <a:rPr lang="fr-FR" sz="1100" dirty="0">
                <a:solidFill>
                  <a:srgbClr val="456F27"/>
                </a:solidFill>
              </a:rPr>
              <a:t> </a:t>
            </a:r>
            <a:r>
              <a:rPr lang="fr-FR" sz="1100" dirty="0">
                <a:solidFill>
                  <a:schemeClr val="dk1"/>
                </a:solidFill>
              </a:rPr>
              <a:t>-</a:t>
            </a:r>
            <a:r>
              <a:rPr lang="fr-FR" sz="1100" dirty="0">
                <a:solidFill>
                  <a:schemeClr val="dk1"/>
                </a:solidFill>
                <a:effectLst>
                  <a:outerShdw blurRad="38100" dist="38100" dir="2700000" algn="tl">
                    <a:srgbClr val="000000">
                      <a:alpha val="43137"/>
                    </a:srgbClr>
                  </a:outerShdw>
                </a:effectLst>
              </a:rPr>
              <a:t> </a:t>
            </a:r>
            <a:r>
              <a:rPr lang="fr-FR" sz="1100" dirty="0">
                <a:solidFill>
                  <a:schemeClr val="dk1"/>
                </a:solidFill>
              </a:rPr>
              <a:t>Piloter, animer et suivre la politique locale de l’habitat</a:t>
            </a:r>
          </a:p>
          <a:p>
            <a:pPr algn="just"/>
            <a:r>
              <a:rPr lang="fr-FR" sz="1100" b="1" dirty="0">
                <a:solidFill>
                  <a:srgbClr val="456F27"/>
                </a:solidFill>
              </a:rPr>
              <a:t>A3 </a:t>
            </a:r>
            <a:r>
              <a:rPr lang="fr-FR" sz="1100" dirty="0">
                <a:solidFill>
                  <a:schemeClr val="dk1"/>
                </a:solidFill>
              </a:rPr>
              <a:t>–</a:t>
            </a:r>
            <a:r>
              <a:rPr lang="fr-FR" sz="1100" dirty="0">
                <a:solidFill>
                  <a:schemeClr val="dk1"/>
                </a:solidFill>
                <a:effectLst>
                  <a:outerShdw blurRad="38100" dist="38100" dir="2700000" algn="tl">
                    <a:srgbClr val="000000">
                      <a:alpha val="43137"/>
                    </a:srgbClr>
                  </a:outerShdw>
                </a:effectLst>
              </a:rPr>
              <a:t> </a:t>
            </a:r>
            <a:r>
              <a:rPr lang="fr-FR" sz="1100" dirty="0">
                <a:solidFill>
                  <a:schemeClr val="dk1"/>
                </a:solidFill>
              </a:rPr>
              <a:t>Mettre en œuvre une stratégie foncière volontariste</a:t>
            </a:r>
          </a:p>
        </p:txBody>
      </p:sp>
      <p:sp>
        <p:nvSpPr>
          <p:cNvPr id="11" name="ZoneTexte 10">
            <a:extLst>
              <a:ext uri="{FF2B5EF4-FFF2-40B4-BE49-F238E27FC236}">
                <a16:creationId xmlns:a16="http://schemas.microsoft.com/office/drawing/2014/main" id="{DEB93A69-D54D-8F2D-A2A5-5D97AAB7BAF7}"/>
              </a:ext>
            </a:extLst>
          </p:cNvPr>
          <p:cNvSpPr txBox="1"/>
          <p:nvPr/>
        </p:nvSpPr>
        <p:spPr>
          <a:xfrm>
            <a:off x="2429916" y="4068747"/>
            <a:ext cx="2772000" cy="2800767"/>
          </a:xfrm>
          <a:prstGeom prst="rect">
            <a:avLst/>
          </a:prstGeom>
          <a:noFill/>
          <a:ln>
            <a:solidFill>
              <a:srgbClr val="456F27"/>
            </a:solidFill>
          </a:ln>
        </p:spPr>
        <p:txBody>
          <a:bodyPr wrap="square">
            <a:spAutoFit/>
          </a:bodyPr>
          <a:lstStyle/>
          <a:p>
            <a:pPr algn="just"/>
            <a:r>
              <a:rPr lang="fr-FR" sz="1100" b="1" dirty="0">
                <a:solidFill>
                  <a:srgbClr val="456F27"/>
                </a:solidFill>
              </a:rPr>
              <a:t>A4</a:t>
            </a:r>
            <a:r>
              <a:rPr lang="fr-FR" sz="1100" dirty="0">
                <a:solidFill>
                  <a:srgbClr val="456F27"/>
                </a:solidFill>
              </a:rPr>
              <a:t> - </a:t>
            </a:r>
            <a:r>
              <a:rPr lang="fr-FR" sz="1100" dirty="0">
                <a:solidFill>
                  <a:schemeClr val="dk1"/>
                </a:solidFill>
              </a:rPr>
              <a:t>Améliorer, restructurer et renforcer le parc communal existant</a:t>
            </a:r>
          </a:p>
          <a:p>
            <a:pPr algn="just"/>
            <a:r>
              <a:rPr lang="fr-FR" sz="1100" b="1" dirty="0">
                <a:solidFill>
                  <a:srgbClr val="456F27"/>
                </a:solidFill>
              </a:rPr>
              <a:t>A5</a:t>
            </a:r>
            <a:r>
              <a:rPr lang="fr-FR" sz="1100" dirty="0">
                <a:solidFill>
                  <a:srgbClr val="456F27"/>
                </a:solidFill>
              </a:rPr>
              <a:t> - </a:t>
            </a:r>
            <a:r>
              <a:rPr lang="fr-FR" sz="1100" dirty="0">
                <a:solidFill>
                  <a:schemeClr val="dk1"/>
                </a:solidFill>
              </a:rPr>
              <a:t>Soutenir la production de petits logements sur l’ensemble du territoire</a:t>
            </a:r>
          </a:p>
          <a:p>
            <a:pPr algn="just"/>
            <a:r>
              <a:rPr lang="fr-FR" sz="1100" b="1" dirty="0">
                <a:solidFill>
                  <a:srgbClr val="456F27"/>
                </a:solidFill>
              </a:rPr>
              <a:t>A6</a:t>
            </a:r>
            <a:r>
              <a:rPr lang="fr-FR" sz="1100" dirty="0">
                <a:solidFill>
                  <a:srgbClr val="456F27"/>
                </a:solidFill>
              </a:rPr>
              <a:t> - </a:t>
            </a:r>
            <a:r>
              <a:rPr lang="fr-FR" sz="1100" dirty="0">
                <a:solidFill>
                  <a:schemeClr val="dk1"/>
                </a:solidFill>
              </a:rPr>
              <a:t>Améliorer et compléter l’offre de logements sociaux prioritairement sur les polarités</a:t>
            </a:r>
          </a:p>
          <a:p>
            <a:pPr algn="just"/>
            <a:r>
              <a:rPr lang="fr-FR" sz="1100" b="1" dirty="0">
                <a:solidFill>
                  <a:srgbClr val="456F27"/>
                </a:solidFill>
              </a:rPr>
              <a:t>A7</a:t>
            </a:r>
            <a:r>
              <a:rPr lang="fr-FR" sz="1100" dirty="0">
                <a:solidFill>
                  <a:srgbClr val="456F27"/>
                </a:solidFill>
              </a:rPr>
              <a:t> - </a:t>
            </a:r>
            <a:r>
              <a:rPr lang="fr-FR" sz="1100" dirty="0">
                <a:solidFill>
                  <a:schemeClr val="dk1"/>
                </a:solidFill>
              </a:rPr>
              <a:t>Adapter les logements et créer une offre d’hébergement spécifique séniors et PSH</a:t>
            </a:r>
          </a:p>
          <a:p>
            <a:pPr algn="just"/>
            <a:r>
              <a:rPr lang="fr-FR" sz="1100" b="1" dirty="0">
                <a:solidFill>
                  <a:srgbClr val="456F27"/>
                </a:solidFill>
              </a:rPr>
              <a:t>A8</a:t>
            </a:r>
            <a:r>
              <a:rPr lang="fr-FR" sz="1100" dirty="0">
                <a:solidFill>
                  <a:srgbClr val="456F27"/>
                </a:solidFill>
              </a:rPr>
              <a:t> </a:t>
            </a:r>
            <a:r>
              <a:rPr lang="fr-FR" sz="1100" dirty="0">
                <a:solidFill>
                  <a:schemeClr val="dk1"/>
                </a:solidFill>
              </a:rPr>
              <a:t>- Renforcer et diversifier l’offre d’hébergements pour les jeunes travailleurs et saisonniers</a:t>
            </a:r>
          </a:p>
          <a:p>
            <a:pPr algn="just"/>
            <a:r>
              <a:rPr lang="fr-FR" sz="1100" b="1" dirty="0">
                <a:solidFill>
                  <a:srgbClr val="456F27"/>
                </a:solidFill>
              </a:rPr>
              <a:t>A9</a:t>
            </a:r>
            <a:r>
              <a:rPr lang="fr-FR" sz="1100" dirty="0">
                <a:solidFill>
                  <a:srgbClr val="456F27"/>
                </a:solidFill>
              </a:rPr>
              <a:t> - </a:t>
            </a:r>
            <a:r>
              <a:rPr lang="fr-FR" sz="1100" dirty="0">
                <a:solidFill>
                  <a:schemeClr val="dk1"/>
                </a:solidFill>
              </a:rPr>
              <a:t>Mettre en place une offre d’hébergement d’urgence</a:t>
            </a:r>
          </a:p>
          <a:p>
            <a:pPr algn="just"/>
            <a:r>
              <a:rPr lang="fr-FR" sz="1100" b="1" dirty="0">
                <a:solidFill>
                  <a:srgbClr val="456F27"/>
                </a:solidFill>
              </a:rPr>
              <a:t>A10</a:t>
            </a:r>
            <a:r>
              <a:rPr lang="fr-FR" sz="1100" dirty="0">
                <a:solidFill>
                  <a:srgbClr val="456F27"/>
                </a:solidFill>
              </a:rPr>
              <a:t> </a:t>
            </a:r>
            <a:r>
              <a:rPr lang="fr-FR" sz="1100" dirty="0">
                <a:solidFill>
                  <a:schemeClr val="dk1"/>
                </a:solidFill>
              </a:rPr>
              <a:t>- Poursuivre les réflexions sur l’accueil des Gens du voyage</a:t>
            </a:r>
          </a:p>
        </p:txBody>
      </p:sp>
      <p:sp>
        <p:nvSpPr>
          <p:cNvPr id="12" name="ZoneTexte 11">
            <a:extLst>
              <a:ext uri="{FF2B5EF4-FFF2-40B4-BE49-F238E27FC236}">
                <a16:creationId xmlns:a16="http://schemas.microsoft.com/office/drawing/2014/main" id="{FCEC205D-D085-3225-C0E9-57A5E7617904}"/>
              </a:ext>
            </a:extLst>
          </p:cNvPr>
          <p:cNvSpPr txBox="1"/>
          <p:nvPr/>
        </p:nvSpPr>
        <p:spPr>
          <a:xfrm>
            <a:off x="5273228" y="4615339"/>
            <a:ext cx="1940740" cy="1184940"/>
          </a:xfrm>
          <a:prstGeom prst="rect">
            <a:avLst/>
          </a:prstGeom>
          <a:noFill/>
          <a:ln>
            <a:solidFill>
              <a:srgbClr val="456F27"/>
            </a:solidFill>
          </a:ln>
        </p:spPr>
        <p:txBody>
          <a:bodyPr wrap="square">
            <a:spAutoFit/>
          </a:bodyPr>
          <a:lstStyle/>
          <a:p>
            <a:pPr algn="just">
              <a:spcBef>
                <a:spcPts val="600"/>
              </a:spcBef>
            </a:pPr>
            <a:r>
              <a:rPr lang="fr-FR" sz="1100" b="1" dirty="0">
                <a:solidFill>
                  <a:srgbClr val="456F27"/>
                </a:solidFill>
              </a:rPr>
              <a:t>A11 </a:t>
            </a:r>
            <a:r>
              <a:rPr lang="fr-FR" sz="1100" dirty="0">
                <a:solidFill>
                  <a:schemeClr val="dk1"/>
                </a:solidFill>
              </a:rPr>
              <a:t>–</a:t>
            </a:r>
            <a:r>
              <a:rPr lang="fr-FR" sz="1100" b="1" kern="1200" dirty="0">
                <a:solidFill>
                  <a:schemeClr val="dk1"/>
                </a:solidFill>
                <a:effectLst/>
                <a:latin typeface="+mn-lt"/>
                <a:ea typeface="+mn-ea"/>
                <a:cs typeface="+mn-cs"/>
              </a:rPr>
              <a:t> </a:t>
            </a:r>
            <a:r>
              <a:rPr lang="fr-FR" sz="1100" dirty="0">
                <a:solidFill>
                  <a:schemeClr val="dk1"/>
                </a:solidFill>
              </a:rPr>
              <a:t>Poursuivre les actions destinées à l’amélioration du parc privé existant </a:t>
            </a:r>
          </a:p>
          <a:p>
            <a:pPr algn="just">
              <a:spcBef>
                <a:spcPts val="600"/>
              </a:spcBef>
            </a:pPr>
            <a:r>
              <a:rPr lang="fr-FR" sz="1100" b="1" dirty="0">
                <a:solidFill>
                  <a:srgbClr val="456F27"/>
                </a:solidFill>
              </a:rPr>
              <a:t>A12</a:t>
            </a:r>
            <a:r>
              <a:rPr lang="fr-FR" sz="1100" b="1" dirty="0">
                <a:solidFill>
                  <a:schemeClr val="dk1"/>
                </a:solidFill>
              </a:rPr>
              <a:t> </a:t>
            </a:r>
            <a:r>
              <a:rPr lang="fr-FR" sz="1100" dirty="0">
                <a:solidFill>
                  <a:schemeClr val="dk1"/>
                </a:solidFill>
              </a:rPr>
              <a:t>– Accompagner la politique de revitalisation des bourgs-centres des polarités</a:t>
            </a:r>
          </a:p>
        </p:txBody>
      </p:sp>
      <p:sp>
        <p:nvSpPr>
          <p:cNvPr id="13" name="ZoneTexte 12">
            <a:extLst>
              <a:ext uri="{FF2B5EF4-FFF2-40B4-BE49-F238E27FC236}">
                <a16:creationId xmlns:a16="http://schemas.microsoft.com/office/drawing/2014/main" id="{D61DC864-7110-CF76-1DA7-F275F5524B81}"/>
              </a:ext>
            </a:extLst>
          </p:cNvPr>
          <p:cNvSpPr txBox="1"/>
          <p:nvPr/>
        </p:nvSpPr>
        <p:spPr>
          <a:xfrm>
            <a:off x="7293508" y="4256509"/>
            <a:ext cx="1781861" cy="1692771"/>
          </a:xfrm>
          <a:prstGeom prst="rect">
            <a:avLst/>
          </a:prstGeom>
          <a:noFill/>
          <a:ln>
            <a:solidFill>
              <a:srgbClr val="456F27"/>
            </a:solidFill>
          </a:ln>
        </p:spPr>
        <p:txBody>
          <a:bodyPr wrap="square">
            <a:spAutoFit/>
          </a:bodyPr>
          <a:lstStyle/>
          <a:p>
            <a:pPr algn="just">
              <a:spcBef>
                <a:spcPts val="600"/>
              </a:spcBef>
            </a:pPr>
            <a:r>
              <a:rPr lang="fr-FR" sz="1100" b="1" dirty="0">
                <a:solidFill>
                  <a:srgbClr val="456F27"/>
                </a:solidFill>
              </a:rPr>
              <a:t>A13 </a:t>
            </a:r>
            <a:r>
              <a:rPr lang="fr-FR" sz="1100" dirty="0">
                <a:solidFill>
                  <a:schemeClr val="dk1"/>
                </a:solidFill>
              </a:rPr>
              <a:t>–</a:t>
            </a:r>
            <a:r>
              <a:rPr lang="fr-FR" sz="1100" b="1" kern="1200" dirty="0">
                <a:solidFill>
                  <a:schemeClr val="dk1"/>
                </a:solidFill>
                <a:effectLst/>
                <a:latin typeface="+mn-lt"/>
                <a:ea typeface="+mn-ea"/>
                <a:cs typeface="+mn-cs"/>
              </a:rPr>
              <a:t> </a:t>
            </a:r>
            <a:r>
              <a:rPr lang="fr-FR" sz="1100" dirty="0">
                <a:solidFill>
                  <a:schemeClr val="dk1"/>
                </a:solidFill>
              </a:rPr>
              <a:t>Reconquérir le bâti délaissé et mobiliser le foncier non bâti dans les bourgs</a:t>
            </a:r>
          </a:p>
          <a:p>
            <a:pPr algn="just">
              <a:spcBef>
                <a:spcPts val="600"/>
              </a:spcBef>
            </a:pPr>
            <a:r>
              <a:rPr lang="fr-FR" sz="1100" b="1" dirty="0">
                <a:solidFill>
                  <a:srgbClr val="456F27"/>
                </a:solidFill>
              </a:rPr>
              <a:t>A14</a:t>
            </a:r>
            <a:r>
              <a:rPr lang="fr-FR" sz="1100" b="1" dirty="0">
                <a:solidFill>
                  <a:schemeClr val="dk1"/>
                </a:solidFill>
              </a:rPr>
              <a:t> </a:t>
            </a:r>
            <a:r>
              <a:rPr lang="fr-FR" sz="1100" dirty="0">
                <a:solidFill>
                  <a:schemeClr val="dk1"/>
                </a:solidFill>
              </a:rPr>
              <a:t>– Définir des formes urbaines en adéquation avec le cadre bâti et le rôle des communes dans l’armature territoriale</a:t>
            </a:r>
          </a:p>
        </p:txBody>
      </p:sp>
      <p:sp>
        <p:nvSpPr>
          <p:cNvPr id="14" name="Rectangle 13">
            <a:extLst>
              <a:ext uri="{FF2B5EF4-FFF2-40B4-BE49-F238E27FC236}">
                <a16:creationId xmlns:a16="http://schemas.microsoft.com/office/drawing/2014/main" id="{C69C9D80-5E11-0FAE-44AA-68A27C90CB21}"/>
              </a:ext>
            </a:extLst>
          </p:cNvPr>
          <p:cNvSpPr/>
          <p:nvPr/>
        </p:nvSpPr>
        <p:spPr>
          <a:xfrm>
            <a:off x="35496" y="2398732"/>
            <a:ext cx="2304000" cy="208405"/>
          </a:xfrm>
          <a:prstGeom prst="rect">
            <a:avLst/>
          </a:prstGeom>
          <a:solidFill>
            <a:srgbClr val="A0B77C"/>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2 OBJECTIFS</a:t>
            </a:r>
          </a:p>
        </p:txBody>
      </p:sp>
      <p:sp>
        <p:nvSpPr>
          <p:cNvPr id="15" name="Rectangle 14">
            <a:extLst>
              <a:ext uri="{FF2B5EF4-FFF2-40B4-BE49-F238E27FC236}">
                <a16:creationId xmlns:a16="http://schemas.microsoft.com/office/drawing/2014/main" id="{A5F50953-0D7D-E05F-82F0-4F770AD7F9AC}"/>
              </a:ext>
            </a:extLst>
          </p:cNvPr>
          <p:cNvSpPr/>
          <p:nvPr/>
        </p:nvSpPr>
        <p:spPr>
          <a:xfrm>
            <a:off x="2429916" y="2398732"/>
            <a:ext cx="2772000" cy="208405"/>
          </a:xfrm>
          <a:prstGeom prst="rect">
            <a:avLst/>
          </a:prstGeom>
          <a:solidFill>
            <a:srgbClr val="A0B77C"/>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2 OBJECTIFS</a:t>
            </a:r>
          </a:p>
        </p:txBody>
      </p:sp>
      <p:sp>
        <p:nvSpPr>
          <p:cNvPr id="19" name="Rectangle 18">
            <a:extLst>
              <a:ext uri="{FF2B5EF4-FFF2-40B4-BE49-F238E27FC236}">
                <a16:creationId xmlns:a16="http://schemas.microsoft.com/office/drawing/2014/main" id="{B849BB89-A40A-DD1E-7434-4E8576CC78C0}"/>
              </a:ext>
            </a:extLst>
          </p:cNvPr>
          <p:cNvSpPr/>
          <p:nvPr/>
        </p:nvSpPr>
        <p:spPr>
          <a:xfrm>
            <a:off x="5263828" y="2398732"/>
            <a:ext cx="1959541" cy="207699"/>
          </a:xfrm>
          <a:prstGeom prst="rect">
            <a:avLst/>
          </a:prstGeom>
          <a:solidFill>
            <a:srgbClr val="A0B77C"/>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2 OBJECTIFS</a:t>
            </a:r>
          </a:p>
        </p:txBody>
      </p:sp>
      <p:sp>
        <p:nvSpPr>
          <p:cNvPr id="21" name="Rectangle 20">
            <a:extLst>
              <a:ext uri="{FF2B5EF4-FFF2-40B4-BE49-F238E27FC236}">
                <a16:creationId xmlns:a16="http://schemas.microsoft.com/office/drawing/2014/main" id="{5A85A75F-7D14-F126-C0A9-C2E46C326A0D}"/>
              </a:ext>
            </a:extLst>
          </p:cNvPr>
          <p:cNvSpPr/>
          <p:nvPr/>
        </p:nvSpPr>
        <p:spPr>
          <a:xfrm>
            <a:off x="7293508" y="2398732"/>
            <a:ext cx="1781861" cy="217884"/>
          </a:xfrm>
          <a:prstGeom prst="rect">
            <a:avLst/>
          </a:prstGeom>
          <a:solidFill>
            <a:srgbClr val="A0B77C"/>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1 OBJECTIF</a:t>
            </a:r>
          </a:p>
        </p:txBody>
      </p:sp>
      <p:sp>
        <p:nvSpPr>
          <p:cNvPr id="22" name="Flèche : droite 21">
            <a:extLst>
              <a:ext uri="{FF2B5EF4-FFF2-40B4-BE49-F238E27FC236}">
                <a16:creationId xmlns:a16="http://schemas.microsoft.com/office/drawing/2014/main" id="{AFE59AFC-D268-DA8F-4697-EA0D99A7B7FE}"/>
              </a:ext>
            </a:extLst>
          </p:cNvPr>
          <p:cNvSpPr/>
          <p:nvPr/>
        </p:nvSpPr>
        <p:spPr>
          <a:xfrm rot="5400000">
            <a:off x="1070021" y="4288955"/>
            <a:ext cx="211081" cy="37326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3" name="Flèche : droite 22">
            <a:extLst>
              <a:ext uri="{FF2B5EF4-FFF2-40B4-BE49-F238E27FC236}">
                <a16:creationId xmlns:a16="http://schemas.microsoft.com/office/drawing/2014/main" id="{3C056A1C-FE27-B47E-A96F-0E33DDC4AB0F}"/>
              </a:ext>
            </a:extLst>
          </p:cNvPr>
          <p:cNvSpPr/>
          <p:nvPr/>
        </p:nvSpPr>
        <p:spPr>
          <a:xfrm rot="5400000">
            <a:off x="3710375" y="3505990"/>
            <a:ext cx="211081" cy="37326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8" name="Flèche : droite 27">
            <a:extLst>
              <a:ext uri="{FF2B5EF4-FFF2-40B4-BE49-F238E27FC236}">
                <a16:creationId xmlns:a16="http://schemas.microsoft.com/office/drawing/2014/main" id="{F4B0D646-94EC-37CD-D09F-1AEBA80416E4}"/>
              </a:ext>
            </a:extLst>
          </p:cNvPr>
          <p:cNvSpPr/>
          <p:nvPr/>
        </p:nvSpPr>
        <p:spPr>
          <a:xfrm rot="5400000">
            <a:off x="6138058" y="4045541"/>
            <a:ext cx="211081" cy="37326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0" name="Flèche : droite 29">
            <a:extLst>
              <a:ext uri="{FF2B5EF4-FFF2-40B4-BE49-F238E27FC236}">
                <a16:creationId xmlns:a16="http://schemas.microsoft.com/office/drawing/2014/main" id="{147B6357-FB8E-62D6-3BC3-98D507EAA5B1}"/>
              </a:ext>
            </a:extLst>
          </p:cNvPr>
          <p:cNvSpPr/>
          <p:nvPr/>
        </p:nvSpPr>
        <p:spPr>
          <a:xfrm rot="5400000">
            <a:off x="8078897" y="3674415"/>
            <a:ext cx="211081" cy="37326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7396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ADC92-69D0-5CB9-9F9F-382A6948AE20}"/>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FCFE523-6C4C-0936-0B25-E3C2A7F5E61B}"/>
              </a:ext>
            </a:extLst>
          </p:cNvPr>
          <p:cNvSpPr>
            <a:spLocks noGrp="1"/>
          </p:cNvSpPr>
          <p:nvPr>
            <p:ph type="dt" sz="half" idx="10"/>
          </p:nvPr>
        </p:nvSpPr>
        <p:spPr/>
        <p:txBody>
          <a:bodyPr/>
          <a:lstStyle/>
          <a:p>
            <a:r>
              <a:rPr lang="fr-FR" dirty="0"/>
              <a:t>6/05/2025</a:t>
            </a:r>
          </a:p>
        </p:txBody>
      </p:sp>
      <p:pic>
        <p:nvPicPr>
          <p:cNvPr id="16" name="Image 15">
            <a:extLst>
              <a:ext uri="{FF2B5EF4-FFF2-40B4-BE49-F238E27FC236}">
                <a16:creationId xmlns:a16="http://schemas.microsoft.com/office/drawing/2014/main" id="{E93AC302-FBDC-C893-A8F5-23FE8EF78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7" name="Image 16">
            <a:extLst>
              <a:ext uri="{FF2B5EF4-FFF2-40B4-BE49-F238E27FC236}">
                <a16:creationId xmlns:a16="http://schemas.microsoft.com/office/drawing/2014/main" id="{B774A93C-C9C9-CC34-1419-5108ABF564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ACC0E673-B135-FCBB-A85E-2198D5F962B3}"/>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Rectangle 1">
            <a:extLst>
              <a:ext uri="{FF2B5EF4-FFF2-40B4-BE49-F238E27FC236}">
                <a16:creationId xmlns:a16="http://schemas.microsoft.com/office/drawing/2014/main" id="{D01DF725-34A7-4DD9-449D-BFC10EBD2C8E}"/>
              </a:ext>
            </a:extLst>
          </p:cNvPr>
          <p:cNvSpPr/>
          <p:nvPr/>
        </p:nvSpPr>
        <p:spPr>
          <a:xfrm>
            <a:off x="3028950" y="343042"/>
            <a:ext cx="5906175" cy="553998"/>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algn="r"/>
            <a:r>
              <a:rPr lang="fr-FR" i="1" dirty="0">
                <a:solidFill>
                  <a:srgbClr val="456F27"/>
                </a:solidFill>
                <a:latin typeface="Arial Black" panose="020B0A04020102020204" pitchFamily="34" charset="0"/>
              </a:rPr>
              <a:t>Le POA : une déclinaison de la stratégie intercommunale de l’habitat </a:t>
            </a:r>
          </a:p>
        </p:txBody>
      </p:sp>
      <p:sp>
        <p:nvSpPr>
          <p:cNvPr id="24" name="Rectangle 23">
            <a:extLst>
              <a:ext uri="{FF2B5EF4-FFF2-40B4-BE49-F238E27FC236}">
                <a16:creationId xmlns:a16="http://schemas.microsoft.com/office/drawing/2014/main" id="{35CF3612-07CD-59F6-F828-D306B0E1D988}"/>
              </a:ext>
            </a:extLst>
          </p:cNvPr>
          <p:cNvSpPr/>
          <p:nvPr/>
        </p:nvSpPr>
        <p:spPr>
          <a:xfrm>
            <a:off x="0" y="1196752"/>
            <a:ext cx="9144000" cy="380054"/>
          </a:xfrm>
          <a:prstGeom prst="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t>A.2 </a:t>
            </a:r>
            <a:r>
              <a:rPr lang="fr-FR" sz="2000" b="1" cap="small" dirty="0"/>
              <a:t>Piloter, animer et suivre la politique locale de l’habitat</a:t>
            </a:r>
          </a:p>
        </p:txBody>
      </p:sp>
      <p:sp>
        <p:nvSpPr>
          <p:cNvPr id="3" name="Espace réservé du numéro de diapositive 2">
            <a:extLst>
              <a:ext uri="{FF2B5EF4-FFF2-40B4-BE49-F238E27FC236}">
                <a16:creationId xmlns:a16="http://schemas.microsoft.com/office/drawing/2014/main" id="{15AFC3AD-9A0E-6BB6-F085-0C5EEC15C9CC}"/>
              </a:ext>
            </a:extLst>
          </p:cNvPr>
          <p:cNvSpPr>
            <a:spLocks noGrp="1"/>
          </p:cNvSpPr>
          <p:nvPr>
            <p:ph type="sldNum" sz="quarter" idx="12"/>
          </p:nvPr>
        </p:nvSpPr>
        <p:spPr/>
        <p:txBody>
          <a:bodyPr/>
          <a:lstStyle/>
          <a:p>
            <a:fld id="{1389BE60-C745-43A2-AEC8-A9214C213C5E}" type="slidenum">
              <a:rPr lang="fr-FR" smtClean="0"/>
              <a:t>12</a:t>
            </a:fld>
            <a:endParaRPr lang="fr-FR" dirty="0"/>
          </a:p>
        </p:txBody>
      </p:sp>
      <p:sp>
        <p:nvSpPr>
          <p:cNvPr id="22" name="Rectangle : coins arrondis 21">
            <a:extLst>
              <a:ext uri="{FF2B5EF4-FFF2-40B4-BE49-F238E27FC236}">
                <a16:creationId xmlns:a16="http://schemas.microsoft.com/office/drawing/2014/main" id="{5FDFEEA1-A1EF-5BD2-E8FF-3E870537A6AF}"/>
              </a:ext>
            </a:extLst>
          </p:cNvPr>
          <p:cNvSpPr/>
          <p:nvPr/>
        </p:nvSpPr>
        <p:spPr>
          <a:xfrm>
            <a:off x="971600" y="1673844"/>
            <a:ext cx="8064896" cy="531020"/>
          </a:xfrm>
          <a:prstGeom prst="roundRect">
            <a:avLst/>
          </a:prstGeom>
          <a:solidFill>
            <a:srgbClr val="D5E3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00" b="1" dirty="0">
                <a:solidFill>
                  <a:schemeClr val="dk1"/>
                </a:solidFill>
              </a:rPr>
              <a:t>Positionner la CCHA comme coordinatrice de la politique intercommunale de l’habitat sur le territoire</a:t>
            </a:r>
          </a:p>
        </p:txBody>
      </p:sp>
      <p:pic>
        <p:nvPicPr>
          <p:cNvPr id="28" name="Image 27">
            <a:extLst>
              <a:ext uri="{FF2B5EF4-FFF2-40B4-BE49-F238E27FC236}">
                <a16:creationId xmlns:a16="http://schemas.microsoft.com/office/drawing/2014/main" id="{284E23ED-538E-9194-9125-51409B31272F}"/>
              </a:ext>
            </a:extLst>
          </p:cNvPr>
          <p:cNvPicPr>
            <a:picLocks noChangeAspect="1"/>
          </p:cNvPicPr>
          <p:nvPr/>
        </p:nvPicPr>
        <p:blipFill>
          <a:blip r:embed="rId4"/>
          <a:stretch>
            <a:fillRect/>
          </a:stretch>
        </p:blipFill>
        <p:spPr>
          <a:xfrm>
            <a:off x="326174" y="1707495"/>
            <a:ext cx="446029" cy="471927"/>
          </a:xfrm>
          <a:prstGeom prst="rect">
            <a:avLst/>
          </a:prstGeom>
          <a:ln w="19050">
            <a:solidFill>
              <a:srgbClr val="548235"/>
            </a:solidFill>
          </a:ln>
        </p:spPr>
      </p:pic>
      <p:sp>
        <p:nvSpPr>
          <p:cNvPr id="42" name="ZoneTexte 41">
            <a:extLst>
              <a:ext uri="{FF2B5EF4-FFF2-40B4-BE49-F238E27FC236}">
                <a16:creationId xmlns:a16="http://schemas.microsoft.com/office/drawing/2014/main" id="{EA683C54-44EE-9FC6-FE39-0572EE3260B5}"/>
              </a:ext>
            </a:extLst>
          </p:cNvPr>
          <p:cNvSpPr txBox="1"/>
          <p:nvPr/>
        </p:nvSpPr>
        <p:spPr>
          <a:xfrm>
            <a:off x="2921880" y="2284709"/>
            <a:ext cx="6020976" cy="1631216"/>
          </a:xfrm>
          <a:prstGeom prst="rect">
            <a:avLst/>
          </a:prstGeom>
          <a:solidFill>
            <a:schemeClr val="bg1"/>
          </a:solidFill>
        </p:spPr>
        <p:txBody>
          <a:bodyPr wrap="square" rtlCol="0">
            <a:spAutoFit/>
          </a:bodyPr>
          <a:lstStyle/>
          <a:p>
            <a:pPr algn="just"/>
            <a:r>
              <a:rPr lang="fr-FR" sz="1400" b="1" dirty="0">
                <a:solidFill>
                  <a:srgbClr val="456F27"/>
                </a:solidFill>
              </a:rPr>
              <a:t>Accompagnement des communes</a:t>
            </a:r>
            <a:endParaRPr lang="fr-FR" sz="1400" dirty="0">
              <a:solidFill>
                <a:srgbClr val="456F27"/>
              </a:solidFill>
            </a:endParaRPr>
          </a:p>
          <a:p>
            <a:pPr algn="just"/>
            <a:r>
              <a:rPr lang="fr-FR" sz="1200" i="1" u="sng" dirty="0"/>
              <a:t>1</a:t>
            </a:r>
            <a:r>
              <a:rPr lang="fr-FR" sz="1200" i="1" u="sng" baseline="30000" dirty="0"/>
              <a:t>er</a:t>
            </a:r>
            <a:r>
              <a:rPr lang="fr-FR" sz="1200" i="1" u="sng" dirty="0"/>
              <a:t> Bilan </a:t>
            </a:r>
            <a:r>
              <a:rPr lang="fr-FR" sz="1200" i="1" dirty="0"/>
              <a:t>: Accompagnement sur projets de logts communaux (réhabilitation ou création), sur logts sociaux, logements des jeunes travailleurs et saisonniers, LHI, participation aux échanges avec porteurs de projets,…</a:t>
            </a:r>
          </a:p>
          <a:p>
            <a:pPr algn="just"/>
            <a:endParaRPr lang="fr-FR" sz="1200" i="1" dirty="0"/>
          </a:p>
          <a:p>
            <a:pPr algn="just"/>
            <a:r>
              <a:rPr lang="fr-FR" sz="1400" b="1" dirty="0">
                <a:solidFill>
                  <a:srgbClr val="456F27"/>
                </a:solidFill>
              </a:rPr>
              <a:t>Actions de communication auprès des ménages</a:t>
            </a:r>
          </a:p>
          <a:p>
            <a:pPr algn="just"/>
            <a:r>
              <a:rPr lang="fr-FR" sz="1200" i="1" u="sng" dirty="0"/>
              <a:t>1</a:t>
            </a:r>
            <a:r>
              <a:rPr lang="fr-FR" sz="1200" i="1" u="sng" baseline="30000" dirty="0"/>
              <a:t>er</a:t>
            </a:r>
            <a:r>
              <a:rPr lang="fr-FR" sz="1200" i="1" u="sng" dirty="0"/>
              <a:t> Bilan </a:t>
            </a:r>
            <a:r>
              <a:rPr lang="fr-FR" sz="1200" i="1" dirty="0"/>
              <a:t>: Communication sur OPAH lancée en septembre 2024, Actualisation site Internet, Articles réseaux sociaux sur actions habitat menée par CCHA,….</a:t>
            </a:r>
          </a:p>
        </p:txBody>
      </p:sp>
      <p:sp>
        <p:nvSpPr>
          <p:cNvPr id="48" name="Rectangle 47">
            <a:extLst>
              <a:ext uri="{FF2B5EF4-FFF2-40B4-BE49-F238E27FC236}">
                <a16:creationId xmlns:a16="http://schemas.microsoft.com/office/drawing/2014/main" id="{C91A564D-649D-7DD7-0351-6BFC77F26B3A}"/>
              </a:ext>
            </a:extLst>
          </p:cNvPr>
          <p:cNvSpPr/>
          <p:nvPr/>
        </p:nvSpPr>
        <p:spPr>
          <a:xfrm>
            <a:off x="185574" y="2335552"/>
            <a:ext cx="2714400" cy="1580373"/>
          </a:xfrm>
          <a:prstGeom prst="rect">
            <a:avLst/>
          </a:prstGeom>
          <a:solidFill>
            <a:srgbClr val="EBF1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456F27"/>
                </a:solidFill>
              </a:rPr>
              <a:t>ACTIONS ENGAGEES DEPUIS 2024</a:t>
            </a:r>
          </a:p>
          <a:p>
            <a:pPr algn="ctr"/>
            <a:r>
              <a:rPr lang="fr-FR" sz="1400" i="1" dirty="0">
                <a:solidFill>
                  <a:srgbClr val="456F27"/>
                </a:solidFill>
              </a:rPr>
              <a:t>(suite élaboration projet POA)</a:t>
            </a:r>
          </a:p>
        </p:txBody>
      </p:sp>
      <p:sp>
        <p:nvSpPr>
          <p:cNvPr id="50" name="Rectangle 49">
            <a:extLst>
              <a:ext uri="{FF2B5EF4-FFF2-40B4-BE49-F238E27FC236}">
                <a16:creationId xmlns:a16="http://schemas.microsoft.com/office/drawing/2014/main" id="{B387EB20-B388-A965-5302-AA1C3DE2D1B6}"/>
              </a:ext>
            </a:extLst>
          </p:cNvPr>
          <p:cNvSpPr/>
          <p:nvPr/>
        </p:nvSpPr>
        <p:spPr>
          <a:xfrm>
            <a:off x="176180" y="3966757"/>
            <a:ext cx="2714400" cy="2486577"/>
          </a:xfrm>
          <a:prstGeom prst="rect">
            <a:avLst/>
          </a:prstGeom>
          <a:solidFill>
            <a:srgbClr val="A0B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PRINCIPALES ACTIONS A VENIR</a:t>
            </a:r>
          </a:p>
        </p:txBody>
      </p:sp>
      <p:sp>
        <p:nvSpPr>
          <p:cNvPr id="51" name="ZoneTexte 50">
            <a:extLst>
              <a:ext uri="{FF2B5EF4-FFF2-40B4-BE49-F238E27FC236}">
                <a16:creationId xmlns:a16="http://schemas.microsoft.com/office/drawing/2014/main" id="{0EEE8E4A-331C-85BE-3D31-B75F37795708}"/>
              </a:ext>
            </a:extLst>
          </p:cNvPr>
          <p:cNvSpPr txBox="1"/>
          <p:nvPr/>
        </p:nvSpPr>
        <p:spPr>
          <a:xfrm>
            <a:off x="2955230" y="3966758"/>
            <a:ext cx="6034825" cy="2486578"/>
          </a:xfrm>
          <a:prstGeom prst="rect">
            <a:avLst/>
          </a:prstGeom>
          <a:solidFill>
            <a:schemeClr val="bg1"/>
          </a:solidFill>
          <a:ln>
            <a:solidFill>
              <a:srgbClr val="456F27"/>
            </a:solidFill>
          </a:ln>
        </p:spPr>
        <p:txBody>
          <a:bodyPr wrap="square" rtlCol="0">
            <a:spAutoFit/>
          </a:bodyPr>
          <a:lstStyle/>
          <a:p>
            <a:pPr algn="just"/>
            <a:r>
              <a:rPr lang="fr-FR" sz="1400" b="1" dirty="0">
                <a:solidFill>
                  <a:srgbClr val="456F27"/>
                </a:solidFill>
              </a:rPr>
              <a:t>Création d’une instance de gouvernance et de mise en œuvre de la politique de l’habitat (COPIL) :</a:t>
            </a:r>
            <a:r>
              <a:rPr lang="fr-FR" sz="1400" dirty="0">
                <a:solidFill>
                  <a:srgbClr val="456F27"/>
                </a:solidFill>
              </a:rPr>
              <a:t> mise en œuvre des actions habitat, évaluation et décisions stratégiques</a:t>
            </a:r>
          </a:p>
          <a:p>
            <a:pPr algn="just"/>
            <a:endParaRPr lang="fr-FR" sz="1400" b="1" dirty="0">
              <a:solidFill>
                <a:srgbClr val="456F27"/>
              </a:solidFill>
            </a:endParaRPr>
          </a:p>
          <a:p>
            <a:pPr algn="just">
              <a:lnSpc>
                <a:spcPct val="107000"/>
              </a:lnSpc>
              <a:spcBef>
                <a:spcPts val="600"/>
              </a:spcBef>
              <a:spcAft>
                <a:spcPts val="800"/>
              </a:spcAft>
            </a:pPr>
            <a:r>
              <a:rPr lang="fr-FR" sz="1400" b="1" dirty="0">
                <a:solidFill>
                  <a:srgbClr val="456F27"/>
                </a:solidFill>
              </a:rPr>
              <a:t>Mettre en place un observatoire « Habitat – Foncier » : </a:t>
            </a:r>
            <a:r>
              <a:rPr lang="fr-FR" sz="1400" dirty="0">
                <a:solidFill>
                  <a:srgbClr val="456F27"/>
                </a:solidFill>
              </a:rPr>
              <a:t>Tableaux de bords/cartographie sur évolutions socio-démographiques, logement, marché immobilier... / Suivi des indicateurs définis dans le POA / Veille foncière territorialisée</a:t>
            </a:r>
          </a:p>
          <a:p>
            <a:pPr algn="just"/>
            <a:endParaRPr lang="fr-FR" sz="1400" b="1" dirty="0">
              <a:solidFill>
                <a:srgbClr val="456F27"/>
              </a:solidFill>
            </a:endParaRPr>
          </a:p>
          <a:p>
            <a:pPr algn="just"/>
            <a:r>
              <a:rPr lang="fr-FR" sz="1400" b="1" dirty="0">
                <a:solidFill>
                  <a:srgbClr val="456F27"/>
                </a:solidFill>
              </a:rPr>
              <a:t>Poursuite actions engagées d’accompagnement et de communication</a:t>
            </a:r>
            <a:endParaRPr lang="fr-FR" sz="1200" b="1" dirty="0">
              <a:solidFill>
                <a:srgbClr val="456F27"/>
              </a:solidFill>
            </a:endParaRPr>
          </a:p>
        </p:txBody>
      </p:sp>
    </p:spTree>
    <p:extLst>
      <p:ext uri="{BB962C8B-B14F-4D97-AF65-F5344CB8AC3E}">
        <p14:creationId xmlns:p14="http://schemas.microsoft.com/office/powerpoint/2010/main" val="3387429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D6C3-53D2-B232-3557-DF472179F0DD}"/>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0F470CF-9884-1B7F-0F2F-812ED6431A8D}"/>
              </a:ext>
            </a:extLst>
          </p:cNvPr>
          <p:cNvSpPr>
            <a:spLocks noGrp="1"/>
          </p:cNvSpPr>
          <p:nvPr>
            <p:ph type="dt" sz="half" idx="10"/>
          </p:nvPr>
        </p:nvSpPr>
        <p:spPr/>
        <p:txBody>
          <a:bodyPr/>
          <a:lstStyle/>
          <a:p>
            <a:r>
              <a:rPr lang="fr-FR" dirty="0"/>
              <a:t>6/05/2025</a:t>
            </a:r>
          </a:p>
        </p:txBody>
      </p:sp>
      <p:pic>
        <p:nvPicPr>
          <p:cNvPr id="16" name="Image 15">
            <a:extLst>
              <a:ext uri="{FF2B5EF4-FFF2-40B4-BE49-F238E27FC236}">
                <a16:creationId xmlns:a16="http://schemas.microsoft.com/office/drawing/2014/main" id="{57F11354-C7CC-B541-5F71-BB55AA8252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7" name="Image 16">
            <a:extLst>
              <a:ext uri="{FF2B5EF4-FFF2-40B4-BE49-F238E27FC236}">
                <a16:creationId xmlns:a16="http://schemas.microsoft.com/office/drawing/2014/main" id="{7436B43D-D6BB-1781-26E4-FA440A922D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7E88197D-4992-47D3-7CD3-FFB5428CB51E}"/>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Rectangle 1">
            <a:extLst>
              <a:ext uri="{FF2B5EF4-FFF2-40B4-BE49-F238E27FC236}">
                <a16:creationId xmlns:a16="http://schemas.microsoft.com/office/drawing/2014/main" id="{855A859E-1676-1129-A2BF-8B49D30F50A4}"/>
              </a:ext>
            </a:extLst>
          </p:cNvPr>
          <p:cNvSpPr/>
          <p:nvPr/>
        </p:nvSpPr>
        <p:spPr>
          <a:xfrm>
            <a:off x="3028950" y="343042"/>
            <a:ext cx="5906175" cy="553998"/>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algn="r"/>
            <a:r>
              <a:rPr lang="fr-FR" i="1" dirty="0">
                <a:solidFill>
                  <a:srgbClr val="456F27"/>
                </a:solidFill>
                <a:latin typeface="Arial Black" panose="020B0A04020102020204" pitchFamily="34" charset="0"/>
              </a:rPr>
              <a:t>Le POA : une déclinaison de la stratégie intercommunale de l’habitat </a:t>
            </a:r>
          </a:p>
        </p:txBody>
      </p:sp>
      <p:sp>
        <p:nvSpPr>
          <p:cNvPr id="24" name="Rectangle 23">
            <a:extLst>
              <a:ext uri="{FF2B5EF4-FFF2-40B4-BE49-F238E27FC236}">
                <a16:creationId xmlns:a16="http://schemas.microsoft.com/office/drawing/2014/main" id="{B2AC0507-988C-7DDB-B5DA-A92DD09E0DCF}"/>
              </a:ext>
            </a:extLst>
          </p:cNvPr>
          <p:cNvSpPr/>
          <p:nvPr/>
        </p:nvSpPr>
        <p:spPr>
          <a:xfrm>
            <a:off x="0" y="1340768"/>
            <a:ext cx="9144000" cy="380054"/>
          </a:xfrm>
          <a:prstGeom prst="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t>A.4 </a:t>
            </a:r>
            <a:r>
              <a:rPr lang="fr-FR" sz="2000" b="1" cap="small" dirty="0"/>
              <a:t>Améliorer, restructurer et renforcer le parc communal existant</a:t>
            </a:r>
          </a:p>
        </p:txBody>
      </p:sp>
      <p:sp>
        <p:nvSpPr>
          <p:cNvPr id="3" name="Espace réservé du numéro de diapositive 2">
            <a:extLst>
              <a:ext uri="{FF2B5EF4-FFF2-40B4-BE49-F238E27FC236}">
                <a16:creationId xmlns:a16="http://schemas.microsoft.com/office/drawing/2014/main" id="{5208C26C-E1E0-0AB9-5F46-3FD9378BAE9F}"/>
              </a:ext>
            </a:extLst>
          </p:cNvPr>
          <p:cNvSpPr>
            <a:spLocks noGrp="1"/>
          </p:cNvSpPr>
          <p:nvPr>
            <p:ph type="sldNum" sz="quarter" idx="12"/>
          </p:nvPr>
        </p:nvSpPr>
        <p:spPr/>
        <p:txBody>
          <a:bodyPr/>
          <a:lstStyle/>
          <a:p>
            <a:fld id="{1389BE60-C745-43A2-AEC8-A9214C213C5E}" type="slidenum">
              <a:rPr lang="fr-FR" smtClean="0"/>
              <a:t>13</a:t>
            </a:fld>
            <a:endParaRPr lang="fr-FR" dirty="0"/>
          </a:p>
        </p:txBody>
      </p:sp>
      <p:sp>
        <p:nvSpPr>
          <p:cNvPr id="22" name="Rectangle : coins arrondis 21">
            <a:extLst>
              <a:ext uri="{FF2B5EF4-FFF2-40B4-BE49-F238E27FC236}">
                <a16:creationId xmlns:a16="http://schemas.microsoft.com/office/drawing/2014/main" id="{75150F43-B67A-92AC-A196-9024DEFD5149}"/>
              </a:ext>
            </a:extLst>
          </p:cNvPr>
          <p:cNvSpPr/>
          <p:nvPr/>
        </p:nvSpPr>
        <p:spPr>
          <a:xfrm>
            <a:off x="971600" y="1844824"/>
            <a:ext cx="8064896" cy="531020"/>
          </a:xfrm>
          <a:prstGeom prst="roundRect">
            <a:avLst/>
          </a:prstGeom>
          <a:solidFill>
            <a:srgbClr val="D5E3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00" b="1" dirty="0">
                <a:solidFill>
                  <a:schemeClr val="dk1"/>
                </a:solidFill>
              </a:rPr>
              <a:t>Rénovation et/ou réhabilitation d’au moins 60 logements communaux dont 10 vacants remis sur le marché </a:t>
            </a:r>
          </a:p>
        </p:txBody>
      </p:sp>
      <p:pic>
        <p:nvPicPr>
          <p:cNvPr id="28" name="Image 27">
            <a:extLst>
              <a:ext uri="{FF2B5EF4-FFF2-40B4-BE49-F238E27FC236}">
                <a16:creationId xmlns:a16="http://schemas.microsoft.com/office/drawing/2014/main" id="{5004876D-5AA8-DFD2-FE85-2D0D9141D671}"/>
              </a:ext>
            </a:extLst>
          </p:cNvPr>
          <p:cNvPicPr>
            <a:picLocks noChangeAspect="1"/>
          </p:cNvPicPr>
          <p:nvPr/>
        </p:nvPicPr>
        <p:blipFill>
          <a:blip r:embed="rId4"/>
          <a:stretch>
            <a:fillRect/>
          </a:stretch>
        </p:blipFill>
        <p:spPr>
          <a:xfrm>
            <a:off x="326174" y="1878475"/>
            <a:ext cx="446029" cy="471927"/>
          </a:xfrm>
          <a:prstGeom prst="rect">
            <a:avLst/>
          </a:prstGeom>
          <a:ln w="19050">
            <a:solidFill>
              <a:srgbClr val="548235"/>
            </a:solidFill>
          </a:ln>
        </p:spPr>
      </p:pic>
      <p:sp>
        <p:nvSpPr>
          <p:cNvPr id="42" name="ZoneTexte 41">
            <a:extLst>
              <a:ext uri="{FF2B5EF4-FFF2-40B4-BE49-F238E27FC236}">
                <a16:creationId xmlns:a16="http://schemas.microsoft.com/office/drawing/2014/main" id="{7B62BA4F-195D-7D80-C6C5-8FB0B6AC8193}"/>
              </a:ext>
            </a:extLst>
          </p:cNvPr>
          <p:cNvSpPr txBox="1"/>
          <p:nvPr/>
        </p:nvSpPr>
        <p:spPr>
          <a:xfrm>
            <a:off x="2921880" y="2753632"/>
            <a:ext cx="6020976" cy="1323439"/>
          </a:xfrm>
          <a:prstGeom prst="rect">
            <a:avLst/>
          </a:prstGeom>
          <a:solidFill>
            <a:schemeClr val="bg1"/>
          </a:solidFill>
        </p:spPr>
        <p:txBody>
          <a:bodyPr wrap="square" rtlCol="0">
            <a:spAutoFit/>
          </a:bodyPr>
          <a:lstStyle/>
          <a:p>
            <a:pPr algn="just"/>
            <a:r>
              <a:rPr lang="fr-FR" sz="1400" dirty="0">
                <a:solidFill>
                  <a:srgbClr val="456F27"/>
                </a:solidFill>
              </a:rPr>
              <a:t>Mise en place </a:t>
            </a:r>
            <a:r>
              <a:rPr lang="fr-FR" sz="1400" b="1" dirty="0">
                <a:solidFill>
                  <a:srgbClr val="456F27"/>
                </a:solidFill>
              </a:rPr>
              <a:t>Fonds de Concours Habitat (FCH) </a:t>
            </a:r>
            <a:r>
              <a:rPr lang="fr-FR" sz="1200" b="1" dirty="0">
                <a:solidFill>
                  <a:srgbClr val="456F27"/>
                </a:solidFill>
              </a:rPr>
              <a:t>– 07/24</a:t>
            </a:r>
          </a:p>
          <a:p>
            <a:pPr algn="just"/>
            <a:r>
              <a:rPr lang="fr-FR" sz="1200" i="1" u="sng" dirty="0"/>
              <a:t>1</a:t>
            </a:r>
            <a:r>
              <a:rPr lang="fr-FR" sz="1200" i="1" u="sng" baseline="30000" dirty="0"/>
              <a:t>er</a:t>
            </a:r>
            <a:r>
              <a:rPr lang="fr-FR" sz="1200" i="1" u="sng" dirty="0"/>
              <a:t> Bilan :</a:t>
            </a:r>
            <a:r>
              <a:rPr lang="fr-FR" sz="1200" i="1" dirty="0"/>
              <a:t> 6 communes notifiées  = 13 logts (12 </a:t>
            </a:r>
            <a:r>
              <a:rPr lang="fr-FR" sz="1200" i="1" dirty="0" err="1"/>
              <a:t>réhab</a:t>
            </a:r>
            <a:r>
              <a:rPr lang="fr-FR" sz="1200" i="1" dirty="0"/>
              <a:t> + 1 création) / Montants notifiés : 313K€</a:t>
            </a:r>
          </a:p>
          <a:p>
            <a:pPr algn="just"/>
            <a:endParaRPr lang="fr-FR" sz="1400" i="1" dirty="0"/>
          </a:p>
          <a:p>
            <a:pPr algn="just"/>
            <a:r>
              <a:rPr lang="fr-FR" sz="1400" b="1" dirty="0">
                <a:solidFill>
                  <a:srgbClr val="456F27"/>
                </a:solidFill>
              </a:rPr>
              <a:t>Soutien en ingénierie aux communes </a:t>
            </a:r>
            <a:r>
              <a:rPr lang="fr-FR" sz="1200" b="1" dirty="0">
                <a:solidFill>
                  <a:srgbClr val="456F27"/>
                </a:solidFill>
              </a:rPr>
              <a:t>: </a:t>
            </a:r>
            <a:r>
              <a:rPr lang="fr-FR" sz="1400" dirty="0">
                <a:solidFill>
                  <a:srgbClr val="456F27"/>
                </a:solidFill>
              </a:rPr>
              <a:t>accompagnement définition projet + plan financement</a:t>
            </a:r>
          </a:p>
          <a:p>
            <a:pPr algn="just"/>
            <a:r>
              <a:rPr lang="fr-FR" sz="1200" i="1" u="sng" dirty="0"/>
              <a:t>1</a:t>
            </a:r>
            <a:r>
              <a:rPr lang="fr-FR" sz="1200" i="1" u="sng" baseline="30000" dirty="0"/>
              <a:t>er</a:t>
            </a:r>
            <a:r>
              <a:rPr lang="fr-FR" sz="1200" i="1" u="sng" dirty="0"/>
              <a:t> Bilan </a:t>
            </a:r>
            <a:r>
              <a:rPr lang="fr-FR" sz="1200" i="1" dirty="0"/>
              <a:t>: accompagnement d’une quinzaine de communes</a:t>
            </a:r>
          </a:p>
        </p:txBody>
      </p:sp>
      <p:sp>
        <p:nvSpPr>
          <p:cNvPr id="48" name="Rectangle 47">
            <a:extLst>
              <a:ext uri="{FF2B5EF4-FFF2-40B4-BE49-F238E27FC236}">
                <a16:creationId xmlns:a16="http://schemas.microsoft.com/office/drawing/2014/main" id="{08DC6A24-5294-40E4-9A15-D6F254D1C676}"/>
              </a:ext>
            </a:extLst>
          </p:cNvPr>
          <p:cNvSpPr/>
          <p:nvPr/>
        </p:nvSpPr>
        <p:spPr>
          <a:xfrm>
            <a:off x="185574" y="2745796"/>
            <a:ext cx="2714400" cy="1331276"/>
          </a:xfrm>
          <a:prstGeom prst="rect">
            <a:avLst/>
          </a:prstGeom>
          <a:solidFill>
            <a:srgbClr val="EBF1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456F27"/>
                </a:solidFill>
              </a:rPr>
              <a:t>ACTIONS ENGAGEES DEPUIS 2024</a:t>
            </a:r>
          </a:p>
          <a:p>
            <a:pPr algn="ctr"/>
            <a:r>
              <a:rPr lang="fr-FR" sz="1400" i="1" dirty="0">
                <a:solidFill>
                  <a:srgbClr val="456F27"/>
                </a:solidFill>
              </a:rPr>
              <a:t>(suite élaboration projet POA)</a:t>
            </a:r>
          </a:p>
        </p:txBody>
      </p:sp>
      <p:sp>
        <p:nvSpPr>
          <p:cNvPr id="50" name="Rectangle 49">
            <a:extLst>
              <a:ext uri="{FF2B5EF4-FFF2-40B4-BE49-F238E27FC236}">
                <a16:creationId xmlns:a16="http://schemas.microsoft.com/office/drawing/2014/main" id="{02F29451-9250-7EC7-71D3-38D7112E3CF3}"/>
              </a:ext>
            </a:extLst>
          </p:cNvPr>
          <p:cNvSpPr/>
          <p:nvPr/>
        </p:nvSpPr>
        <p:spPr>
          <a:xfrm>
            <a:off x="185574" y="4513763"/>
            <a:ext cx="2714400" cy="1723549"/>
          </a:xfrm>
          <a:prstGeom prst="rect">
            <a:avLst/>
          </a:prstGeom>
          <a:solidFill>
            <a:srgbClr val="A0B77C"/>
          </a:solidFill>
          <a:ln>
            <a:solidFill>
              <a:srgbClr val="45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PRINCIPALES ACTIONS A VENIR</a:t>
            </a:r>
          </a:p>
        </p:txBody>
      </p:sp>
      <p:sp>
        <p:nvSpPr>
          <p:cNvPr id="51" name="ZoneTexte 50">
            <a:extLst>
              <a:ext uri="{FF2B5EF4-FFF2-40B4-BE49-F238E27FC236}">
                <a16:creationId xmlns:a16="http://schemas.microsoft.com/office/drawing/2014/main" id="{E608F8EF-E24B-9388-B2AF-971DDBA99FBE}"/>
              </a:ext>
            </a:extLst>
          </p:cNvPr>
          <p:cNvSpPr txBox="1"/>
          <p:nvPr/>
        </p:nvSpPr>
        <p:spPr>
          <a:xfrm>
            <a:off x="2964624" y="4513763"/>
            <a:ext cx="6034825" cy="1723549"/>
          </a:xfrm>
          <a:prstGeom prst="rect">
            <a:avLst/>
          </a:prstGeom>
          <a:solidFill>
            <a:schemeClr val="bg1"/>
          </a:solidFill>
          <a:ln>
            <a:solidFill>
              <a:srgbClr val="456F27"/>
            </a:solidFill>
          </a:ln>
        </p:spPr>
        <p:txBody>
          <a:bodyPr wrap="square" rtlCol="0">
            <a:spAutoFit/>
          </a:bodyPr>
          <a:lstStyle/>
          <a:p>
            <a:pPr algn="just"/>
            <a:r>
              <a:rPr lang="fr-FR" sz="1400" b="1" dirty="0">
                <a:solidFill>
                  <a:srgbClr val="456F27"/>
                </a:solidFill>
              </a:rPr>
              <a:t>Inventaire des logements communaux et suivi annuel </a:t>
            </a:r>
          </a:p>
          <a:p>
            <a:pPr algn="just"/>
            <a:endParaRPr lang="fr-FR" sz="1400" b="1" dirty="0">
              <a:solidFill>
                <a:srgbClr val="456F27"/>
              </a:solidFill>
            </a:endParaRPr>
          </a:p>
          <a:p>
            <a:pPr algn="just"/>
            <a:r>
              <a:rPr lang="fr-FR" sz="1400" b="1" dirty="0">
                <a:solidFill>
                  <a:srgbClr val="456F27"/>
                </a:solidFill>
              </a:rPr>
              <a:t>Maintien de la participation financière de la CCHA</a:t>
            </a:r>
          </a:p>
          <a:p>
            <a:pPr algn="just"/>
            <a:r>
              <a:rPr lang="fr-FR" sz="1200" i="1" dirty="0"/>
              <a:t>Budget prévisionnel FCH dédié rénovation logements locatifs communaux : </a:t>
            </a:r>
          </a:p>
          <a:p>
            <a:pPr marL="285750" indent="-285750" algn="just">
              <a:buFont typeface="Symbol" panose="05050102010706020507" pitchFamily="18" charset="2"/>
              <a:buChar char="Þ"/>
            </a:pPr>
            <a:r>
              <a:rPr lang="fr-FR" sz="1200" i="1" dirty="0"/>
              <a:t>2 400 000€ pour réhabilitation de 50 logements communaux non vacants</a:t>
            </a:r>
          </a:p>
          <a:p>
            <a:pPr marL="285750" indent="-285750" algn="just">
              <a:buFont typeface="Symbol" panose="05050102010706020507" pitchFamily="18" charset="2"/>
              <a:buChar char="Þ"/>
            </a:pPr>
            <a:r>
              <a:rPr lang="fr-FR" sz="1200" i="1" dirty="0"/>
              <a:t>500 000€ pour réhabilitation de 10 logements communaux vacants</a:t>
            </a:r>
          </a:p>
          <a:p>
            <a:pPr algn="just"/>
            <a:endParaRPr lang="fr-FR" sz="1400" b="1" dirty="0">
              <a:solidFill>
                <a:srgbClr val="456F27"/>
              </a:solidFill>
            </a:endParaRPr>
          </a:p>
          <a:p>
            <a:pPr algn="just"/>
            <a:r>
              <a:rPr lang="fr-FR" sz="1400" b="1" dirty="0">
                <a:solidFill>
                  <a:srgbClr val="456F27"/>
                </a:solidFill>
              </a:rPr>
              <a:t>Poursuite accompagnement aux communes </a:t>
            </a:r>
            <a:r>
              <a:rPr lang="fr-FR" sz="1200" b="1" dirty="0">
                <a:solidFill>
                  <a:srgbClr val="456F27"/>
                </a:solidFill>
              </a:rPr>
              <a:t> </a:t>
            </a:r>
          </a:p>
        </p:txBody>
      </p:sp>
    </p:spTree>
    <p:extLst>
      <p:ext uri="{BB962C8B-B14F-4D97-AF65-F5344CB8AC3E}">
        <p14:creationId xmlns:p14="http://schemas.microsoft.com/office/powerpoint/2010/main" val="91731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639CA-1034-C452-7005-DD3F7B8D81B6}"/>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CDADA6D-1934-67BC-A109-2EADD11B8E26}"/>
              </a:ext>
            </a:extLst>
          </p:cNvPr>
          <p:cNvSpPr>
            <a:spLocks noGrp="1"/>
          </p:cNvSpPr>
          <p:nvPr>
            <p:ph type="dt" sz="half" idx="10"/>
          </p:nvPr>
        </p:nvSpPr>
        <p:spPr/>
        <p:txBody>
          <a:bodyPr/>
          <a:lstStyle/>
          <a:p>
            <a:r>
              <a:rPr lang="fr-FR" dirty="0"/>
              <a:t>6/05/2025</a:t>
            </a:r>
          </a:p>
        </p:txBody>
      </p:sp>
      <p:pic>
        <p:nvPicPr>
          <p:cNvPr id="16" name="Image 15">
            <a:extLst>
              <a:ext uri="{FF2B5EF4-FFF2-40B4-BE49-F238E27FC236}">
                <a16:creationId xmlns:a16="http://schemas.microsoft.com/office/drawing/2014/main" id="{2773167F-402A-1D1D-C3FD-3CCA4CFEE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7" name="Image 16">
            <a:extLst>
              <a:ext uri="{FF2B5EF4-FFF2-40B4-BE49-F238E27FC236}">
                <a16:creationId xmlns:a16="http://schemas.microsoft.com/office/drawing/2014/main" id="{10633CD0-00BD-BD88-710C-D627166BA3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9537569F-B9B0-89CC-0943-69B3E1803A98}"/>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Rectangle 1">
            <a:extLst>
              <a:ext uri="{FF2B5EF4-FFF2-40B4-BE49-F238E27FC236}">
                <a16:creationId xmlns:a16="http://schemas.microsoft.com/office/drawing/2014/main" id="{9717BA5F-05BF-89EA-20C9-E8A2E9368F35}"/>
              </a:ext>
            </a:extLst>
          </p:cNvPr>
          <p:cNvSpPr/>
          <p:nvPr/>
        </p:nvSpPr>
        <p:spPr>
          <a:xfrm>
            <a:off x="3028950" y="343042"/>
            <a:ext cx="5906175" cy="553998"/>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algn="r"/>
            <a:r>
              <a:rPr lang="fr-FR" i="1" dirty="0">
                <a:solidFill>
                  <a:srgbClr val="456F27"/>
                </a:solidFill>
                <a:latin typeface="Arial Black" panose="020B0A04020102020204" pitchFamily="34" charset="0"/>
              </a:rPr>
              <a:t>Le POA : une déclinaison de la stratégie intercommunale de l’habitat </a:t>
            </a:r>
          </a:p>
        </p:txBody>
      </p:sp>
      <p:sp>
        <p:nvSpPr>
          <p:cNvPr id="24" name="Rectangle 23">
            <a:extLst>
              <a:ext uri="{FF2B5EF4-FFF2-40B4-BE49-F238E27FC236}">
                <a16:creationId xmlns:a16="http://schemas.microsoft.com/office/drawing/2014/main" id="{A07BA22F-D85C-70B3-63C2-F54B50102FF9}"/>
              </a:ext>
            </a:extLst>
          </p:cNvPr>
          <p:cNvSpPr/>
          <p:nvPr/>
        </p:nvSpPr>
        <p:spPr>
          <a:xfrm>
            <a:off x="0" y="1268760"/>
            <a:ext cx="9144000" cy="388336"/>
          </a:xfrm>
          <a:prstGeom prst="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A.5 </a:t>
            </a:r>
            <a:r>
              <a:rPr lang="fr-FR" b="1" cap="small" dirty="0"/>
              <a:t>Améliorer et compléter l’offre de logements sociaux prioritairement sur les polarités</a:t>
            </a:r>
          </a:p>
        </p:txBody>
      </p:sp>
      <p:sp>
        <p:nvSpPr>
          <p:cNvPr id="3" name="Espace réservé du numéro de diapositive 2">
            <a:extLst>
              <a:ext uri="{FF2B5EF4-FFF2-40B4-BE49-F238E27FC236}">
                <a16:creationId xmlns:a16="http://schemas.microsoft.com/office/drawing/2014/main" id="{DCB820AA-CEB3-52C9-0163-C95671FF19FB}"/>
              </a:ext>
            </a:extLst>
          </p:cNvPr>
          <p:cNvSpPr>
            <a:spLocks noGrp="1"/>
          </p:cNvSpPr>
          <p:nvPr>
            <p:ph type="sldNum" sz="quarter" idx="12"/>
          </p:nvPr>
        </p:nvSpPr>
        <p:spPr/>
        <p:txBody>
          <a:bodyPr/>
          <a:lstStyle/>
          <a:p>
            <a:fld id="{1389BE60-C745-43A2-AEC8-A9214C213C5E}" type="slidenum">
              <a:rPr lang="fr-FR" smtClean="0"/>
              <a:t>14</a:t>
            </a:fld>
            <a:endParaRPr lang="fr-FR" dirty="0"/>
          </a:p>
        </p:txBody>
      </p:sp>
      <p:sp>
        <p:nvSpPr>
          <p:cNvPr id="5" name="Rectangle : coins arrondis 4">
            <a:extLst>
              <a:ext uri="{FF2B5EF4-FFF2-40B4-BE49-F238E27FC236}">
                <a16:creationId xmlns:a16="http://schemas.microsoft.com/office/drawing/2014/main" id="{73A58945-C321-8EC3-56BF-8390A1957025}"/>
              </a:ext>
            </a:extLst>
          </p:cNvPr>
          <p:cNvSpPr/>
          <p:nvPr/>
        </p:nvSpPr>
        <p:spPr>
          <a:xfrm>
            <a:off x="971600" y="1772816"/>
            <a:ext cx="8064896" cy="409158"/>
          </a:xfrm>
          <a:prstGeom prst="roundRect">
            <a:avLst/>
          </a:prstGeom>
          <a:solidFill>
            <a:srgbClr val="A0B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Produire à minima 40 LS dont 25 sur Ax-les-Thermes et 15 sur les polarités secondaires</a:t>
            </a:r>
          </a:p>
        </p:txBody>
      </p:sp>
      <p:pic>
        <p:nvPicPr>
          <p:cNvPr id="6" name="Image 5">
            <a:extLst>
              <a:ext uri="{FF2B5EF4-FFF2-40B4-BE49-F238E27FC236}">
                <a16:creationId xmlns:a16="http://schemas.microsoft.com/office/drawing/2014/main" id="{A262A172-D9B9-026E-2A49-18BD113C98E2}"/>
              </a:ext>
            </a:extLst>
          </p:cNvPr>
          <p:cNvPicPr>
            <a:picLocks noChangeAspect="1"/>
          </p:cNvPicPr>
          <p:nvPr/>
        </p:nvPicPr>
        <p:blipFill>
          <a:blip r:embed="rId4"/>
          <a:stretch>
            <a:fillRect/>
          </a:stretch>
        </p:blipFill>
        <p:spPr>
          <a:xfrm>
            <a:off x="281952" y="1772816"/>
            <a:ext cx="386704" cy="409158"/>
          </a:xfrm>
          <a:prstGeom prst="rect">
            <a:avLst/>
          </a:prstGeom>
          <a:ln w="19050">
            <a:solidFill>
              <a:srgbClr val="548235"/>
            </a:solidFill>
          </a:ln>
        </p:spPr>
      </p:pic>
      <p:sp>
        <p:nvSpPr>
          <p:cNvPr id="53" name="Rectangle 52">
            <a:extLst>
              <a:ext uri="{FF2B5EF4-FFF2-40B4-BE49-F238E27FC236}">
                <a16:creationId xmlns:a16="http://schemas.microsoft.com/office/drawing/2014/main" id="{11ABA41B-5821-1190-D0B2-69EF6815BD99}"/>
              </a:ext>
            </a:extLst>
          </p:cNvPr>
          <p:cNvSpPr/>
          <p:nvPr/>
        </p:nvSpPr>
        <p:spPr>
          <a:xfrm>
            <a:off x="121352" y="2303438"/>
            <a:ext cx="2564698" cy="1648644"/>
          </a:xfrm>
          <a:prstGeom prst="rect">
            <a:avLst/>
          </a:prstGeom>
          <a:solidFill>
            <a:srgbClr val="EBF1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456F27"/>
                </a:solidFill>
              </a:rPr>
              <a:t>ACTIONS ENGAGEES DEPUIS 2024 </a:t>
            </a:r>
          </a:p>
          <a:p>
            <a:pPr algn="ctr"/>
            <a:r>
              <a:rPr lang="fr-FR" sz="1400" i="1" dirty="0">
                <a:solidFill>
                  <a:srgbClr val="456F27"/>
                </a:solidFill>
              </a:rPr>
              <a:t>(suite élaboration projet POA)</a:t>
            </a:r>
          </a:p>
        </p:txBody>
      </p:sp>
      <p:sp>
        <p:nvSpPr>
          <p:cNvPr id="55" name="ZoneTexte 54">
            <a:extLst>
              <a:ext uri="{FF2B5EF4-FFF2-40B4-BE49-F238E27FC236}">
                <a16:creationId xmlns:a16="http://schemas.microsoft.com/office/drawing/2014/main" id="{34F6598A-B558-9A4E-E51A-5C2221D1FBD9}"/>
              </a:ext>
            </a:extLst>
          </p:cNvPr>
          <p:cNvSpPr txBox="1"/>
          <p:nvPr/>
        </p:nvSpPr>
        <p:spPr>
          <a:xfrm>
            <a:off x="2686051" y="2303437"/>
            <a:ext cx="6264590" cy="1785104"/>
          </a:xfrm>
          <a:prstGeom prst="rect">
            <a:avLst/>
          </a:prstGeom>
          <a:solidFill>
            <a:schemeClr val="bg1"/>
          </a:solidFill>
        </p:spPr>
        <p:txBody>
          <a:bodyPr wrap="square" rtlCol="0">
            <a:spAutoFit/>
          </a:bodyPr>
          <a:lstStyle/>
          <a:p>
            <a:pPr algn="just"/>
            <a:r>
              <a:rPr lang="fr-FR" sz="1400" dirty="0">
                <a:solidFill>
                  <a:srgbClr val="456F27"/>
                </a:solidFill>
              </a:rPr>
              <a:t>Mise en place </a:t>
            </a:r>
            <a:r>
              <a:rPr lang="fr-FR" sz="1400" b="1" dirty="0">
                <a:solidFill>
                  <a:srgbClr val="456F27"/>
                </a:solidFill>
              </a:rPr>
              <a:t>participation financière au bénéfice des opérateurs sociaux </a:t>
            </a:r>
            <a:r>
              <a:rPr lang="fr-FR" sz="1100" b="1" dirty="0">
                <a:solidFill>
                  <a:srgbClr val="456F27"/>
                </a:solidFill>
              </a:rPr>
              <a:t>- 07/24</a:t>
            </a:r>
          </a:p>
          <a:p>
            <a:pPr algn="just"/>
            <a:r>
              <a:rPr lang="fr-FR" sz="1200" i="1" u="sng" dirty="0"/>
              <a:t>1</a:t>
            </a:r>
            <a:r>
              <a:rPr lang="fr-FR" sz="1200" i="1" u="sng" baseline="30000" dirty="0"/>
              <a:t>er</a:t>
            </a:r>
            <a:r>
              <a:rPr lang="fr-FR" sz="1200" i="1" u="sng" dirty="0"/>
              <a:t> Bilan </a:t>
            </a:r>
            <a:r>
              <a:rPr lang="fr-FR" sz="1200" i="1" dirty="0"/>
              <a:t>:  1 convention signée sur Luzenac (9 logts : 3 </a:t>
            </a:r>
            <a:r>
              <a:rPr lang="fr-FR" sz="1200" i="1" dirty="0" err="1"/>
              <a:t>PLAi</a:t>
            </a:r>
            <a:r>
              <a:rPr lang="fr-FR" sz="1200" i="1" dirty="0"/>
              <a:t> + 6 PLUS) – Travaux en cours</a:t>
            </a:r>
          </a:p>
          <a:p>
            <a:pPr algn="just"/>
            <a:endParaRPr lang="fr-FR" sz="1200" i="1" dirty="0"/>
          </a:p>
          <a:p>
            <a:pPr algn="just"/>
            <a:r>
              <a:rPr lang="fr-FR" sz="1400" dirty="0">
                <a:solidFill>
                  <a:srgbClr val="456F27"/>
                </a:solidFill>
              </a:rPr>
              <a:t>Mise en place </a:t>
            </a:r>
            <a:r>
              <a:rPr lang="fr-FR" sz="1400" b="1" dirty="0">
                <a:solidFill>
                  <a:srgbClr val="456F27"/>
                </a:solidFill>
              </a:rPr>
              <a:t>Fonds de Concours Habitat (FCH) </a:t>
            </a:r>
            <a:r>
              <a:rPr lang="fr-FR" sz="1100" b="1" dirty="0">
                <a:solidFill>
                  <a:srgbClr val="456F27"/>
                </a:solidFill>
              </a:rPr>
              <a:t>- 07/24</a:t>
            </a:r>
          </a:p>
          <a:p>
            <a:pPr algn="just"/>
            <a:r>
              <a:rPr lang="fr-FR" sz="1200" i="1" u="sng" dirty="0"/>
              <a:t>1</a:t>
            </a:r>
            <a:r>
              <a:rPr lang="fr-FR" sz="1200" i="1" u="sng" baseline="30000" dirty="0"/>
              <a:t>er</a:t>
            </a:r>
            <a:r>
              <a:rPr lang="fr-FR" sz="1200" i="1" u="sng" dirty="0"/>
              <a:t> Bilan </a:t>
            </a:r>
            <a:r>
              <a:rPr lang="fr-FR" sz="1200" i="1" dirty="0"/>
              <a:t>:  1 demande en cours concernant viabilisation terrain opération sociale Ax-Les-Thermes</a:t>
            </a:r>
          </a:p>
          <a:p>
            <a:pPr algn="just"/>
            <a:endParaRPr lang="fr-FR" sz="800" i="1" dirty="0"/>
          </a:p>
          <a:p>
            <a:pPr algn="just"/>
            <a:r>
              <a:rPr lang="fr-FR" sz="1400" b="1" dirty="0">
                <a:solidFill>
                  <a:srgbClr val="456F27"/>
                </a:solidFill>
              </a:rPr>
              <a:t>Démarche partenariale bailleurs sociaux + soutien en ingénierie aux communes</a:t>
            </a:r>
          </a:p>
          <a:p>
            <a:pPr algn="just"/>
            <a:r>
              <a:rPr lang="fr-FR" sz="1200" i="1" u="sng" dirty="0"/>
              <a:t>1</a:t>
            </a:r>
            <a:r>
              <a:rPr lang="fr-FR" sz="1200" i="1" u="sng" baseline="30000" dirty="0"/>
              <a:t>er</a:t>
            </a:r>
            <a:r>
              <a:rPr lang="fr-FR" sz="1200" i="1" u="sng" dirty="0"/>
              <a:t> Bilan:</a:t>
            </a:r>
            <a:r>
              <a:rPr lang="fr-FR" sz="1200" i="1" dirty="0"/>
              <a:t> Rencontres et échanges projets Les Cabannes et Ax-Les-Thermes</a:t>
            </a:r>
          </a:p>
          <a:p>
            <a:pPr algn="just"/>
            <a:endParaRPr lang="fr-FR" sz="1200" b="1" dirty="0">
              <a:solidFill>
                <a:srgbClr val="456F27"/>
              </a:solidFill>
            </a:endParaRPr>
          </a:p>
        </p:txBody>
      </p:sp>
      <p:sp>
        <p:nvSpPr>
          <p:cNvPr id="56" name="ZoneTexte 55">
            <a:extLst>
              <a:ext uri="{FF2B5EF4-FFF2-40B4-BE49-F238E27FC236}">
                <a16:creationId xmlns:a16="http://schemas.microsoft.com/office/drawing/2014/main" id="{A5871AE1-BAE4-1BAC-F71F-0398B1AD76C1}"/>
              </a:ext>
            </a:extLst>
          </p:cNvPr>
          <p:cNvSpPr txBox="1"/>
          <p:nvPr/>
        </p:nvSpPr>
        <p:spPr>
          <a:xfrm>
            <a:off x="193359" y="4626417"/>
            <a:ext cx="3586552" cy="307777"/>
          </a:xfrm>
          <a:prstGeom prst="rect">
            <a:avLst/>
          </a:prstGeom>
          <a:solidFill>
            <a:schemeClr val="bg1"/>
          </a:solidFill>
        </p:spPr>
        <p:txBody>
          <a:bodyPr wrap="square" rtlCol="0">
            <a:spAutoFit/>
          </a:bodyPr>
          <a:lstStyle/>
          <a:p>
            <a:pPr algn="ctr"/>
            <a:endParaRPr lang="fr-FR" sz="1400" b="1" dirty="0">
              <a:solidFill>
                <a:srgbClr val="456F27"/>
              </a:solidFill>
            </a:endParaRPr>
          </a:p>
        </p:txBody>
      </p:sp>
      <p:sp>
        <p:nvSpPr>
          <p:cNvPr id="57" name="Rectangle 56">
            <a:extLst>
              <a:ext uri="{FF2B5EF4-FFF2-40B4-BE49-F238E27FC236}">
                <a16:creationId xmlns:a16="http://schemas.microsoft.com/office/drawing/2014/main" id="{1D91F5D0-716B-A92A-CFF1-BF2228208B7E}"/>
              </a:ext>
            </a:extLst>
          </p:cNvPr>
          <p:cNvSpPr/>
          <p:nvPr/>
        </p:nvSpPr>
        <p:spPr>
          <a:xfrm>
            <a:off x="107504" y="4149080"/>
            <a:ext cx="2563365" cy="2199600"/>
          </a:xfrm>
          <a:prstGeom prst="rect">
            <a:avLst/>
          </a:prstGeom>
          <a:solidFill>
            <a:srgbClr val="A0B77C"/>
          </a:solidFill>
          <a:ln>
            <a:solidFill>
              <a:srgbClr val="45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PRINCIPALES ACTIONS A VENIR</a:t>
            </a:r>
          </a:p>
        </p:txBody>
      </p:sp>
      <p:grpSp>
        <p:nvGrpSpPr>
          <p:cNvPr id="72" name="Groupe 71">
            <a:extLst>
              <a:ext uri="{FF2B5EF4-FFF2-40B4-BE49-F238E27FC236}">
                <a16:creationId xmlns:a16="http://schemas.microsoft.com/office/drawing/2014/main" id="{644AC1BC-2366-226F-78DD-960AA5C5B32C}"/>
              </a:ext>
            </a:extLst>
          </p:cNvPr>
          <p:cNvGrpSpPr/>
          <p:nvPr/>
        </p:nvGrpSpPr>
        <p:grpSpPr>
          <a:xfrm>
            <a:off x="2697394" y="4149080"/>
            <a:ext cx="6264590" cy="2227418"/>
            <a:chOff x="2697394" y="4221088"/>
            <a:chExt cx="6264590" cy="2227418"/>
          </a:xfrm>
        </p:grpSpPr>
        <p:sp>
          <p:nvSpPr>
            <p:cNvPr id="58" name="ZoneTexte 57">
              <a:extLst>
                <a:ext uri="{FF2B5EF4-FFF2-40B4-BE49-F238E27FC236}">
                  <a16:creationId xmlns:a16="http://schemas.microsoft.com/office/drawing/2014/main" id="{B14369FB-8683-AFFE-C7A0-9246CD275A64}"/>
                </a:ext>
              </a:extLst>
            </p:cNvPr>
            <p:cNvSpPr txBox="1"/>
            <p:nvPr/>
          </p:nvSpPr>
          <p:spPr>
            <a:xfrm>
              <a:off x="2697394" y="4221088"/>
              <a:ext cx="6264590" cy="2200602"/>
            </a:xfrm>
            <a:prstGeom prst="rect">
              <a:avLst/>
            </a:prstGeom>
            <a:solidFill>
              <a:schemeClr val="bg1"/>
            </a:solidFill>
            <a:ln>
              <a:solidFill>
                <a:srgbClr val="456F27"/>
              </a:solidFill>
            </a:ln>
          </p:spPr>
          <p:txBody>
            <a:bodyPr wrap="square" rtlCol="0">
              <a:spAutoFit/>
            </a:bodyPr>
            <a:lstStyle/>
            <a:p>
              <a:pPr algn="just"/>
              <a:r>
                <a:rPr lang="fr-FR" sz="1400" b="1" dirty="0">
                  <a:solidFill>
                    <a:srgbClr val="456F27"/>
                  </a:solidFill>
                </a:rPr>
                <a:t>Identifier le parc social nécessitant une réhabilitation</a:t>
              </a:r>
              <a:r>
                <a:rPr lang="fr-FR" sz="1400" dirty="0">
                  <a:solidFill>
                    <a:srgbClr val="456F27"/>
                  </a:solidFill>
                </a:rPr>
                <a:t> importante et échanger avec les bailleurs sur les actions prioritaires à mener</a:t>
              </a:r>
            </a:p>
            <a:p>
              <a:pPr algn="just"/>
              <a:endParaRPr lang="fr-FR" sz="1400" i="1" dirty="0"/>
            </a:p>
            <a:p>
              <a:pPr algn="just"/>
              <a:r>
                <a:rPr lang="fr-FR" sz="1400" b="1" dirty="0">
                  <a:solidFill>
                    <a:srgbClr val="456F27"/>
                  </a:solidFill>
                </a:rPr>
                <a:t>Concrétisation des projets sur Ax-Les-Thermes et les Cabannes</a:t>
              </a:r>
            </a:p>
            <a:p>
              <a:pPr algn="ctr"/>
              <a:endParaRPr lang="fr-FR" sz="400" b="1" dirty="0">
                <a:solidFill>
                  <a:srgbClr val="456F27"/>
                </a:solidFill>
              </a:endParaRPr>
            </a:p>
            <a:p>
              <a:pPr algn="just"/>
              <a:r>
                <a:rPr lang="fr-FR" sz="1100" b="1" dirty="0">
                  <a:solidFill>
                    <a:srgbClr val="456F27"/>
                  </a:solidFill>
                </a:rPr>
                <a:t> </a:t>
              </a:r>
            </a:p>
            <a:p>
              <a:pPr algn="just"/>
              <a:endParaRPr lang="fr-FR" sz="1100" b="1" dirty="0">
                <a:solidFill>
                  <a:srgbClr val="456F27"/>
                </a:solidFill>
              </a:endParaRPr>
            </a:p>
            <a:p>
              <a:pPr algn="just"/>
              <a:endParaRPr lang="fr-FR" sz="1100" b="1" dirty="0">
                <a:solidFill>
                  <a:srgbClr val="456F27"/>
                </a:solidFill>
              </a:endParaRPr>
            </a:p>
            <a:p>
              <a:pPr algn="just"/>
              <a:endParaRPr lang="fr-FR" sz="1100" b="1" dirty="0">
                <a:solidFill>
                  <a:srgbClr val="456F27"/>
                </a:solidFill>
              </a:endParaRPr>
            </a:p>
            <a:p>
              <a:pPr algn="just"/>
              <a:endParaRPr lang="fr-FR" sz="1100" b="1" dirty="0">
                <a:solidFill>
                  <a:srgbClr val="456F27"/>
                </a:solidFill>
              </a:endParaRPr>
            </a:p>
            <a:p>
              <a:pPr algn="just"/>
              <a:r>
                <a:rPr lang="fr-FR" sz="1100" b="1" dirty="0">
                  <a:solidFill>
                    <a:srgbClr val="456F27"/>
                  </a:solidFill>
                </a:rPr>
                <a:t>Les Cabannes</a:t>
              </a:r>
            </a:p>
            <a:p>
              <a:pPr algn="just"/>
              <a:endParaRPr lang="fr-FR" sz="1100" b="1" dirty="0">
                <a:solidFill>
                  <a:srgbClr val="456F27"/>
                </a:solidFill>
              </a:endParaRPr>
            </a:p>
          </p:txBody>
        </p:sp>
        <p:sp>
          <p:nvSpPr>
            <p:cNvPr id="61" name="ZoneTexte 60">
              <a:extLst>
                <a:ext uri="{FF2B5EF4-FFF2-40B4-BE49-F238E27FC236}">
                  <a16:creationId xmlns:a16="http://schemas.microsoft.com/office/drawing/2014/main" id="{9A0DA473-1C03-F3A8-A700-8E77FAA584D6}"/>
                </a:ext>
              </a:extLst>
            </p:cNvPr>
            <p:cNvSpPr txBox="1"/>
            <p:nvPr/>
          </p:nvSpPr>
          <p:spPr>
            <a:xfrm>
              <a:off x="3818596" y="5446385"/>
              <a:ext cx="5011212" cy="430887"/>
            </a:xfrm>
            <a:prstGeom prst="rect">
              <a:avLst/>
            </a:prstGeom>
            <a:noFill/>
          </p:spPr>
          <p:txBody>
            <a:bodyPr wrap="square">
              <a:spAutoFit/>
            </a:bodyPr>
            <a:lstStyle/>
            <a:p>
              <a:pPr algn="just"/>
              <a:r>
                <a:rPr lang="fr-FR" sz="1100" b="1" i="1" dirty="0"/>
                <a:t>Ancien Hôtel du Parc :</a:t>
              </a:r>
              <a:r>
                <a:rPr lang="fr-FR" sz="1100" dirty="0"/>
                <a:t> 13 logts (5 </a:t>
              </a:r>
              <a:r>
                <a:rPr lang="fr-FR" sz="1100" dirty="0" err="1"/>
                <a:t>PLAi</a:t>
              </a:r>
              <a:r>
                <a:rPr lang="fr-FR" sz="1100" dirty="0"/>
                <a:t> + 8 PLUS) – Demande Fonds vert en cours - Consultation équipe MOE prévue juin 2025</a:t>
              </a:r>
            </a:p>
          </p:txBody>
        </p:sp>
        <p:sp>
          <p:nvSpPr>
            <p:cNvPr id="63" name="ZoneTexte 62">
              <a:extLst>
                <a:ext uri="{FF2B5EF4-FFF2-40B4-BE49-F238E27FC236}">
                  <a16:creationId xmlns:a16="http://schemas.microsoft.com/office/drawing/2014/main" id="{C0A34785-5403-556F-1E1D-EB84167491CA}"/>
                </a:ext>
              </a:extLst>
            </p:cNvPr>
            <p:cNvSpPr txBox="1"/>
            <p:nvPr/>
          </p:nvSpPr>
          <p:spPr>
            <a:xfrm>
              <a:off x="3802012" y="5165692"/>
              <a:ext cx="4811772" cy="261610"/>
            </a:xfrm>
            <a:prstGeom prst="rect">
              <a:avLst/>
            </a:prstGeom>
            <a:noFill/>
          </p:spPr>
          <p:txBody>
            <a:bodyPr wrap="square">
              <a:spAutoFit/>
            </a:bodyPr>
            <a:lstStyle/>
            <a:p>
              <a:pPr algn="just"/>
              <a:r>
                <a:rPr lang="fr-FR" sz="1100" b="1" i="1" dirty="0"/>
                <a:t>Projet </a:t>
              </a:r>
              <a:r>
                <a:rPr lang="fr-FR" sz="1100" b="1" i="1" dirty="0" err="1"/>
                <a:t>Entresserres</a:t>
              </a:r>
              <a:r>
                <a:rPr lang="fr-FR" sz="1100" b="1" i="1" dirty="0"/>
                <a:t> :</a:t>
              </a:r>
              <a:r>
                <a:rPr lang="fr-FR" sz="1100" dirty="0"/>
                <a:t> 15 logts (5 </a:t>
              </a:r>
              <a:r>
                <a:rPr lang="fr-FR" sz="1100" dirty="0" err="1"/>
                <a:t>PLAi</a:t>
              </a:r>
              <a:r>
                <a:rPr lang="fr-FR" sz="1100" dirty="0"/>
                <a:t> + 10 PLUS) – Début travaux prévus fin 2025</a:t>
              </a:r>
            </a:p>
          </p:txBody>
        </p:sp>
        <p:sp>
          <p:nvSpPr>
            <p:cNvPr id="65" name="ZoneTexte 64">
              <a:extLst>
                <a:ext uri="{FF2B5EF4-FFF2-40B4-BE49-F238E27FC236}">
                  <a16:creationId xmlns:a16="http://schemas.microsoft.com/office/drawing/2014/main" id="{6402032A-D155-990C-2A2B-A71BAE07E173}"/>
                </a:ext>
              </a:extLst>
            </p:cNvPr>
            <p:cNvSpPr txBox="1"/>
            <p:nvPr/>
          </p:nvSpPr>
          <p:spPr>
            <a:xfrm>
              <a:off x="2697394" y="5306039"/>
              <a:ext cx="4576762" cy="261610"/>
            </a:xfrm>
            <a:prstGeom prst="rect">
              <a:avLst/>
            </a:prstGeom>
            <a:noFill/>
          </p:spPr>
          <p:txBody>
            <a:bodyPr wrap="square">
              <a:spAutoFit/>
            </a:bodyPr>
            <a:lstStyle/>
            <a:p>
              <a:r>
                <a:rPr lang="fr-FR" sz="1100" b="1" dirty="0">
                  <a:solidFill>
                    <a:srgbClr val="456F27"/>
                  </a:solidFill>
                </a:rPr>
                <a:t>Ax-Les-Thermes</a:t>
              </a:r>
              <a:endParaRPr lang="fr-FR" sz="1100" dirty="0"/>
            </a:p>
          </p:txBody>
        </p:sp>
        <p:cxnSp>
          <p:nvCxnSpPr>
            <p:cNvPr id="66" name="Connecteur droit 65">
              <a:extLst>
                <a:ext uri="{FF2B5EF4-FFF2-40B4-BE49-F238E27FC236}">
                  <a16:creationId xmlns:a16="http://schemas.microsoft.com/office/drawing/2014/main" id="{46359F44-C45C-9CC2-EE35-15B5FFD75E3C}"/>
                </a:ext>
              </a:extLst>
            </p:cNvPr>
            <p:cNvCxnSpPr>
              <a:cxnSpLocks/>
            </p:cNvCxnSpPr>
            <p:nvPr/>
          </p:nvCxnSpPr>
          <p:spPr>
            <a:xfrm>
              <a:off x="3779911" y="5165692"/>
              <a:ext cx="0" cy="711580"/>
            </a:xfrm>
            <a:prstGeom prst="line">
              <a:avLst/>
            </a:prstGeom>
            <a:ln w="28575">
              <a:solidFill>
                <a:srgbClr val="548235"/>
              </a:solidFill>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8D679EB0-285D-30EB-7DDD-632363764606}"/>
                </a:ext>
              </a:extLst>
            </p:cNvPr>
            <p:cNvSpPr txBox="1"/>
            <p:nvPr/>
          </p:nvSpPr>
          <p:spPr>
            <a:xfrm>
              <a:off x="3802012" y="6017619"/>
              <a:ext cx="5011212" cy="430887"/>
            </a:xfrm>
            <a:prstGeom prst="rect">
              <a:avLst/>
            </a:prstGeom>
            <a:noFill/>
          </p:spPr>
          <p:txBody>
            <a:bodyPr wrap="square">
              <a:spAutoFit/>
            </a:bodyPr>
            <a:lstStyle/>
            <a:p>
              <a:pPr algn="just"/>
              <a:r>
                <a:rPr lang="fr-FR" sz="1100" b="1" i="1" dirty="0"/>
                <a:t>Rue de la rivière :</a:t>
              </a:r>
              <a:r>
                <a:rPr lang="fr-FR" sz="1100" dirty="0"/>
                <a:t> Tranche 1 : 14 logts (LLS + PSLA) + tranche 2 : 11 logts (LLS + PSLA) – études MOE en cours</a:t>
              </a:r>
              <a:endParaRPr lang="fr-FR" sz="1100" b="1" dirty="0">
                <a:solidFill>
                  <a:srgbClr val="456F27"/>
                </a:solidFill>
              </a:endParaRPr>
            </a:p>
          </p:txBody>
        </p:sp>
        <p:cxnSp>
          <p:nvCxnSpPr>
            <p:cNvPr id="70" name="Connecteur droit 69">
              <a:extLst>
                <a:ext uri="{FF2B5EF4-FFF2-40B4-BE49-F238E27FC236}">
                  <a16:creationId xmlns:a16="http://schemas.microsoft.com/office/drawing/2014/main" id="{6F2FC897-98C9-02D1-571C-7527AC652469}"/>
                </a:ext>
              </a:extLst>
            </p:cNvPr>
            <p:cNvCxnSpPr>
              <a:cxnSpLocks/>
            </p:cNvCxnSpPr>
            <p:nvPr/>
          </p:nvCxnSpPr>
          <p:spPr>
            <a:xfrm>
              <a:off x="3779911" y="6092716"/>
              <a:ext cx="0" cy="263635"/>
            </a:xfrm>
            <a:prstGeom prst="line">
              <a:avLst/>
            </a:prstGeom>
            <a:ln w="28575">
              <a:solidFill>
                <a:srgbClr val="5482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215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08C9-7FE6-9AF7-7764-7C720390DFE0}"/>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E885FF0-A6A3-6EC9-3554-5D55914A2FBB}"/>
              </a:ext>
            </a:extLst>
          </p:cNvPr>
          <p:cNvSpPr>
            <a:spLocks noGrp="1"/>
          </p:cNvSpPr>
          <p:nvPr>
            <p:ph type="dt" sz="half" idx="10"/>
          </p:nvPr>
        </p:nvSpPr>
        <p:spPr/>
        <p:txBody>
          <a:bodyPr/>
          <a:lstStyle/>
          <a:p>
            <a:r>
              <a:rPr lang="fr-FR" dirty="0"/>
              <a:t>6/05/2025</a:t>
            </a:r>
          </a:p>
        </p:txBody>
      </p:sp>
      <p:pic>
        <p:nvPicPr>
          <p:cNvPr id="16" name="Image 15">
            <a:extLst>
              <a:ext uri="{FF2B5EF4-FFF2-40B4-BE49-F238E27FC236}">
                <a16:creationId xmlns:a16="http://schemas.microsoft.com/office/drawing/2014/main" id="{887ECD1E-BD61-917A-2A81-44BD60EA92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7" name="Image 16">
            <a:extLst>
              <a:ext uri="{FF2B5EF4-FFF2-40B4-BE49-F238E27FC236}">
                <a16:creationId xmlns:a16="http://schemas.microsoft.com/office/drawing/2014/main" id="{8A65A1FA-0C63-A030-4E91-A7E35A2990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44EC760C-92FD-725E-D3FF-AD12A500CB18}"/>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Rectangle 1">
            <a:extLst>
              <a:ext uri="{FF2B5EF4-FFF2-40B4-BE49-F238E27FC236}">
                <a16:creationId xmlns:a16="http://schemas.microsoft.com/office/drawing/2014/main" id="{55B3DE22-68B8-0126-4F3D-ADC784A6F99B}"/>
              </a:ext>
            </a:extLst>
          </p:cNvPr>
          <p:cNvSpPr/>
          <p:nvPr/>
        </p:nvSpPr>
        <p:spPr>
          <a:xfrm>
            <a:off x="3028950" y="343042"/>
            <a:ext cx="5906175" cy="553998"/>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algn="r"/>
            <a:r>
              <a:rPr lang="fr-FR" i="1" dirty="0">
                <a:solidFill>
                  <a:srgbClr val="456F27"/>
                </a:solidFill>
                <a:latin typeface="Arial Black" panose="020B0A04020102020204" pitchFamily="34" charset="0"/>
              </a:rPr>
              <a:t>Déclinaison du POA dans les autres pièces du </a:t>
            </a:r>
            <a:r>
              <a:rPr lang="fr-FR" i="1" dirty="0" err="1">
                <a:solidFill>
                  <a:srgbClr val="456F27"/>
                </a:solidFill>
                <a:latin typeface="Arial Black" panose="020B0A04020102020204" pitchFamily="34" charset="0"/>
              </a:rPr>
              <a:t>PLUih</a:t>
            </a:r>
            <a:r>
              <a:rPr lang="fr-FR" i="1" dirty="0">
                <a:solidFill>
                  <a:srgbClr val="456F27"/>
                </a:solidFill>
                <a:latin typeface="Arial Black" panose="020B0A04020102020204" pitchFamily="34" charset="0"/>
              </a:rPr>
              <a:t> : exemple des logements sociaux</a:t>
            </a:r>
          </a:p>
        </p:txBody>
      </p:sp>
      <p:sp>
        <p:nvSpPr>
          <p:cNvPr id="3" name="Espace réservé du numéro de diapositive 2">
            <a:extLst>
              <a:ext uri="{FF2B5EF4-FFF2-40B4-BE49-F238E27FC236}">
                <a16:creationId xmlns:a16="http://schemas.microsoft.com/office/drawing/2014/main" id="{08C8BBC0-B26F-BC18-AA2D-F306749463F0}"/>
              </a:ext>
            </a:extLst>
          </p:cNvPr>
          <p:cNvSpPr>
            <a:spLocks noGrp="1"/>
          </p:cNvSpPr>
          <p:nvPr>
            <p:ph type="sldNum" sz="quarter" idx="12"/>
          </p:nvPr>
        </p:nvSpPr>
        <p:spPr/>
        <p:txBody>
          <a:bodyPr/>
          <a:lstStyle/>
          <a:p>
            <a:fld id="{1389BE60-C745-43A2-AEC8-A9214C213C5E}" type="slidenum">
              <a:rPr lang="fr-FR" smtClean="0"/>
              <a:t>15</a:t>
            </a:fld>
            <a:endParaRPr lang="fr-FR" dirty="0"/>
          </a:p>
        </p:txBody>
      </p:sp>
      <p:pic>
        <p:nvPicPr>
          <p:cNvPr id="14" name="Image 13">
            <a:extLst>
              <a:ext uri="{FF2B5EF4-FFF2-40B4-BE49-F238E27FC236}">
                <a16:creationId xmlns:a16="http://schemas.microsoft.com/office/drawing/2014/main" id="{694DAB9B-C77F-833B-5BCD-FF55DDB46F4E}"/>
              </a:ext>
            </a:extLst>
          </p:cNvPr>
          <p:cNvPicPr>
            <a:picLocks noChangeAspect="1"/>
          </p:cNvPicPr>
          <p:nvPr/>
        </p:nvPicPr>
        <p:blipFill>
          <a:blip r:embed="rId4"/>
          <a:stretch>
            <a:fillRect/>
          </a:stretch>
        </p:blipFill>
        <p:spPr>
          <a:xfrm>
            <a:off x="1218329" y="1852183"/>
            <a:ext cx="1825083" cy="1748300"/>
          </a:xfrm>
          <a:prstGeom prst="rect">
            <a:avLst/>
          </a:prstGeom>
        </p:spPr>
      </p:pic>
      <p:pic>
        <p:nvPicPr>
          <p:cNvPr id="19" name="Image 18">
            <a:extLst>
              <a:ext uri="{FF2B5EF4-FFF2-40B4-BE49-F238E27FC236}">
                <a16:creationId xmlns:a16="http://schemas.microsoft.com/office/drawing/2014/main" id="{98D007D1-A117-C033-B1CE-8F6EBD611D06}"/>
              </a:ext>
            </a:extLst>
          </p:cNvPr>
          <p:cNvPicPr>
            <a:picLocks noChangeAspect="1"/>
          </p:cNvPicPr>
          <p:nvPr/>
        </p:nvPicPr>
        <p:blipFill>
          <a:blip r:embed="rId5"/>
          <a:stretch>
            <a:fillRect/>
          </a:stretch>
        </p:blipFill>
        <p:spPr>
          <a:xfrm>
            <a:off x="3265974" y="2856412"/>
            <a:ext cx="3191976" cy="165102"/>
          </a:xfrm>
          <a:prstGeom prst="rect">
            <a:avLst/>
          </a:prstGeom>
        </p:spPr>
      </p:pic>
      <p:pic>
        <p:nvPicPr>
          <p:cNvPr id="21" name="Image 20">
            <a:extLst>
              <a:ext uri="{FF2B5EF4-FFF2-40B4-BE49-F238E27FC236}">
                <a16:creationId xmlns:a16="http://schemas.microsoft.com/office/drawing/2014/main" id="{1642149F-3450-5582-A506-E703D258884C}"/>
              </a:ext>
            </a:extLst>
          </p:cNvPr>
          <p:cNvPicPr>
            <a:picLocks noChangeAspect="1"/>
          </p:cNvPicPr>
          <p:nvPr/>
        </p:nvPicPr>
        <p:blipFill>
          <a:blip r:embed="rId6"/>
          <a:stretch>
            <a:fillRect/>
          </a:stretch>
        </p:blipFill>
        <p:spPr>
          <a:xfrm>
            <a:off x="6737344" y="1875770"/>
            <a:ext cx="1382364" cy="1467314"/>
          </a:xfrm>
          <a:prstGeom prst="rect">
            <a:avLst/>
          </a:prstGeom>
        </p:spPr>
      </p:pic>
      <p:grpSp>
        <p:nvGrpSpPr>
          <p:cNvPr id="25" name="Groupe 24">
            <a:extLst>
              <a:ext uri="{FF2B5EF4-FFF2-40B4-BE49-F238E27FC236}">
                <a16:creationId xmlns:a16="http://schemas.microsoft.com/office/drawing/2014/main" id="{3683F995-B11D-73F1-D91A-4754B537BDC5}"/>
              </a:ext>
            </a:extLst>
          </p:cNvPr>
          <p:cNvGrpSpPr/>
          <p:nvPr/>
        </p:nvGrpSpPr>
        <p:grpSpPr>
          <a:xfrm>
            <a:off x="3333916" y="2025850"/>
            <a:ext cx="2966276" cy="637570"/>
            <a:chOff x="837231" y="4748556"/>
            <a:chExt cx="4680520" cy="1006029"/>
          </a:xfrm>
        </p:grpSpPr>
        <p:pic>
          <p:nvPicPr>
            <p:cNvPr id="12" name="Image 11">
              <a:extLst>
                <a:ext uri="{FF2B5EF4-FFF2-40B4-BE49-F238E27FC236}">
                  <a16:creationId xmlns:a16="http://schemas.microsoft.com/office/drawing/2014/main" id="{4B77EA9E-81DB-8521-5B20-6CC8CF7371CD}"/>
                </a:ext>
              </a:extLst>
            </p:cNvPr>
            <p:cNvPicPr>
              <a:picLocks noChangeAspect="1"/>
            </p:cNvPicPr>
            <p:nvPr/>
          </p:nvPicPr>
          <p:blipFill>
            <a:blip r:embed="rId7"/>
            <a:srcRect l="2035" r="14589"/>
            <a:stretch/>
          </p:blipFill>
          <p:spPr>
            <a:xfrm>
              <a:off x="837231" y="4748556"/>
              <a:ext cx="4680520" cy="1006029"/>
            </a:xfrm>
            <a:prstGeom prst="rect">
              <a:avLst/>
            </a:prstGeom>
          </p:spPr>
        </p:pic>
        <p:pic>
          <p:nvPicPr>
            <p:cNvPr id="23" name="Image 22">
              <a:extLst>
                <a:ext uri="{FF2B5EF4-FFF2-40B4-BE49-F238E27FC236}">
                  <a16:creationId xmlns:a16="http://schemas.microsoft.com/office/drawing/2014/main" id="{4EE2D514-6F3F-D321-17F4-FD12CDB288E3}"/>
                </a:ext>
              </a:extLst>
            </p:cNvPr>
            <p:cNvPicPr>
              <a:picLocks noChangeAspect="1"/>
            </p:cNvPicPr>
            <p:nvPr/>
          </p:nvPicPr>
          <p:blipFill>
            <a:blip r:embed="rId8"/>
            <a:stretch>
              <a:fillRect/>
            </a:stretch>
          </p:blipFill>
          <p:spPr>
            <a:xfrm>
              <a:off x="3651799" y="5576110"/>
              <a:ext cx="371527" cy="93089"/>
            </a:xfrm>
            <a:prstGeom prst="rect">
              <a:avLst/>
            </a:prstGeom>
          </p:spPr>
        </p:pic>
      </p:grpSp>
      <p:sp>
        <p:nvSpPr>
          <p:cNvPr id="27" name="ZoneTexte 26">
            <a:extLst>
              <a:ext uri="{FF2B5EF4-FFF2-40B4-BE49-F238E27FC236}">
                <a16:creationId xmlns:a16="http://schemas.microsoft.com/office/drawing/2014/main" id="{7E760F98-A4BF-CBEE-4C38-34BE19ADBCE1}"/>
              </a:ext>
            </a:extLst>
          </p:cNvPr>
          <p:cNvSpPr txBox="1"/>
          <p:nvPr/>
        </p:nvSpPr>
        <p:spPr>
          <a:xfrm>
            <a:off x="1285384" y="1347979"/>
            <a:ext cx="1690972" cy="307777"/>
          </a:xfrm>
          <a:prstGeom prst="rect">
            <a:avLst/>
          </a:prstGeom>
          <a:noFill/>
        </p:spPr>
        <p:txBody>
          <a:bodyPr wrap="square">
            <a:spAutoFit/>
          </a:bodyPr>
          <a:lstStyle/>
          <a:p>
            <a:pPr algn="ctr"/>
            <a:r>
              <a:rPr lang="fr-FR" sz="1400" b="1" dirty="0">
                <a:solidFill>
                  <a:srgbClr val="548235"/>
                </a:solidFill>
                <a:uFill>
                  <a:solidFill>
                    <a:srgbClr val="000000"/>
                  </a:solidFill>
                </a:uFill>
                <a:ea typeface="Arial" panose="020B0604020202020204" pitchFamily="34" charset="0"/>
                <a:cs typeface="Arial" panose="020B0604020202020204" pitchFamily="34" charset="0"/>
              </a:rPr>
              <a:t>Les Cabannes</a:t>
            </a:r>
            <a:endParaRPr lang="fr-FR" sz="1400" b="1" dirty="0">
              <a:solidFill>
                <a:srgbClr val="548235"/>
              </a:solidFill>
            </a:endParaRPr>
          </a:p>
        </p:txBody>
      </p:sp>
      <p:sp>
        <p:nvSpPr>
          <p:cNvPr id="28" name="ZoneTexte 27">
            <a:extLst>
              <a:ext uri="{FF2B5EF4-FFF2-40B4-BE49-F238E27FC236}">
                <a16:creationId xmlns:a16="http://schemas.microsoft.com/office/drawing/2014/main" id="{7294D516-3502-F2B7-6BA8-871C1E056D5B}"/>
              </a:ext>
            </a:extLst>
          </p:cNvPr>
          <p:cNvSpPr txBox="1"/>
          <p:nvPr/>
        </p:nvSpPr>
        <p:spPr>
          <a:xfrm>
            <a:off x="6582223" y="1374017"/>
            <a:ext cx="1690972" cy="307777"/>
          </a:xfrm>
          <a:prstGeom prst="rect">
            <a:avLst/>
          </a:prstGeom>
          <a:noFill/>
        </p:spPr>
        <p:txBody>
          <a:bodyPr wrap="square">
            <a:spAutoFit/>
          </a:bodyPr>
          <a:lstStyle/>
          <a:p>
            <a:pPr algn="ctr"/>
            <a:r>
              <a:rPr lang="fr-FR" sz="1400" b="1" dirty="0">
                <a:solidFill>
                  <a:srgbClr val="548235"/>
                </a:solidFill>
                <a:uFill>
                  <a:solidFill>
                    <a:srgbClr val="000000"/>
                  </a:solidFill>
                </a:uFill>
                <a:ea typeface="Arial" panose="020B0604020202020204" pitchFamily="34" charset="0"/>
                <a:cs typeface="Arial" panose="020B0604020202020204" pitchFamily="34" charset="0"/>
              </a:rPr>
              <a:t>Ax-Les-Thermes</a:t>
            </a:r>
            <a:endParaRPr lang="fr-FR" sz="1400" b="1" dirty="0">
              <a:solidFill>
                <a:srgbClr val="548235"/>
              </a:solidFill>
            </a:endParaRPr>
          </a:p>
        </p:txBody>
      </p:sp>
      <p:pic>
        <p:nvPicPr>
          <p:cNvPr id="30" name="Image 29" descr="Une image contenant carte, capture d’écran, Photographie aérienne, aérien">
            <a:extLst>
              <a:ext uri="{FF2B5EF4-FFF2-40B4-BE49-F238E27FC236}">
                <a16:creationId xmlns:a16="http://schemas.microsoft.com/office/drawing/2014/main" id="{6699B13E-8495-B280-080A-9DCF2942B662}"/>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899592" y="3736865"/>
            <a:ext cx="2462559" cy="2068399"/>
          </a:xfrm>
          <a:prstGeom prst="rect">
            <a:avLst/>
          </a:prstGeom>
        </p:spPr>
      </p:pic>
      <p:sp>
        <p:nvSpPr>
          <p:cNvPr id="31" name="Rectangle : coins arrondis 30">
            <a:extLst>
              <a:ext uri="{FF2B5EF4-FFF2-40B4-BE49-F238E27FC236}">
                <a16:creationId xmlns:a16="http://schemas.microsoft.com/office/drawing/2014/main" id="{B1FEB839-3C8A-1E6B-4560-85ACC3C5230E}"/>
              </a:ext>
            </a:extLst>
          </p:cNvPr>
          <p:cNvSpPr/>
          <p:nvPr/>
        </p:nvSpPr>
        <p:spPr>
          <a:xfrm rot="16200000">
            <a:off x="-641579" y="2342741"/>
            <a:ext cx="2044375" cy="521224"/>
          </a:xfrm>
          <a:prstGeom prst="round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bg1"/>
                </a:solidFill>
              </a:rPr>
              <a:t>ZONAGE</a:t>
            </a:r>
          </a:p>
        </p:txBody>
      </p:sp>
      <p:sp>
        <p:nvSpPr>
          <p:cNvPr id="32" name="Rectangle : coins arrondis 31">
            <a:extLst>
              <a:ext uri="{FF2B5EF4-FFF2-40B4-BE49-F238E27FC236}">
                <a16:creationId xmlns:a16="http://schemas.microsoft.com/office/drawing/2014/main" id="{80382791-9C21-85B1-66E7-8478BE6572EC}"/>
              </a:ext>
            </a:extLst>
          </p:cNvPr>
          <p:cNvSpPr/>
          <p:nvPr/>
        </p:nvSpPr>
        <p:spPr>
          <a:xfrm rot="16200000">
            <a:off x="-917122" y="4798009"/>
            <a:ext cx="2595463" cy="521224"/>
          </a:xfrm>
          <a:prstGeom prst="round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i="1" dirty="0">
                <a:solidFill>
                  <a:schemeClr val="bg1"/>
                </a:solidFill>
              </a:rPr>
              <a:t>OAP</a:t>
            </a:r>
          </a:p>
        </p:txBody>
      </p:sp>
      <p:pic>
        <p:nvPicPr>
          <p:cNvPr id="34" name="Image 33">
            <a:extLst>
              <a:ext uri="{FF2B5EF4-FFF2-40B4-BE49-F238E27FC236}">
                <a16:creationId xmlns:a16="http://schemas.microsoft.com/office/drawing/2014/main" id="{12DE27C9-63D1-7175-2B42-246D516FAC68}"/>
              </a:ext>
            </a:extLst>
          </p:cNvPr>
          <p:cNvPicPr>
            <a:picLocks noChangeAspect="1"/>
          </p:cNvPicPr>
          <p:nvPr/>
        </p:nvPicPr>
        <p:blipFill>
          <a:blip r:embed="rId10"/>
          <a:stretch>
            <a:fillRect/>
          </a:stretch>
        </p:blipFill>
        <p:spPr>
          <a:xfrm>
            <a:off x="3660278" y="4460972"/>
            <a:ext cx="2013541" cy="305979"/>
          </a:xfrm>
          <a:prstGeom prst="rect">
            <a:avLst/>
          </a:prstGeom>
        </p:spPr>
      </p:pic>
      <p:pic>
        <p:nvPicPr>
          <p:cNvPr id="36" name="Image 35">
            <a:extLst>
              <a:ext uri="{FF2B5EF4-FFF2-40B4-BE49-F238E27FC236}">
                <a16:creationId xmlns:a16="http://schemas.microsoft.com/office/drawing/2014/main" id="{68CC3B50-3DE0-A754-2BBD-A68C5ED43C07}"/>
              </a:ext>
            </a:extLst>
          </p:cNvPr>
          <p:cNvPicPr>
            <a:picLocks noChangeAspect="1"/>
          </p:cNvPicPr>
          <p:nvPr/>
        </p:nvPicPr>
        <p:blipFill>
          <a:blip r:embed="rId11"/>
          <a:stretch>
            <a:fillRect/>
          </a:stretch>
        </p:blipFill>
        <p:spPr>
          <a:xfrm>
            <a:off x="827584" y="5588530"/>
            <a:ext cx="3621220" cy="782631"/>
          </a:xfrm>
          <a:prstGeom prst="rect">
            <a:avLst/>
          </a:prstGeom>
        </p:spPr>
      </p:pic>
      <p:pic>
        <p:nvPicPr>
          <p:cNvPr id="37" name="Image 36" descr="Une image contenant carte, capture d’écran, aérien&#10;&#10;Le contenu généré par l’IA peut être incorrect.">
            <a:extLst>
              <a:ext uri="{FF2B5EF4-FFF2-40B4-BE49-F238E27FC236}">
                <a16:creationId xmlns:a16="http://schemas.microsoft.com/office/drawing/2014/main" id="{D4BD718C-4350-3E9D-461C-0F74EC83E9CD}"/>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5982037" y="3634695"/>
            <a:ext cx="2891345" cy="1883643"/>
          </a:xfrm>
          <a:prstGeom prst="rect">
            <a:avLst/>
          </a:prstGeom>
        </p:spPr>
      </p:pic>
      <p:pic>
        <p:nvPicPr>
          <p:cNvPr id="39" name="Image 38">
            <a:extLst>
              <a:ext uri="{FF2B5EF4-FFF2-40B4-BE49-F238E27FC236}">
                <a16:creationId xmlns:a16="http://schemas.microsoft.com/office/drawing/2014/main" id="{99FDBB39-0362-EB4B-DB42-11B610F661E6}"/>
              </a:ext>
            </a:extLst>
          </p:cNvPr>
          <p:cNvPicPr>
            <a:picLocks noChangeAspect="1"/>
          </p:cNvPicPr>
          <p:nvPr/>
        </p:nvPicPr>
        <p:blipFill>
          <a:blip r:embed="rId13"/>
          <a:stretch>
            <a:fillRect/>
          </a:stretch>
        </p:blipFill>
        <p:spPr>
          <a:xfrm>
            <a:off x="5245482" y="5600836"/>
            <a:ext cx="3877869" cy="755515"/>
          </a:xfrm>
          <a:prstGeom prst="rect">
            <a:avLst/>
          </a:prstGeom>
        </p:spPr>
      </p:pic>
    </p:spTree>
    <p:extLst>
      <p:ext uri="{BB962C8B-B14F-4D97-AF65-F5344CB8AC3E}">
        <p14:creationId xmlns:p14="http://schemas.microsoft.com/office/powerpoint/2010/main" val="346380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71BE9-1FCE-AF4F-ADE6-0168154F7EE6}"/>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C72A481-A9B5-D4DA-0B86-5F4E33A51C13}"/>
              </a:ext>
            </a:extLst>
          </p:cNvPr>
          <p:cNvSpPr>
            <a:spLocks noGrp="1"/>
          </p:cNvSpPr>
          <p:nvPr>
            <p:ph type="dt" sz="half" idx="10"/>
          </p:nvPr>
        </p:nvSpPr>
        <p:spPr/>
        <p:txBody>
          <a:bodyPr/>
          <a:lstStyle/>
          <a:p>
            <a:r>
              <a:rPr lang="fr-FR" dirty="0"/>
              <a:t>6/05/2025</a:t>
            </a:r>
          </a:p>
        </p:txBody>
      </p:sp>
      <p:pic>
        <p:nvPicPr>
          <p:cNvPr id="16" name="Image 15">
            <a:extLst>
              <a:ext uri="{FF2B5EF4-FFF2-40B4-BE49-F238E27FC236}">
                <a16:creationId xmlns:a16="http://schemas.microsoft.com/office/drawing/2014/main" id="{90033321-7759-B664-0E01-3C6D5F618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7" name="Image 16">
            <a:extLst>
              <a:ext uri="{FF2B5EF4-FFF2-40B4-BE49-F238E27FC236}">
                <a16:creationId xmlns:a16="http://schemas.microsoft.com/office/drawing/2014/main" id="{D1935238-F6AF-A1D2-A865-B06C64939F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E9E0A1FB-7433-A16D-7EF4-E8F6C784E3EF}"/>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Rectangle 1">
            <a:extLst>
              <a:ext uri="{FF2B5EF4-FFF2-40B4-BE49-F238E27FC236}">
                <a16:creationId xmlns:a16="http://schemas.microsoft.com/office/drawing/2014/main" id="{D92C8C93-FD95-B95E-A829-2C56306589B3}"/>
              </a:ext>
            </a:extLst>
          </p:cNvPr>
          <p:cNvSpPr/>
          <p:nvPr/>
        </p:nvSpPr>
        <p:spPr>
          <a:xfrm>
            <a:off x="3028950" y="343042"/>
            <a:ext cx="5906175" cy="276999"/>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algn="r"/>
            <a:r>
              <a:rPr lang="fr-FR" i="1" dirty="0">
                <a:solidFill>
                  <a:srgbClr val="456F27"/>
                </a:solidFill>
                <a:latin typeface="Arial Black" panose="020B0A04020102020204" pitchFamily="34" charset="0"/>
              </a:rPr>
              <a:t>Le POA : Les moyens</a:t>
            </a:r>
          </a:p>
        </p:txBody>
      </p:sp>
      <p:sp>
        <p:nvSpPr>
          <p:cNvPr id="24" name="Rectangle 23">
            <a:extLst>
              <a:ext uri="{FF2B5EF4-FFF2-40B4-BE49-F238E27FC236}">
                <a16:creationId xmlns:a16="http://schemas.microsoft.com/office/drawing/2014/main" id="{EACB705D-FECC-753A-2A86-30864920A37D}"/>
              </a:ext>
            </a:extLst>
          </p:cNvPr>
          <p:cNvSpPr/>
          <p:nvPr/>
        </p:nvSpPr>
        <p:spPr>
          <a:xfrm>
            <a:off x="0" y="1731285"/>
            <a:ext cx="2797759" cy="388336"/>
          </a:xfrm>
          <a:prstGeom prst="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MOYENS HUMAINS</a:t>
            </a:r>
            <a:endParaRPr lang="fr-FR" b="1" cap="small" dirty="0"/>
          </a:p>
        </p:txBody>
      </p:sp>
      <p:sp>
        <p:nvSpPr>
          <p:cNvPr id="3" name="Espace réservé du numéro de diapositive 2">
            <a:extLst>
              <a:ext uri="{FF2B5EF4-FFF2-40B4-BE49-F238E27FC236}">
                <a16:creationId xmlns:a16="http://schemas.microsoft.com/office/drawing/2014/main" id="{E7C38590-ECC8-46EE-7624-C6B5E10BD13D}"/>
              </a:ext>
            </a:extLst>
          </p:cNvPr>
          <p:cNvSpPr>
            <a:spLocks noGrp="1"/>
          </p:cNvSpPr>
          <p:nvPr>
            <p:ph type="sldNum" sz="quarter" idx="12"/>
          </p:nvPr>
        </p:nvSpPr>
        <p:spPr/>
        <p:txBody>
          <a:bodyPr/>
          <a:lstStyle/>
          <a:p>
            <a:fld id="{1389BE60-C745-43A2-AEC8-A9214C213C5E}" type="slidenum">
              <a:rPr lang="fr-FR" smtClean="0"/>
              <a:t>16</a:t>
            </a:fld>
            <a:endParaRPr lang="fr-FR" dirty="0"/>
          </a:p>
        </p:txBody>
      </p:sp>
      <p:sp>
        <p:nvSpPr>
          <p:cNvPr id="7" name="Rectangle : coins arrondis 6">
            <a:extLst>
              <a:ext uri="{FF2B5EF4-FFF2-40B4-BE49-F238E27FC236}">
                <a16:creationId xmlns:a16="http://schemas.microsoft.com/office/drawing/2014/main" id="{FEE2C38C-AA26-2122-CF2C-9D16B0382FF4}"/>
              </a:ext>
            </a:extLst>
          </p:cNvPr>
          <p:cNvSpPr/>
          <p:nvPr/>
        </p:nvSpPr>
        <p:spPr>
          <a:xfrm>
            <a:off x="2915816" y="1745431"/>
            <a:ext cx="6019309" cy="36004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solidFill>
                  <a:schemeClr val="dk1"/>
                </a:solidFill>
                <a:effectLst>
                  <a:outerShdw blurRad="38100" dist="19050" dir="2700000" algn="tl">
                    <a:schemeClr val="dk1">
                      <a:alpha val="40000"/>
                    </a:schemeClr>
                  </a:outerShdw>
                </a:effectLst>
              </a:rPr>
              <a:t>2 ETP</a:t>
            </a:r>
            <a:endParaRPr lang="fr-FR" dirty="0">
              <a:solidFill>
                <a:schemeClr val="dk1"/>
              </a:solidFill>
            </a:endParaRPr>
          </a:p>
        </p:txBody>
      </p:sp>
      <p:sp>
        <p:nvSpPr>
          <p:cNvPr id="8" name="Rectangle 7">
            <a:extLst>
              <a:ext uri="{FF2B5EF4-FFF2-40B4-BE49-F238E27FC236}">
                <a16:creationId xmlns:a16="http://schemas.microsoft.com/office/drawing/2014/main" id="{FFF9DD5D-9E0E-A451-14AA-A9FB9C9515E0}"/>
              </a:ext>
            </a:extLst>
          </p:cNvPr>
          <p:cNvSpPr/>
          <p:nvPr/>
        </p:nvSpPr>
        <p:spPr>
          <a:xfrm>
            <a:off x="0" y="2519376"/>
            <a:ext cx="2797759" cy="388336"/>
          </a:xfrm>
          <a:prstGeom prst="rect">
            <a:avLst/>
          </a:prstGeom>
          <a:solidFill>
            <a:srgbClr val="456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MOYENS FINANCIERS</a:t>
            </a:r>
            <a:endParaRPr lang="fr-FR" b="1" cap="small" dirty="0"/>
          </a:p>
        </p:txBody>
      </p:sp>
      <p:sp>
        <p:nvSpPr>
          <p:cNvPr id="9" name="Rectangle : coins arrondis 8">
            <a:extLst>
              <a:ext uri="{FF2B5EF4-FFF2-40B4-BE49-F238E27FC236}">
                <a16:creationId xmlns:a16="http://schemas.microsoft.com/office/drawing/2014/main" id="{3251FF44-FB81-CD44-1E78-7C5F17A01A02}"/>
              </a:ext>
            </a:extLst>
          </p:cNvPr>
          <p:cNvSpPr/>
          <p:nvPr/>
        </p:nvSpPr>
        <p:spPr>
          <a:xfrm>
            <a:off x="2915817" y="2502061"/>
            <a:ext cx="5984402" cy="405651"/>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dirty="0">
                <a:solidFill>
                  <a:schemeClr val="dk1"/>
                </a:solidFill>
                <a:effectLst>
                  <a:outerShdw blurRad="38100" dist="19050" dir="2700000" algn="tl">
                    <a:schemeClr val="dk1">
                      <a:alpha val="40000"/>
                    </a:schemeClr>
                  </a:outerShdw>
                </a:effectLst>
              </a:rPr>
              <a:t>Entre</a:t>
            </a:r>
            <a:r>
              <a:rPr lang="fr-FR" b="1" dirty="0">
                <a:solidFill>
                  <a:schemeClr val="dk1"/>
                </a:solidFill>
              </a:rPr>
              <a:t> </a:t>
            </a:r>
            <a:r>
              <a:rPr lang="fr-FR" dirty="0">
                <a:solidFill>
                  <a:schemeClr val="dk1"/>
                </a:solidFill>
                <a:effectLst>
                  <a:outerShdw blurRad="38100" dist="19050" dir="2700000" algn="tl">
                    <a:schemeClr val="dk1">
                      <a:alpha val="40000"/>
                    </a:schemeClr>
                  </a:outerShdw>
                </a:effectLst>
              </a:rPr>
              <a:t>1 200 000 € et 1 400 000€ par an</a:t>
            </a:r>
          </a:p>
        </p:txBody>
      </p:sp>
      <p:sp>
        <p:nvSpPr>
          <p:cNvPr id="11" name="Rectangle : coins arrondis 10">
            <a:extLst>
              <a:ext uri="{FF2B5EF4-FFF2-40B4-BE49-F238E27FC236}">
                <a16:creationId xmlns:a16="http://schemas.microsoft.com/office/drawing/2014/main" id="{5ED15A0E-798C-2396-2625-44B9CA8C98DA}"/>
              </a:ext>
            </a:extLst>
          </p:cNvPr>
          <p:cNvSpPr/>
          <p:nvPr/>
        </p:nvSpPr>
        <p:spPr>
          <a:xfrm>
            <a:off x="2880908" y="3101471"/>
            <a:ext cx="6155588" cy="3620005"/>
          </a:xfrm>
          <a:prstGeom prst="roundRect">
            <a:avLst/>
          </a:prstGeom>
          <a:solidFill>
            <a:srgbClr val="EBF1E9"/>
          </a:solidFill>
          <a:ln>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dirty="0">
                <a:solidFill>
                  <a:schemeClr val="dk1"/>
                </a:solidFill>
                <a:effectLst>
                  <a:outerShdw blurRad="38100" dist="19050" dir="2700000" algn="tl">
                    <a:schemeClr val="dk1">
                      <a:alpha val="40000"/>
                    </a:schemeClr>
                  </a:outerShdw>
                </a:effectLst>
              </a:rPr>
              <a:t>Répartition sur 6 ans</a:t>
            </a:r>
          </a:p>
          <a:p>
            <a:pPr marL="285750" indent="-285750">
              <a:buFontTx/>
              <a:buChar char="-"/>
            </a:pPr>
            <a:r>
              <a:rPr lang="fr-FR" sz="1600" dirty="0">
                <a:solidFill>
                  <a:schemeClr val="dk1"/>
                </a:solidFill>
              </a:rPr>
              <a:t>Logements communaux :  entre </a:t>
            </a:r>
            <a:r>
              <a:rPr lang="fr-FR" sz="1600">
                <a:solidFill>
                  <a:schemeClr val="dk1"/>
                </a:solidFill>
              </a:rPr>
              <a:t>6 400 </a:t>
            </a:r>
            <a:r>
              <a:rPr lang="fr-FR" sz="1600" dirty="0">
                <a:solidFill>
                  <a:schemeClr val="dk1"/>
                </a:solidFill>
              </a:rPr>
              <a:t>000€ et </a:t>
            </a:r>
            <a:r>
              <a:rPr lang="fr-FR" sz="1600">
                <a:solidFill>
                  <a:schemeClr val="dk1"/>
                </a:solidFill>
              </a:rPr>
              <a:t>7 500 </a:t>
            </a:r>
            <a:r>
              <a:rPr lang="fr-FR" sz="1600" dirty="0">
                <a:solidFill>
                  <a:schemeClr val="dk1"/>
                </a:solidFill>
              </a:rPr>
              <a:t>000€</a:t>
            </a:r>
          </a:p>
          <a:p>
            <a:pPr marL="446088" indent="-171450">
              <a:buFont typeface="Symbol" panose="05050102010706020507" pitchFamily="18" charset="2"/>
              <a:buChar char="Þ"/>
            </a:pPr>
            <a:r>
              <a:rPr lang="fr-FR" sz="1200" dirty="0">
                <a:solidFill>
                  <a:schemeClr val="dk1"/>
                </a:solidFill>
              </a:rPr>
              <a:t>Réhabilitation : 50 logts</a:t>
            </a:r>
          </a:p>
          <a:p>
            <a:pPr marL="446088" indent="-171450">
              <a:buFont typeface="Symbol" panose="05050102010706020507" pitchFamily="18" charset="2"/>
              <a:buChar char="Þ"/>
            </a:pPr>
            <a:r>
              <a:rPr lang="fr-FR" sz="1200" dirty="0">
                <a:solidFill>
                  <a:schemeClr val="dk1"/>
                </a:solidFill>
              </a:rPr>
              <a:t>Création : 20 à 30 logts</a:t>
            </a:r>
          </a:p>
          <a:p>
            <a:pPr marL="446088" indent="-171450">
              <a:buFont typeface="Symbol" panose="05050102010706020507" pitchFamily="18" charset="2"/>
              <a:buChar char="Þ"/>
            </a:pPr>
            <a:r>
              <a:rPr lang="fr-FR" sz="1200" dirty="0">
                <a:solidFill>
                  <a:schemeClr val="dk1"/>
                </a:solidFill>
              </a:rPr>
              <a:t>Remise sur le marché de LV : 10 logts</a:t>
            </a:r>
          </a:p>
          <a:p>
            <a:pPr lvl="1"/>
            <a:endParaRPr lang="fr-FR" sz="1200" dirty="0">
              <a:solidFill>
                <a:schemeClr val="dk1"/>
              </a:solidFill>
            </a:endParaRPr>
          </a:p>
          <a:p>
            <a:pPr marL="285750" indent="-285750">
              <a:buFontTx/>
              <a:buChar char="-"/>
            </a:pPr>
            <a:r>
              <a:rPr lang="fr-FR" sz="1600" dirty="0">
                <a:solidFill>
                  <a:schemeClr val="dk1"/>
                </a:solidFill>
              </a:rPr>
              <a:t>Logements sociaux : 350 000€</a:t>
            </a:r>
          </a:p>
          <a:p>
            <a:pPr marL="446088" indent="-171450" defTabSz="446088">
              <a:buFont typeface="Symbol" panose="05050102010706020507" pitchFamily="18" charset="2"/>
              <a:buChar char="Þ"/>
            </a:pPr>
            <a:r>
              <a:rPr lang="fr-FR" sz="1200" dirty="0">
                <a:solidFill>
                  <a:schemeClr val="dk1"/>
                </a:solidFill>
              </a:rPr>
              <a:t>Création : 40 logts</a:t>
            </a:r>
          </a:p>
          <a:p>
            <a:pPr marL="285750" indent="-285750">
              <a:buFontTx/>
              <a:buChar char="-"/>
            </a:pPr>
            <a:endParaRPr lang="fr-FR" sz="1600" dirty="0">
              <a:solidFill>
                <a:schemeClr val="dk1"/>
              </a:solidFill>
            </a:endParaRPr>
          </a:p>
          <a:p>
            <a:pPr marL="285750" indent="-285750">
              <a:buFontTx/>
              <a:buChar char="-"/>
            </a:pPr>
            <a:r>
              <a:rPr lang="fr-FR" sz="1600" dirty="0">
                <a:solidFill>
                  <a:schemeClr val="dk1"/>
                </a:solidFill>
              </a:rPr>
              <a:t>Logements privés : 300 000€</a:t>
            </a:r>
            <a:endParaRPr lang="fr-FR" sz="2000" dirty="0">
              <a:solidFill>
                <a:schemeClr val="dk1"/>
              </a:solidFill>
            </a:endParaRPr>
          </a:p>
          <a:p>
            <a:pPr marL="446088" indent="-171450" defTabSz="446088">
              <a:buFont typeface="Symbol" panose="05050102010706020507" pitchFamily="18" charset="2"/>
              <a:buChar char="Þ"/>
            </a:pPr>
            <a:r>
              <a:rPr lang="fr-FR" sz="1200" dirty="0">
                <a:solidFill>
                  <a:schemeClr val="dk1"/>
                </a:solidFill>
              </a:rPr>
              <a:t>OPAH 2024-2027 - Accompagnement + Aide aux propriétaires : 100 logts</a:t>
            </a:r>
          </a:p>
          <a:p>
            <a:pPr marL="285750" indent="-285750">
              <a:buFontTx/>
              <a:buChar char="-"/>
            </a:pPr>
            <a:endParaRPr lang="fr-FR" sz="1600" dirty="0">
              <a:solidFill>
                <a:schemeClr val="dk1"/>
              </a:solidFill>
            </a:endParaRPr>
          </a:p>
          <a:p>
            <a:pPr marL="285750" indent="-285750">
              <a:buFontTx/>
              <a:buChar char="-"/>
            </a:pPr>
            <a:r>
              <a:rPr lang="fr-FR" sz="1600" dirty="0">
                <a:solidFill>
                  <a:schemeClr val="dk1"/>
                </a:solidFill>
              </a:rPr>
              <a:t>Logements jeunes travailleurs et saisonniers : 200 000€</a:t>
            </a:r>
          </a:p>
          <a:p>
            <a:pPr marL="446088" indent="-171450" defTabSz="446088">
              <a:buFont typeface="Symbol" panose="05050102010706020507" pitchFamily="18" charset="2"/>
              <a:buChar char="Þ"/>
            </a:pPr>
            <a:r>
              <a:rPr lang="fr-FR" sz="1200" dirty="0">
                <a:solidFill>
                  <a:schemeClr val="dk1"/>
                </a:solidFill>
              </a:rPr>
              <a:t>Subvention dispositif existant</a:t>
            </a:r>
          </a:p>
          <a:p>
            <a:pPr marL="285750" indent="-285750">
              <a:buFontTx/>
              <a:buChar char="-"/>
            </a:pPr>
            <a:endParaRPr lang="fr-FR" sz="2000" dirty="0">
              <a:solidFill>
                <a:schemeClr val="dk1"/>
              </a:solidFill>
            </a:endParaRPr>
          </a:p>
          <a:p>
            <a:pPr marL="285750" indent="-285750">
              <a:buFontTx/>
              <a:buChar char="-"/>
            </a:pPr>
            <a:endParaRPr lang="fr-FR" sz="1600" dirty="0">
              <a:solidFill>
                <a:schemeClr val="dk1"/>
              </a:solidFill>
            </a:endParaRPr>
          </a:p>
        </p:txBody>
      </p:sp>
    </p:spTree>
    <p:extLst>
      <p:ext uri="{BB962C8B-B14F-4D97-AF65-F5344CB8AC3E}">
        <p14:creationId xmlns:p14="http://schemas.microsoft.com/office/powerpoint/2010/main" val="319896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BEE40-B689-BB89-5F06-98CF5954CD66}"/>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542C8878-8FC2-587A-EFDD-8FB3B503A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a:extLst>
              <a:ext uri="{FF2B5EF4-FFF2-40B4-BE49-F238E27FC236}">
                <a16:creationId xmlns:a16="http://schemas.microsoft.com/office/drawing/2014/main" id="{9E2A8644-51DC-DEA1-CAD2-AF6EB06FE4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3C29CD46-82D2-E074-5033-028E6ACF27FC}"/>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314B27E6-C34F-491C-AA30-E65B667496A2}"/>
              </a:ext>
            </a:extLst>
          </p:cNvPr>
          <p:cNvSpPr>
            <a:spLocks noGrp="1"/>
          </p:cNvSpPr>
          <p:nvPr>
            <p:ph type="dt" sz="half" idx="10"/>
          </p:nvPr>
        </p:nvSpPr>
        <p:spPr/>
        <p:txBody>
          <a:bodyPr/>
          <a:lstStyle/>
          <a:p>
            <a:r>
              <a:rPr lang="fr-FR" dirty="0"/>
              <a:t>06/05/2025</a:t>
            </a:r>
          </a:p>
        </p:txBody>
      </p:sp>
      <p:sp>
        <p:nvSpPr>
          <p:cNvPr id="5" name="Rectangle 4">
            <a:extLst>
              <a:ext uri="{FF2B5EF4-FFF2-40B4-BE49-F238E27FC236}">
                <a16:creationId xmlns:a16="http://schemas.microsoft.com/office/drawing/2014/main" id="{2F0AE2B1-BCC1-5A9D-13D5-11F8AA128216}"/>
              </a:ext>
            </a:extLst>
          </p:cNvPr>
          <p:cNvSpPr/>
          <p:nvPr/>
        </p:nvSpPr>
        <p:spPr>
          <a:xfrm>
            <a:off x="3011403" y="132892"/>
            <a:ext cx="5832649" cy="959455"/>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CONTEXTE</a:t>
            </a:r>
          </a:p>
        </p:txBody>
      </p:sp>
      <p:sp>
        <p:nvSpPr>
          <p:cNvPr id="3" name="Espace réservé du numéro de diapositive 2">
            <a:extLst>
              <a:ext uri="{FF2B5EF4-FFF2-40B4-BE49-F238E27FC236}">
                <a16:creationId xmlns:a16="http://schemas.microsoft.com/office/drawing/2014/main" id="{04E14DCC-EBEB-414E-86C3-394795433162}"/>
              </a:ext>
            </a:extLst>
          </p:cNvPr>
          <p:cNvSpPr>
            <a:spLocks noGrp="1"/>
          </p:cNvSpPr>
          <p:nvPr>
            <p:ph type="sldNum" sz="quarter" idx="12"/>
          </p:nvPr>
        </p:nvSpPr>
        <p:spPr/>
        <p:txBody>
          <a:bodyPr/>
          <a:lstStyle/>
          <a:p>
            <a:fld id="{1389BE60-C745-43A2-AEC8-A9214C213C5E}" type="slidenum">
              <a:rPr lang="fr-FR" smtClean="0"/>
              <a:t>2</a:t>
            </a:fld>
            <a:endParaRPr lang="fr-FR"/>
          </a:p>
        </p:txBody>
      </p:sp>
      <p:sp>
        <p:nvSpPr>
          <p:cNvPr id="8" name="ZoneTexte 7">
            <a:extLst>
              <a:ext uri="{FF2B5EF4-FFF2-40B4-BE49-F238E27FC236}">
                <a16:creationId xmlns:a16="http://schemas.microsoft.com/office/drawing/2014/main" id="{1A1EAE39-9EB6-8F77-9BFF-9D90469099A1}"/>
              </a:ext>
            </a:extLst>
          </p:cNvPr>
          <p:cNvSpPr txBox="1"/>
          <p:nvPr/>
        </p:nvSpPr>
        <p:spPr>
          <a:xfrm>
            <a:off x="755576" y="1196752"/>
            <a:ext cx="7759774" cy="523220"/>
          </a:xfrm>
          <a:prstGeom prst="rect">
            <a:avLst/>
          </a:prstGeom>
          <a:noFill/>
        </p:spPr>
        <p:txBody>
          <a:bodyPr wrap="square">
            <a:spAutoFit/>
          </a:bodyPr>
          <a:lstStyle/>
          <a:p>
            <a:pPr algn="ctr"/>
            <a:r>
              <a:rPr lang="fr-FR" sz="2800" b="1" i="1" dirty="0">
                <a:solidFill>
                  <a:srgbClr val="456F27"/>
                </a:solidFill>
              </a:rPr>
              <a:t>Elaboration d’un PLUI avec un volet « H » </a:t>
            </a:r>
          </a:p>
        </p:txBody>
      </p:sp>
      <p:sp>
        <p:nvSpPr>
          <p:cNvPr id="14" name="ZoneTexte 13">
            <a:extLst>
              <a:ext uri="{FF2B5EF4-FFF2-40B4-BE49-F238E27FC236}">
                <a16:creationId xmlns:a16="http://schemas.microsoft.com/office/drawing/2014/main" id="{73686309-2596-C355-3177-6D3558B0B3EE}"/>
              </a:ext>
            </a:extLst>
          </p:cNvPr>
          <p:cNvSpPr txBox="1"/>
          <p:nvPr/>
        </p:nvSpPr>
        <p:spPr>
          <a:xfrm>
            <a:off x="107504" y="1938893"/>
            <a:ext cx="3778368" cy="4370427"/>
          </a:xfrm>
          <a:prstGeom prst="rect">
            <a:avLst/>
          </a:prstGeom>
          <a:noFill/>
        </p:spPr>
        <p:txBody>
          <a:bodyPr wrap="square">
            <a:spAutoFit/>
          </a:bodyPr>
          <a:lstStyle/>
          <a:p>
            <a:pPr algn="ctr"/>
            <a:r>
              <a:rPr lang="fr-FR" sz="2000" b="1" i="1" dirty="0">
                <a:solidFill>
                  <a:srgbClr val="456F27"/>
                </a:solidFill>
              </a:rPr>
              <a:t>Une volonté des élus de la CCHA </a:t>
            </a:r>
            <a:r>
              <a:rPr lang="fr-FR" sz="1600" b="1" i="1" dirty="0"/>
              <a:t>(absence d’obligation règlementaire)</a:t>
            </a:r>
          </a:p>
          <a:p>
            <a:pPr algn="just"/>
            <a:endParaRPr lang="fr-FR" sz="1400" b="1" i="1" dirty="0"/>
          </a:p>
          <a:p>
            <a:pPr algn="just"/>
            <a:endParaRPr lang="fr-FR" sz="1800" b="1" i="1" dirty="0">
              <a:solidFill>
                <a:srgbClr val="456F27"/>
              </a:solidFill>
            </a:endParaRPr>
          </a:p>
          <a:p>
            <a:pPr algn="just"/>
            <a:r>
              <a:rPr lang="fr-FR" sz="1600" dirty="0"/>
              <a:t>Concilier élaboration du 1er document d’urbanisme intercommunal et mise en place d'une politique globale de l'habitat dans un contexte où la question de l’habitat permanent constituait l’un des dossiers pivots du projet de territoire élaboré lors de la création de la CCHA en 2017</a:t>
            </a:r>
          </a:p>
          <a:p>
            <a:pPr algn="just"/>
            <a:endParaRPr lang="fr-FR" dirty="0">
              <a:solidFill>
                <a:srgbClr val="000000"/>
              </a:solidFill>
              <a:latin typeface="Calibri" panose="020F0502020204030204" pitchFamily="34" charset="0"/>
              <a:ea typeface="Calibri" panose="020F0502020204030204" pitchFamily="34" charset="0"/>
            </a:endParaRPr>
          </a:p>
          <a:p>
            <a:pPr algn="just"/>
            <a:r>
              <a:rPr lang="fr-FR" sz="1600" dirty="0"/>
              <a:t>Disposer d’un </a:t>
            </a:r>
            <a:r>
              <a:rPr lang="fr-FR" sz="1600" b="1" dirty="0"/>
              <a:t>document stratégique unique</a:t>
            </a:r>
            <a:r>
              <a:rPr lang="fr-FR" sz="1600" dirty="0"/>
              <a:t> permettant une mise en cohérence de l’ensemble des politiques publiques territoriales</a:t>
            </a:r>
          </a:p>
        </p:txBody>
      </p:sp>
      <p:pic>
        <p:nvPicPr>
          <p:cNvPr id="17" name="Image 16">
            <a:extLst>
              <a:ext uri="{FF2B5EF4-FFF2-40B4-BE49-F238E27FC236}">
                <a16:creationId xmlns:a16="http://schemas.microsoft.com/office/drawing/2014/main" id="{C45D85DA-D8AD-9562-B3F4-CEE23E91823D}"/>
              </a:ext>
            </a:extLst>
          </p:cNvPr>
          <p:cNvPicPr>
            <a:picLocks noChangeAspect="1"/>
          </p:cNvPicPr>
          <p:nvPr/>
        </p:nvPicPr>
        <p:blipFill>
          <a:blip r:embed="rId4"/>
          <a:stretch>
            <a:fillRect/>
          </a:stretch>
        </p:blipFill>
        <p:spPr>
          <a:xfrm>
            <a:off x="4139952" y="2357776"/>
            <a:ext cx="4932040" cy="3360770"/>
          </a:xfrm>
          <a:prstGeom prst="rect">
            <a:avLst/>
          </a:prstGeom>
        </p:spPr>
      </p:pic>
      <p:sp>
        <p:nvSpPr>
          <p:cNvPr id="20" name="Flèche : droite 19">
            <a:extLst>
              <a:ext uri="{FF2B5EF4-FFF2-40B4-BE49-F238E27FC236}">
                <a16:creationId xmlns:a16="http://schemas.microsoft.com/office/drawing/2014/main" id="{E7BD744B-C3DD-CE88-EC17-4A3331BDD2DA}"/>
              </a:ext>
            </a:extLst>
          </p:cNvPr>
          <p:cNvSpPr/>
          <p:nvPr/>
        </p:nvSpPr>
        <p:spPr>
          <a:xfrm rot="5400000">
            <a:off x="1785684" y="2547405"/>
            <a:ext cx="288032" cy="38805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just"/>
            <a:endParaRPr lang="fr-FR" dirty="0"/>
          </a:p>
        </p:txBody>
      </p:sp>
    </p:spTree>
    <p:extLst>
      <p:ext uri="{BB962C8B-B14F-4D97-AF65-F5344CB8AC3E}">
        <p14:creationId xmlns:p14="http://schemas.microsoft.com/office/powerpoint/2010/main" val="169630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CFD5CFF1-1F85-D540-CD0D-669C495853D7}"/>
              </a:ext>
            </a:extLst>
          </p:cNvPr>
          <p:cNvSpPr txBox="1"/>
          <p:nvPr/>
        </p:nvSpPr>
        <p:spPr>
          <a:xfrm>
            <a:off x="20887" y="1124744"/>
            <a:ext cx="3416303" cy="5032147"/>
          </a:xfrm>
          <a:prstGeom prst="rect">
            <a:avLst/>
          </a:prstGeom>
          <a:noFill/>
          <a:ln>
            <a:noFill/>
          </a:ln>
        </p:spPr>
        <p:txBody>
          <a:bodyPr wrap="square" rtlCol="0">
            <a:spAutoFit/>
          </a:bodyPr>
          <a:lstStyle/>
          <a:p>
            <a:pPr algn="ctr"/>
            <a:r>
              <a:rPr lang="fr-FR" sz="1600" u="sng" dirty="0"/>
              <a:t>Nb d’habitants </a:t>
            </a:r>
            <a:r>
              <a:rPr lang="fr-FR" sz="1200" u="sng" dirty="0"/>
              <a:t>(2021) </a:t>
            </a:r>
            <a:r>
              <a:rPr lang="fr-FR" sz="1600" u="sng" dirty="0"/>
              <a:t>: </a:t>
            </a:r>
            <a:r>
              <a:rPr lang="en-US" sz="1600" b="1" dirty="0"/>
              <a:t>7116</a:t>
            </a:r>
          </a:p>
          <a:p>
            <a:pPr algn="ctr"/>
            <a:r>
              <a:rPr lang="en-US" sz="1400" i="1" dirty="0"/>
              <a:t>(60 </a:t>
            </a:r>
            <a:r>
              <a:rPr lang="en-US" sz="1400" i="1" dirty="0" err="1"/>
              <a:t>ans</a:t>
            </a:r>
            <a:r>
              <a:rPr lang="en-US" sz="1400" i="1" dirty="0"/>
              <a:t> et + : </a:t>
            </a:r>
            <a:r>
              <a:rPr lang="en-US" sz="1400" b="1" i="1" dirty="0"/>
              <a:t>42,4%</a:t>
            </a:r>
            <a:r>
              <a:rPr lang="en-US" sz="1400" i="1" dirty="0"/>
              <a:t>)</a:t>
            </a:r>
          </a:p>
          <a:p>
            <a:pPr algn="ctr"/>
            <a:endParaRPr lang="en-US" sz="900" i="1" dirty="0"/>
          </a:p>
          <a:p>
            <a:pPr algn="ctr"/>
            <a:r>
              <a:rPr lang="fr-FR" sz="1600" u="sng" dirty="0"/>
              <a:t>Taille moyenne des ménages : </a:t>
            </a:r>
            <a:r>
              <a:rPr lang="fr-FR" sz="1400" b="1" dirty="0"/>
              <a:t>1,85</a:t>
            </a:r>
          </a:p>
          <a:p>
            <a:pPr algn="ctr"/>
            <a:endParaRPr lang="fr-FR" sz="900" b="1" dirty="0"/>
          </a:p>
          <a:p>
            <a:pPr algn="ctr"/>
            <a:r>
              <a:rPr lang="en-US" sz="1600" u="sng" dirty="0"/>
              <a:t>Composition du parc de </a:t>
            </a:r>
            <a:r>
              <a:rPr lang="en-US" sz="1600" u="sng" dirty="0" err="1"/>
              <a:t>logt</a:t>
            </a:r>
            <a:r>
              <a:rPr lang="en-US" sz="1600" u="sng" dirty="0"/>
              <a:t> </a:t>
            </a:r>
            <a:r>
              <a:rPr lang="fr-FR" sz="1600" u="sng" dirty="0"/>
              <a:t>(2021)</a:t>
            </a:r>
            <a:endParaRPr lang="en-US" sz="1600" u="sng" dirty="0"/>
          </a:p>
          <a:p>
            <a:pPr algn="ctr"/>
            <a:endParaRPr lang="fr-FR" sz="1400" b="1" dirty="0"/>
          </a:p>
          <a:p>
            <a:pPr algn="ctr"/>
            <a:endParaRPr lang="en-US" sz="1400" i="1" dirty="0"/>
          </a:p>
          <a:p>
            <a:pPr algn="ctr"/>
            <a:endParaRPr lang="en-US" sz="1400" i="1" dirty="0"/>
          </a:p>
          <a:p>
            <a:pPr algn="ctr"/>
            <a:endParaRPr lang="en-US" sz="900" i="1" dirty="0"/>
          </a:p>
          <a:p>
            <a:pPr algn="ctr"/>
            <a:r>
              <a:rPr lang="fr-FR" sz="1600" u="sng" dirty="0"/>
              <a:t>Organisation territoriale</a:t>
            </a:r>
          </a:p>
          <a:p>
            <a:pPr algn="ctr">
              <a:spcAft>
                <a:spcPts val="600"/>
              </a:spcAft>
            </a:pPr>
            <a:r>
              <a:rPr lang="fr-FR" sz="1600" dirty="0"/>
              <a:t>3 territoires de proximité</a:t>
            </a:r>
          </a:p>
          <a:p>
            <a:pPr algn="ctr">
              <a:spcAft>
                <a:spcPts val="300"/>
              </a:spcAft>
            </a:pPr>
            <a:r>
              <a:rPr lang="fr-FR" sz="1400" b="1" i="1" dirty="0">
                <a:solidFill>
                  <a:srgbClr val="456F27"/>
                </a:solidFill>
              </a:rPr>
              <a:t>Vallées d’Ax : </a:t>
            </a:r>
            <a:r>
              <a:rPr lang="fr-FR" sz="1400" dirty="0"/>
              <a:t>37 communes - 5355 </a:t>
            </a:r>
            <a:r>
              <a:rPr lang="fr-FR" sz="1400" dirty="0" err="1"/>
              <a:t>habts</a:t>
            </a:r>
            <a:endParaRPr lang="fr-FR" sz="1600" dirty="0"/>
          </a:p>
          <a:p>
            <a:pPr algn="ctr">
              <a:spcAft>
                <a:spcPts val="300"/>
              </a:spcAft>
            </a:pPr>
            <a:r>
              <a:rPr lang="fr-FR" sz="1400" b="1" i="1" dirty="0">
                <a:solidFill>
                  <a:srgbClr val="456F27"/>
                </a:solidFill>
              </a:rPr>
              <a:t>Auzat-Vicdessos : </a:t>
            </a:r>
            <a:r>
              <a:rPr lang="en-US" sz="1400" dirty="0"/>
              <a:t>7 communes - 1280 </a:t>
            </a:r>
            <a:r>
              <a:rPr lang="en-US" sz="1400" dirty="0" err="1"/>
              <a:t>habts</a:t>
            </a:r>
            <a:endParaRPr lang="fr-FR" sz="1600" dirty="0"/>
          </a:p>
          <a:p>
            <a:pPr algn="ctr">
              <a:spcAft>
                <a:spcPts val="300"/>
              </a:spcAft>
            </a:pPr>
            <a:r>
              <a:rPr lang="fr-FR" sz="1400" b="1" i="1" dirty="0" err="1">
                <a:solidFill>
                  <a:srgbClr val="456F27"/>
                </a:solidFill>
              </a:rPr>
              <a:t>Donezan</a:t>
            </a:r>
            <a:r>
              <a:rPr lang="fr-FR" sz="1400" b="1" i="1" dirty="0">
                <a:solidFill>
                  <a:srgbClr val="456F27"/>
                </a:solidFill>
              </a:rPr>
              <a:t> : </a:t>
            </a:r>
            <a:r>
              <a:rPr lang="en-US" sz="1400" dirty="0"/>
              <a:t>7 communes - 481 </a:t>
            </a:r>
            <a:r>
              <a:rPr lang="en-US" sz="1400" dirty="0" err="1"/>
              <a:t>habts</a:t>
            </a:r>
            <a:endParaRPr lang="en-US" sz="1400" dirty="0"/>
          </a:p>
          <a:p>
            <a:pPr algn="ctr">
              <a:spcAft>
                <a:spcPts val="300"/>
              </a:spcAft>
            </a:pPr>
            <a:endParaRPr lang="en-US" sz="900" b="1" i="1" dirty="0"/>
          </a:p>
          <a:p>
            <a:pPr algn="ctr">
              <a:spcAft>
                <a:spcPts val="300"/>
              </a:spcAft>
            </a:pPr>
            <a:r>
              <a:rPr lang="fr-FR" sz="1600" u="sng" dirty="0"/>
              <a:t>Territoire pourvoyeur d’emploi :</a:t>
            </a:r>
            <a:r>
              <a:rPr lang="fr-FR" sz="1400" dirty="0"/>
              <a:t> </a:t>
            </a:r>
          </a:p>
          <a:p>
            <a:pPr algn="ctr">
              <a:spcAft>
                <a:spcPts val="300"/>
              </a:spcAft>
            </a:pPr>
            <a:r>
              <a:rPr lang="fr-FR" sz="1600" dirty="0"/>
              <a:t>Indice de concentration d’emploi à 108</a:t>
            </a:r>
          </a:p>
          <a:p>
            <a:pPr algn="ctr"/>
            <a:r>
              <a:rPr lang="fr-FR" sz="1600" dirty="0"/>
              <a:t>Principale zone pourvoyeuse : </a:t>
            </a:r>
          </a:p>
          <a:p>
            <a:pPr algn="ctr"/>
            <a:r>
              <a:rPr lang="fr-FR" sz="1600" dirty="0"/>
              <a:t>Vallées d’Ax </a:t>
            </a:r>
          </a:p>
          <a:p>
            <a:pPr algn="ctr">
              <a:spcAft>
                <a:spcPts val="300"/>
              </a:spcAft>
            </a:pPr>
            <a:r>
              <a:rPr lang="fr-FR" sz="1400" b="1" i="1" dirty="0"/>
              <a:t> </a:t>
            </a:r>
            <a:endParaRPr lang="fr-FR"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B588BA7E-1467-B17D-6C39-63FA5BDCCA57}"/>
              </a:ext>
            </a:extLst>
          </p:cNvPr>
          <p:cNvSpPr>
            <a:spLocks noGrp="1"/>
          </p:cNvSpPr>
          <p:nvPr>
            <p:ph type="dt" sz="half" idx="10"/>
          </p:nvPr>
        </p:nvSpPr>
        <p:spPr/>
        <p:txBody>
          <a:bodyPr/>
          <a:lstStyle/>
          <a:p>
            <a:r>
              <a:rPr lang="fr-FR"/>
              <a:t>06/05/2025</a:t>
            </a:r>
          </a:p>
        </p:txBody>
      </p:sp>
      <p:sp>
        <p:nvSpPr>
          <p:cNvPr id="5" name="Rectangle 4">
            <a:extLst>
              <a:ext uri="{FF2B5EF4-FFF2-40B4-BE49-F238E27FC236}">
                <a16:creationId xmlns:a16="http://schemas.microsoft.com/office/drawing/2014/main" id="{199F4308-9962-74CA-04DF-F1A330978FE0}"/>
              </a:ext>
            </a:extLst>
          </p:cNvPr>
          <p:cNvSpPr/>
          <p:nvPr/>
        </p:nvSpPr>
        <p:spPr>
          <a:xfrm>
            <a:off x="3059832" y="1"/>
            <a:ext cx="5832649" cy="1137362"/>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CONTEXTE TERRITORIAL</a:t>
            </a:r>
          </a:p>
        </p:txBody>
      </p:sp>
      <p:sp>
        <p:nvSpPr>
          <p:cNvPr id="3" name="Espace réservé du numéro de diapositive 2">
            <a:extLst>
              <a:ext uri="{FF2B5EF4-FFF2-40B4-BE49-F238E27FC236}">
                <a16:creationId xmlns:a16="http://schemas.microsoft.com/office/drawing/2014/main" id="{4E785F2D-7E0A-BFED-C49A-4840E54B216A}"/>
              </a:ext>
            </a:extLst>
          </p:cNvPr>
          <p:cNvSpPr>
            <a:spLocks noGrp="1"/>
          </p:cNvSpPr>
          <p:nvPr>
            <p:ph type="sldNum" sz="quarter" idx="12"/>
          </p:nvPr>
        </p:nvSpPr>
        <p:spPr/>
        <p:txBody>
          <a:bodyPr/>
          <a:lstStyle/>
          <a:p>
            <a:fld id="{1389BE60-C745-43A2-AEC8-A9214C213C5E}" type="slidenum">
              <a:rPr lang="fr-FR" smtClean="0"/>
              <a:t>3</a:t>
            </a:fld>
            <a:endParaRPr lang="fr-FR"/>
          </a:p>
        </p:txBody>
      </p:sp>
      <p:pic>
        <p:nvPicPr>
          <p:cNvPr id="14" name="Image 13">
            <a:extLst>
              <a:ext uri="{FF2B5EF4-FFF2-40B4-BE49-F238E27FC236}">
                <a16:creationId xmlns:a16="http://schemas.microsoft.com/office/drawing/2014/main" id="{55036AA4-9769-ED79-1495-4C773D7FC07C}"/>
              </a:ext>
            </a:extLst>
          </p:cNvPr>
          <p:cNvPicPr/>
          <p:nvPr/>
        </p:nvPicPr>
        <p:blipFill>
          <a:blip r:embed="rId4">
            <a:lum/>
            <a:alphaModFix amt="75000"/>
          </a:blip>
          <a:srcRect l="2174" r="2198"/>
          <a:stretch/>
        </p:blipFill>
        <p:spPr>
          <a:xfrm>
            <a:off x="3490620" y="983348"/>
            <a:ext cx="5617884" cy="4154479"/>
          </a:xfrm>
          <a:prstGeom prst="rect">
            <a:avLst/>
          </a:prstGeom>
          <a:noFill/>
          <a:ln>
            <a:solidFill>
              <a:schemeClr val="tx1"/>
            </a:solidFill>
            <a:prstDash/>
          </a:ln>
        </p:spPr>
      </p:pic>
      <p:sp>
        <p:nvSpPr>
          <p:cNvPr id="13" name="Organigramme : Terminateur 12">
            <a:extLst>
              <a:ext uri="{FF2B5EF4-FFF2-40B4-BE49-F238E27FC236}">
                <a16:creationId xmlns:a16="http://schemas.microsoft.com/office/drawing/2014/main" id="{ED6D8CF4-5E97-C915-C1E0-CD0E90685AA2}"/>
              </a:ext>
            </a:extLst>
          </p:cNvPr>
          <p:cNvSpPr/>
          <p:nvPr/>
        </p:nvSpPr>
        <p:spPr>
          <a:xfrm rot="19285449">
            <a:off x="4304527" y="2548135"/>
            <a:ext cx="302835" cy="158265"/>
          </a:xfrm>
          <a:prstGeom prst="flowChartTermina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ED3DA68-79EF-B8A4-94D5-7C233B3A53EB}"/>
              </a:ext>
            </a:extLst>
          </p:cNvPr>
          <p:cNvSpPr/>
          <p:nvPr/>
        </p:nvSpPr>
        <p:spPr>
          <a:xfrm>
            <a:off x="8419361" y="3143588"/>
            <a:ext cx="144016" cy="144016"/>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DF25CEC1-A28D-C2DB-12CD-DB24D8AA2CF5}"/>
              </a:ext>
            </a:extLst>
          </p:cNvPr>
          <p:cNvSpPr/>
          <p:nvPr/>
        </p:nvSpPr>
        <p:spPr>
          <a:xfrm>
            <a:off x="6718063" y="2986125"/>
            <a:ext cx="144016" cy="14401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8A181DDA-6A4D-F66C-66A2-CEAB2D899E11}"/>
              </a:ext>
            </a:extLst>
          </p:cNvPr>
          <p:cNvSpPr/>
          <p:nvPr/>
        </p:nvSpPr>
        <p:spPr>
          <a:xfrm>
            <a:off x="6227554" y="2555259"/>
            <a:ext cx="144016" cy="144016"/>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solidFill>
            </a:endParaRPr>
          </a:p>
        </p:txBody>
      </p:sp>
      <p:sp>
        <p:nvSpPr>
          <p:cNvPr id="20" name="Ellipse 19">
            <a:extLst>
              <a:ext uri="{FF2B5EF4-FFF2-40B4-BE49-F238E27FC236}">
                <a16:creationId xmlns:a16="http://schemas.microsoft.com/office/drawing/2014/main" id="{ECC56A41-90DC-853E-1EEC-8D640213DEC6}"/>
              </a:ext>
            </a:extLst>
          </p:cNvPr>
          <p:cNvSpPr/>
          <p:nvPr/>
        </p:nvSpPr>
        <p:spPr>
          <a:xfrm>
            <a:off x="5728171" y="2355982"/>
            <a:ext cx="144016" cy="144016"/>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75000"/>
                </a:schemeClr>
              </a:solidFill>
            </a:endParaRPr>
          </a:p>
        </p:txBody>
      </p:sp>
      <p:sp>
        <p:nvSpPr>
          <p:cNvPr id="22" name="Rectangle 21">
            <a:extLst>
              <a:ext uri="{FF2B5EF4-FFF2-40B4-BE49-F238E27FC236}">
                <a16:creationId xmlns:a16="http://schemas.microsoft.com/office/drawing/2014/main" id="{1B69E07B-55A7-8202-6EBC-71448CCEAB42}"/>
              </a:ext>
            </a:extLst>
          </p:cNvPr>
          <p:cNvSpPr/>
          <p:nvPr/>
        </p:nvSpPr>
        <p:spPr>
          <a:xfrm>
            <a:off x="3480620" y="5017924"/>
            <a:ext cx="5627884" cy="5713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C14BAE7-EC2A-5EBB-C962-38BA8B0314F4}"/>
              </a:ext>
            </a:extLst>
          </p:cNvPr>
          <p:cNvPicPr>
            <a:picLocks noChangeAspect="1"/>
          </p:cNvPicPr>
          <p:nvPr/>
        </p:nvPicPr>
        <p:blipFill>
          <a:blip r:embed="rId5"/>
          <a:srcRect t="10103" b="59686"/>
          <a:stretch/>
        </p:blipFill>
        <p:spPr>
          <a:xfrm>
            <a:off x="3539905" y="5077274"/>
            <a:ext cx="2120712" cy="488664"/>
          </a:xfrm>
          <a:prstGeom prst="rect">
            <a:avLst/>
          </a:prstGeom>
        </p:spPr>
      </p:pic>
      <p:pic>
        <p:nvPicPr>
          <p:cNvPr id="12" name="Image 11">
            <a:extLst>
              <a:ext uri="{FF2B5EF4-FFF2-40B4-BE49-F238E27FC236}">
                <a16:creationId xmlns:a16="http://schemas.microsoft.com/office/drawing/2014/main" id="{072DC7E0-2B1F-F09A-794B-4831E167C07A}"/>
              </a:ext>
            </a:extLst>
          </p:cNvPr>
          <p:cNvPicPr>
            <a:picLocks noChangeAspect="1"/>
          </p:cNvPicPr>
          <p:nvPr/>
        </p:nvPicPr>
        <p:blipFill>
          <a:blip r:embed="rId6"/>
          <a:srcRect t="17893" b="53024"/>
          <a:stretch/>
        </p:blipFill>
        <p:spPr>
          <a:xfrm>
            <a:off x="5660617" y="5189318"/>
            <a:ext cx="1926613" cy="234162"/>
          </a:xfrm>
          <a:prstGeom prst="rect">
            <a:avLst/>
          </a:prstGeom>
        </p:spPr>
      </p:pic>
      <p:pic>
        <p:nvPicPr>
          <p:cNvPr id="21" name="Image 20">
            <a:extLst>
              <a:ext uri="{FF2B5EF4-FFF2-40B4-BE49-F238E27FC236}">
                <a16:creationId xmlns:a16="http://schemas.microsoft.com/office/drawing/2014/main" id="{FE5CAAA0-1425-3A16-6DA9-98B2CB45FFBC}"/>
              </a:ext>
            </a:extLst>
          </p:cNvPr>
          <p:cNvPicPr>
            <a:picLocks noChangeAspect="1"/>
          </p:cNvPicPr>
          <p:nvPr/>
        </p:nvPicPr>
        <p:blipFill>
          <a:blip r:embed="rId6"/>
          <a:srcRect t="68707" r="21902" b="2210"/>
          <a:stretch/>
        </p:blipFill>
        <p:spPr>
          <a:xfrm>
            <a:off x="7587230" y="5186501"/>
            <a:ext cx="1504659" cy="234162"/>
          </a:xfrm>
          <a:prstGeom prst="rect">
            <a:avLst/>
          </a:prstGeom>
        </p:spPr>
      </p:pic>
      <p:graphicFrame>
        <p:nvGraphicFramePr>
          <p:cNvPr id="7" name="Tableau 6">
            <a:extLst>
              <a:ext uri="{FF2B5EF4-FFF2-40B4-BE49-F238E27FC236}">
                <a16:creationId xmlns:a16="http://schemas.microsoft.com/office/drawing/2014/main" id="{0B1C02C2-78D9-1807-7699-50385FD898B8}"/>
              </a:ext>
            </a:extLst>
          </p:cNvPr>
          <p:cNvGraphicFramePr>
            <a:graphicFrameLocks noGrp="1"/>
          </p:cNvGraphicFramePr>
          <p:nvPr>
            <p:extLst>
              <p:ext uri="{D42A27DB-BD31-4B8C-83A1-F6EECF244321}">
                <p14:modId xmlns:p14="http://schemas.microsoft.com/office/powerpoint/2010/main" val="1800925421"/>
              </p:ext>
            </p:extLst>
          </p:nvPr>
        </p:nvGraphicFramePr>
        <p:xfrm>
          <a:off x="209371" y="2456201"/>
          <a:ext cx="3064191" cy="487680"/>
        </p:xfrm>
        <a:graphic>
          <a:graphicData uri="http://schemas.openxmlformats.org/drawingml/2006/table">
            <a:tbl>
              <a:tblPr firstRow="1" bandRow="1">
                <a:tableStyleId>{5C22544A-7EE6-4342-B048-85BDC9FD1C3A}</a:tableStyleId>
              </a:tblPr>
              <a:tblGrid>
                <a:gridCol w="1033586">
                  <a:extLst>
                    <a:ext uri="{9D8B030D-6E8A-4147-A177-3AD203B41FA5}">
                      <a16:colId xmlns:a16="http://schemas.microsoft.com/office/drawing/2014/main" val="3628046760"/>
                    </a:ext>
                  </a:extLst>
                </a:gridCol>
                <a:gridCol w="1032953">
                  <a:extLst>
                    <a:ext uri="{9D8B030D-6E8A-4147-A177-3AD203B41FA5}">
                      <a16:colId xmlns:a16="http://schemas.microsoft.com/office/drawing/2014/main" val="531046517"/>
                    </a:ext>
                  </a:extLst>
                </a:gridCol>
                <a:gridCol w="997652">
                  <a:extLst>
                    <a:ext uri="{9D8B030D-6E8A-4147-A177-3AD203B41FA5}">
                      <a16:colId xmlns:a16="http://schemas.microsoft.com/office/drawing/2014/main" val="224098617"/>
                    </a:ext>
                  </a:extLst>
                </a:gridCol>
              </a:tblGrid>
              <a:tr h="389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50" dirty="0">
                          <a:solidFill>
                            <a:schemeClr val="bg1"/>
                          </a:solidFill>
                          <a:effectLst/>
                          <a:latin typeface="Marianne"/>
                          <a:ea typeface="Marianne"/>
                          <a:cs typeface="Marianne"/>
                        </a:rPr>
                        <a:t>RP : 3689</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1" kern="150" dirty="0">
                          <a:solidFill>
                            <a:schemeClr val="bg1"/>
                          </a:solidFill>
                          <a:effectLst/>
                          <a:latin typeface="Marianne"/>
                          <a:ea typeface="Marianne"/>
                          <a:cs typeface="Marianne"/>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50" dirty="0">
                          <a:solidFill>
                            <a:schemeClr val="tx1"/>
                          </a:solidFill>
                          <a:effectLst/>
                          <a:latin typeface="Marianne"/>
                          <a:ea typeface="Marianne"/>
                          <a:cs typeface="Marianne"/>
                        </a:rPr>
                        <a:t>RS : 8182</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1" kern="150" dirty="0">
                          <a:solidFill>
                            <a:schemeClr val="tx1"/>
                          </a:solidFill>
                          <a:effectLst/>
                          <a:latin typeface="Marianne"/>
                          <a:ea typeface="Marianne"/>
                          <a:cs typeface="Marianne"/>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50" dirty="0">
                          <a:solidFill>
                            <a:schemeClr val="tx1"/>
                          </a:solidFill>
                          <a:effectLst/>
                          <a:latin typeface="Marianne"/>
                          <a:ea typeface="Marianne"/>
                          <a:cs typeface="Marianne"/>
                        </a:rPr>
                        <a:t>LV : 537</a:t>
                      </a:r>
                    </a:p>
                    <a:p>
                      <a:pPr algn="ctr"/>
                      <a:r>
                        <a:rPr lang="fr-FR" sz="1200" b="0" i="1" kern="150" dirty="0">
                          <a:solidFill>
                            <a:schemeClr val="tx1"/>
                          </a:solidFill>
                          <a:effectLst/>
                          <a:latin typeface="Marianne"/>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180351"/>
                  </a:ext>
                </a:extLst>
              </a:tr>
            </a:tbl>
          </a:graphicData>
        </a:graphic>
      </p:graphicFrame>
      <p:sp>
        <p:nvSpPr>
          <p:cNvPr id="24" name="ZoneTexte 23">
            <a:extLst>
              <a:ext uri="{FF2B5EF4-FFF2-40B4-BE49-F238E27FC236}">
                <a16:creationId xmlns:a16="http://schemas.microsoft.com/office/drawing/2014/main" id="{094445B4-D0F2-9811-08ED-5CC553389E91}"/>
              </a:ext>
            </a:extLst>
          </p:cNvPr>
          <p:cNvSpPr txBox="1"/>
          <p:nvPr/>
        </p:nvSpPr>
        <p:spPr>
          <a:xfrm>
            <a:off x="3498927" y="984979"/>
            <a:ext cx="5601270" cy="584775"/>
          </a:xfrm>
          <a:prstGeom prst="rect">
            <a:avLst/>
          </a:prstGeom>
          <a:solidFill>
            <a:schemeClr val="bg1"/>
          </a:solidFill>
        </p:spPr>
        <p:txBody>
          <a:bodyPr wrap="square">
            <a:spAutoFit/>
          </a:bodyPr>
          <a:lstStyle/>
          <a:p>
            <a:pPr algn="ctr"/>
            <a:r>
              <a:rPr lang="fr-FR" sz="1600" b="1" dirty="0"/>
              <a:t>51 communes</a:t>
            </a:r>
          </a:p>
          <a:p>
            <a:pPr algn="ctr"/>
            <a:r>
              <a:rPr lang="en-US" sz="1600" dirty="0"/>
              <a:t>Superficie : </a:t>
            </a:r>
            <a:r>
              <a:rPr lang="en-US" sz="1600" b="1" dirty="0"/>
              <a:t>1128,28 km²  - </a:t>
            </a:r>
            <a:r>
              <a:rPr lang="en-US" sz="1600" dirty="0"/>
              <a:t>Densité moyenne : </a:t>
            </a:r>
            <a:r>
              <a:rPr lang="fr-FR" sz="1600" dirty="0"/>
              <a:t> </a:t>
            </a:r>
            <a:r>
              <a:rPr lang="fr-FR" sz="1600" b="1" dirty="0"/>
              <a:t>6,3hab/km²</a:t>
            </a:r>
          </a:p>
        </p:txBody>
      </p:sp>
      <p:cxnSp>
        <p:nvCxnSpPr>
          <p:cNvPr id="29" name="Connecteur droit 28">
            <a:extLst>
              <a:ext uri="{FF2B5EF4-FFF2-40B4-BE49-F238E27FC236}">
                <a16:creationId xmlns:a16="http://schemas.microsoft.com/office/drawing/2014/main" id="{34AC438B-3DCE-6CAE-19E8-14FAEF3C2B48}"/>
              </a:ext>
            </a:extLst>
          </p:cNvPr>
          <p:cNvCxnSpPr/>
          <p:nvPr/>
        </p:nvCxnSpPr>
        <p:spPr>
          <a:xfrm>
            <a:off x="3480620" y="1569754"/>
            <a:ext cx="5627884"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1CBC179D-8392-F304-3446-1DE225564268}"/>
              </a:ext>
            </a:extLst>
          </p:cNvPr>
          <p:cNvSpPr txBox="1"/>
          <p:nvPr/>
        </p:nvSpPr>
        <p:spPr>
          <a:xfrm>
            <a:off x="115184" y="5741701"/>
            <a:ext cx="8913631" cy="584775"/>
          </a:xfrm>
          <a:prstGeom prst="rect">
            <a:avLst/>
          </a:prstGeom>
          <a:noFill/>
        </p:spPr>
        <p:txBody>
          <a:bodyPr wrap="square">
            <a:spAutoFit/>
          </a:bodyPr>
          <a:lstStyle/>
          <a:p>
            <a:pPr>
              <a:spcAft>
                <a:spcPts val="600"/>
              </a:spcAft>
            </a:pPr>
            <a:r>
              <a:rPr lang="fr-FR" sz="1600" u="sng" dirty="0"/>
              <a:t>Caractéristique du tissu économique :</a:t>
            </a:r>
            <a:r>
              <a:rPr lang="fr-FR" sz="1600" dirty="0"/>
              <a:t> tourisme, économie tertiaire orientée sur la sphère présentielle, tissu économique de PME et TPE, quelques industries en lien avec valorisation des ressources naturelles</a:t>
            </a:r>
          </a:p>
        </p:txBody>
      </p:sp>
    </p:spTree>
    <p:extLst>
      <p:ext uri="{BB962C8B-B14F-4D97-AF65-F5344CB8AC3E}">
        <p14:creationId xmlns:p14="http://schemas.microsoft.com/office/powerpoint/2010/main" val="347345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B1B5-6AD8-0E8D-F09F-2DDCC94A1A3C}"/>
            </a:ext>
          </a:extLst>
        </p:cNvPr>
        <p:cNvGrpSpPr/>
        <p:nvPr/>
      </p:nvGrpSpPr>
      <p:grpSpPr>
        <a:xfrm>
          <a:off x="0" y="0"/>
          <a:ext cx="0" cy="0"/>
          <a:chOff x="0" y="0"/>
          <a:chExt cx="0" cy="0"/>
        </a:xfrm>
      </p:grpSpPr>
      <p:grpSp>
        <p:nvGrpSpPr>
          <p:cNvPr id="15" name="Groupe 14">
            <a:extLst>
              <a:ext uri="{FF2B5EF4-FFF2-40B4-BE49-F238E27FC236}">
                <a16:creationId xmlns:a16="http://schemas.microsoft.com/office/drawing/2014/main" id="{99A5AFB9-93DC-EB8F-02F1-6E2593FBFA98}"/>
              </a:ext>
            </a:extLst>
          </p:cNvPr>
          <p:cNvGrpSpPr/>
          <p:nvPr/>
        </p:nvGrpSpPr>
        <p:grpSpPr>
          <a:xfrm>
            <a:off x="3926410" y="1200592"/>
            <a:ext cx="4958108" cy="2639318"/>
            <a:chOff x="3978896" y="2909447"/>
            <a:chExt cx="4958108" cy="2639318"/>
          </a:xfrm>
        </p:grpSpPr>
        <p:pic>
          <p:nvPicPr>
            <p:cNvPr id="30" name="Image 29">
              <a:extLst>
                <a:ext uri="{FF2B5EF4-FFF2-40B4-BE49-F238E27FC236}">
                  <a16:creationId xmlns:a16="http://schemas.microsoft.com/office/drawing/2014/main" id="{1A0648C0-42EE-7CF8-3760-FD49ACDF8336}"/>
                </a:ext>
              </a:extLst>
            </p:cNvPr>
            <p:cNvPicPr>
              <a:picLocks noChangeAspect="1"/>
            </p:cNvPicPr>
            <p:nvPr/>
          </p:nvPicPr>
          <p:blipFill>
            <a:blip r:embed="rId2"/>
            <a:srcRect t="6443" b="11003"/>
            <a:stretch/>
          </p:blipFill>
          <p:spPr>
            <a:xfrm>
              <a:off x="3978896" y="2981325"/>
              <a:ext cx="4958108" cy="2567440"/>
            </a:xfrm>
            <a:prstGeom prst="rect">
              <a:avLst/>
            </a:prstGeom>
          </p:spPr>
        </p:pic>
        <p:sp>
          <p:nvSpPr>
            <p:cNvPr id="14" name="Rectangle 13">
              <a:extLst>
                <a:ext uri="{FF2B5EF4-FFF2-40B4-BE49-F238E27FC236}">
                  <a16:creationId xmlns:a16="http://schemas.microsoft.com/office/drawing/2014/main" id="{05B775EE-0BB7-499F-8ECC-A8F18118C080}"/>
                </a:ext>
              </a:extLst>
            </p:cNvPr>
            <p:cNvSpPr/>
            <p:nvPr/>
          </p:nvSpPr>
          <p:spPr>
            <a:xfrm>
              <a:off x="3978896" y="2909447"/>
              <a:ext cx="377080" cy="139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Image 8">
            <a:extLst>
              <a:ext uri="{FF2B5EF4-FFF2-40B4-BE49-F238E27FC236}">
                <a16:creationId xmlns:a16="http://schemas.microsoft.com/office/drawing/2014/main" id="{3327E16B-5BD7-C175-89EC-D100F0644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a:extLst>
              <a:ext uri="{FF2B5EF4-FFF2-40B4-BE49-F238E27FC236}">
                <a16:creationId xmlns:a16="http://schemas.microsoft.com/office/drawing/2014/main" id="{D52C8594-7E42-07E4-7F36-1F7EE2F325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8C2F0F79-D802-4AEA-5715-1B1AB7FC9AB7}"/>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01BCB199-A981-9DD2-F636-F573DA9AFB65}"/>
              </a:ext>
            </a:extLst>
          </p:cNvPr>
          <p:cNvSpPr>
            <a:spLocks noGrp="1"/>
          </p:cNvSpPr>
          <p:nvPr>
            <p:ph type="dt" sz="half" idx="10"/>
          </p:nvPr>
        </p:nvSpPr>
        <p:spPr/>
        <p:txBody>
          <a:bodyPr/>
          <a:lstStyle/>
          <a:p>
            <a:r>
              <a:rPr lang="fr-FR"/>
              <a:t>06/05/2025</a:t>
            </a:r>
          </a:p>
        </p:txBody>
      </p:sp>
      <p:sp>
        <p:nvSpPr>
          <p:cNvPr id="5" name="Rectangle 4">
            <a:extLst>
              <a:ext uri="{FF2B5EF4-FFF2-40B4-BE49-F238E27FC236}">
                <a16:creationId xmlns:a16="http://schemas.microsoft.com/office/drawing/2014/main" id="{A866830B-E8DF-E904-3B2C-9F4D235484C2}"/>
              </a:ext>
            </a:extLst>
          </p:cNvPr>
          <p:cNvSpPr/>
          <p:nvPr/>
        </p:nvSpPr>
        <p:spPr>
          <a:xfrm>
            <a:off x="3011403" y="132892"/>
            <a:ext cx="5832649" cy="959455"/>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CONTEXTE TERRITORIAL</a:t>
            </a:r>
          </a:p>
        </p:txBody>
      </p:sp>
      <p:sp>
        <p:nvSpPr>
          <p:cNvPr id="3" name="Espace réservé du numéro de diapositive 2">
            <a:extLst>
              <a:ext uri="{FF2B5EF4-FFF2-40B4-BE49-F238E27FC236}">
                <a16:creationId xmlns:a16="http://schemas.microsoft.com/office/drawing/2014/main" id="{0C4E7AA3-188C-E220-EB49-4690AFDA1096}"/>
              </a:ext>
            </a:extLst>
          </p:cNvPr>
          <p:cNvSpPr>
            <a:spLocks noGrp="1"/>
          </p:cNvSpPr>
          <p:nvPr>
            <p:ph type="sldNum" sz="quarter" idx="12"/>
          </p:nvPr>
        </p:nvSpPr>
        <p:spPr/>
        <p:txBody>
          <a:bodyPr/>
          <a:lstStyle/>
          <a:p>
            <a:fld id="{1389BE60-C745-43A2-AEC8-A9214C213C5E}" type="slidenum">
              <a:rPr lang="fr-FR" smtClean="0"/>
              <a:t>4</a:t>
            </a:fld>
            <a:endParaRPr lang="fr-FR"/>
          </a:p>
        </p:txBody>
      </p:sp>
      <p:sp>
        <p:nvSpPr>
          <p:cNvPr id="31" name="Rectangle 30">
            <a:extLst>
              <a:ext uri="{FF2B5EF4-FFF2-40B4-BE49-F238E27FC236}">
                <a16:creationId xmlns:a16="http://schemas.microsoft.com/office/drawing/2014/main" id="{82422836-BBAD-1F13-B8C7-02D04852C1E4}"/>
              </a:ext>
            </a:extLst>
          </p:cNvPr>
          <p:cNvSpPr/>
          <p:nvPr/>
        </p:nvSpPr>
        <p:spPr>
          <a:xfrm>
            <a:off x="8275586" y="1594223"/>
            <a:ext cx="576064" cy="2261978"/>
          </a:xfrm>
          <a:prstGeom prst="rect">
            <a:avLst/>
          </a:prstGeom>
          <a:noFill/>
          <a:ln w="28575">
            <a:solidFill>
              <a:srgbClr val="456F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32">
            <a:extLst>
              <a:ext uri="{FF2B5EF4-FFF2-40B4-BE49-F238E27FC236}">
                <a16:creationId xmlns:a16="http://schemas.microsoft.com/office/drawing/2014/main" id="{8F3493F0-30A1-DC0D-C763-42A7CFAEB08F}"/>
              </a:ext>
            </a:extLst>
          </p:cNvPr>
          <p:cNvCxnSpPr>
            <a:cxnSpLocks/>
          </p:cNvCxnSpPr>
          <p:nvPr/>
        </p:nvCxnSpPr>
        <p:spPr>
          <a:xfrm>
            <a:off x="7948414" y="1971216"/>
            <a:ext cx="553451" cy="36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a:extLst>
              <a:ext uri="{FF2B5EF4-FFF2-40B4-BE49-F238E27FC236}">
                <a16:creationId xmlns:a16="http://schemas.microsoft.com/office/drawing/2014/main" id="{DF2EED5A-5970-5240-CDE7-92100975835D}"/>
              </a:ext>
            </a:extLst>
          </p:cNvPr>
          <p:cNvCxnSpPr>
            <a:cxnSpLocks/>
          </p:cNvCxnSpPr>
          <p:nvPr/>
        </p:nvCxnSpPr>
        <p:spPr>
          <a:xfrm flipV="1">
            <a:off x="8059575" y="2813795"/>
            <a:ext cx="577622" cy="52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ZoneTexte 40">
            <a:extLst>
              <a:ext uri="{FF2B5EF4-FFF2-40B4-BE49-F238E27FC236}">
                <a16:creationId xmlns:a16="http://schemas.microsoft.com/office/drawing/2014/main" id="{E682F275-EFC0-4C38-EC4F-278512F67978}"/>
              </a:ext>
            </a:extLst>
          </p:cNvPr>
          <p:cNvSpPr txBox="1"/>
          <p:nvPr/>
        </p:nvSpPr>
        <p:spPr>
          <a:xfrm>
            <a:off x="0" y="1680026"/>
            <a:ext cx="3926410" cy="1643270"/>
          </a:xfrm>
          <a:prstGeom prst="rect">
            <a:avLst/>
          </a:prstGeom>
          <a:noFill/>
        </p:spPr>
        <p:txBody>
          <a:bodyPr wrap="square">
            <a:spAutoFit/>
          </a:bodyPr>
          <a:lstStyle/>
          <a:p>
            <a:pPr algn="ctr">
              <a:lnSpc>
                <a:spcPct val="115000"/>
              </a:lnSpc>
              <a:buNone/>
            </a:pPr>
            <a:r>
              <a:rPr lang="fr-FR" dirty="0"/>
              <a:t>Evolution démographique 2015-2021 :</a:t>
            </a:r>
          </a:p>
          <a:p>
            <a:pPr algn="ctr">
              <a:lnSpc>
                <a:spcPct val="115000"/>
              </a:lnSpc>
              <a:spcAft>
                <a:spcPts val="600"/>
              </a:spcAft>
              <a:buNone/>
            </a:pPr>
            <a:r>
              <a:rPr lang="fr-FR" sz="1800" b="1" kern="150" dirty="0">
                <a:effectLst/>
                <a:latin typeface="Marianne"/>
                <a:ea typeface="Marianne"/>
                <a:cs typeface="Marianne"/>
              </a:rPr>
              <a:t>-110 habitants </a:t>
            </a:r>
            <a:r>
              <a:rPr lang="fr-FR" sz="1400" b="1" kern="150" dirty="0">
                <a:effectLst/>
                <a:latin typeface="Marianne"/>
                <a:ea typeface="Marianne"/>
                <a:cs typeface="Marianne"/>
              </a:rPr>
              <a:t>(TVAM : -0,3%</a:t>
            </a:r>
            <a:r>
              <a:rPr lang="fr-FR" sz="1400" b="1" kern="150" dirty="0">
                <a:latin typeface="Marianne"/>
                <a:ea typeface="Marianne"/>
                <a:cs typeface="Marianne"/>
              </a:rPr>
              <a:t>)</a:t>
            </a:r>
          </a:p>
          <a:p>
            <a:pPr algn="ctr">
              <a:lnSpc>
                <a:spcPct val="115000"/>
              </a:lnSpc>
              <a:spcAft>
                <a:spcPts val="600"/>
              </a:spcAft>
              <a:buNone/>
            </a:pPr>
            <a:endParaRPr lang="fr-FR" sz="800" b="1" kern="150" dirty="0">
              <a:latin typeface="Marianne"/>
              <a:ea typeface="Marianne"/>
              <a:cs typeface="Marianne"/>
            </a:endParaRPr>
          </a:p>
          <a:p>
            <a:pPr algn="ctr">
              <a:lnSpc>
                <a:spcPct val="115000"/>
              </a:lnSpc>
              <a:buNone/>
            </a:pPr>
            <a:r>
              <a:rPr lang="fr-FR" dirty="0"/>
              <a:t>Evolution parc de résidences principales 2015-2021 : </a:t>
            </a:r>
            <a:r>
              <a:rPr lang="fr-FR" sz="1800" b="1" kern="150" dirty="0">
                <a:effectLst/>
                <a:latin typeface="Marianne"/>
                <a:ea typeface="Marianne"/>
                <a:cs typeface="Marianne"/>
              </a:rPr>
              <a:t>+ 135 RP</a:t>
            </a:r>
            <a:endParaRPr lang="fr-FR" b="1" kern="150" dirty="0">
              <a:latin typeface="Marianne"/>
              <a:ea typeface="Marianne"/>
              <a:cs typeface="Marianne"/>
            </a:endParaRPr>
          </a:p>
        </p:txBody>
      </p:sp>
      <p:pic>
        <p:nvPicPr>
          <p:cNvPr id="53" name="Image 52">
            <a:extLst>
              <a:ext uri="{FF2B5EF4-FFF2-40B4-BE49-F238E27FC236}">
                <a16:creationId xmlns:a16="http://schemas.microsoft.com/office/drawing/2014/main" id="{05AB96C6-C3EB-14EE-B5C3-056A332A10C8}"/>
              </a:ext>
            </a:extLst>
          </p:cNvPr>
          <p:cNvPicPr>
            <a:picLocks noChangeAspect="1"/>
          </p:cNvPicPr>
          <p:nvPr/>
        </p:nvPicPr>
        <p:blipFill>
          <a:blip r:embed="rId2"/>
          <a:srcRect l="50227" t="88260" r="27988" b="81"/>
          <a:stretch/>
        </p:blipFill>
        <p:spPr>
          <a:xfrm>
            <a:off x="6979454" y="1200592"/>
            <a:ext cx="1080121" cy="362595"/>
          </a:xfrm>
          <a:prstGeom prst="rect">
            <a:avLst/>
          </a:prstGeom>
        </p:spPr>
      </p:pic>
      <p:sp>
        <p:nvSpPr>
          <p:cNvPr id="6" name="ZoneTexte 5">
            <a:extLst>
              <a:ext uri="{FF2B5EF4-FFF2-40B4-BE49-F238E27FC236}">
                <a16:creationId xmlns:a16="http://schemas.microsoft.com/office/drawing/2014/main" id="{9270EDE2-0012-BAA9-3A8C-7DA44F97E12C}"/>
              </a:ext>
            </a:extLst>
          </p:cNvPr>
          <p:cNvSpPr txBox="1"/>
          <p:nvPr/>
        </p:nvSpPr>
        <p:spPr>
          <a:xfrm>
            <a:off x="29299" y="4119553"/>
            <a:ext cx="7639045" cy="644087"/>
          </a:xfrm>
          <a:prstGeom prst="rect">
            <a:avLst/>
          </a:prstGeom>
          <a:noFill/>
        </p:spPr>
        <p:txBody>
          <a:bodyPr wrap="square">
            <a:spAutoFit/>
          </a:bodyPr>
          <a:lstStyle/>
          <a:p>
            <a:pPr>
              <a:lnSpc>
                <a:spcPct val="115000"/>
              </a:lnSpc>
              <a:buNone/>
            </a:pPr>
            <a:r>
              <a:rPr lang="fr-FR" dirty="0"/>
              <a:t>Bilan de la consommation d’espace 2011-2021 pour de l’habitat : 11,43ha</a:t>
            </a:r>
          </a:p>
          <a:p>
            <a:pPr>
              <a:lnSpc>
                <a:spcPct val="115000"/>
              </a:lnSpc>
            </a:pPr>
            <a:r>
              <a:rPr lang="fr-FR" sz="1400" i="1" dirty="0"/>
              <a:t>Bilan de la consommation d’espace 2021-2025 : 37,08ha au total, sans distinction pour l’habitat </a:t>
            </a:r>
          </a:p>
        </p:txBody>
      </p:sp>
      <p:sp>
        <p:nvSpPr>
          <p:cNvPr id="25" name="ZoneTexte 24">
            <a:extLst>
              <a:ext uri="{FF2B5EF4-FFF2-40B4-BE49-F238E27FC236}">
                <a16:creationId xmlns:a16="http://schemas.microsoft.com/office/drawing/2014/main" id="{F4429872-0F0D-38BA-5427-F98B639E6B73}"/>
              </a:ext>
            </a:extLst>
          </p:cNvPr>
          <p:cNvSpPr txBox="1"/>
          <p:nvPr/>
        </p:nvSpPr>
        <p:spPr>
          <a:xfrm>
            <a:off x="-21821" y="5263777"/>
            <a:ext cx="9144000" cy="1002069"/>
          </a:xfrm>
          <a:prstGeom prst="rect">
            <a:avLst/>
          </a:prstGeom>
          <a:noFill/>
          <a:ln>
            <a:solidFill>
              <a:srgbClr val="456F27"/>
            </a:solidFill>
          </a:ln>
        </p:spPr>
        <p:txBody>
          <a:bodyPr wrap="square">
            <a:spAutoFit/>
          </a:bodyPr>
          <a:lstStyle/>
          <a:p>
            <a:pPr algn="ctr">
              <a:lnSpc>
                <a:spcPct val="115000"/>
              </a:lnSpc>
              <a:spcAft>
                <a:spcPts val="600"/>
              </a:spcAft>
              <a:buNone/>
            </a:pPr>
            <a:r>
              <a:rPr lang="fr-FR" sz="1600" u="sng" dirty="0"/>
              <a:t>Territoire hors SCoT et non couvert par un PDH et un PLH</a:t>
            </a:r>
            <a:endParaRPr lang="fr-FR" sz="1600" dirty="0"/>
          </a:p>
          <a:p>
            <a:pPr algn="ctr">
              <a:lnSpc>
                <a:spcPct val="115000"/>
              </a:lnSpc>
              <a:buNone/>
            </a:pPr>
            <a:r>
              <a:rPr lang="fr-FR" sz="1600" u="sng" dirty="0"/>
              <a:t>Documents couvrant le territoire :</a:t>
            </a:r>
            <a:r>
              <a:rPr lang="fr-FR" sz="1600" dirty="0"/>
              <a:t> PDALHPD 2018-2024 / SDAGV 2022-2028 / Schéma Départemental d’Autonomie / OPAH 2024-2027</a:t>
            </a:r>
          </a:p>
        </p:txBody>
      </p:sp>
    </p:spTree>
    <p:extLst>
      <p:ext uri="{BB962C8B-B14F-4D97-AF65-F5344CB8AC3E}">
        <p14:creationId xmlns:p14="http://schemas.microsoft.com/office/powerpoint/2010/main" val="97341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124DF-B672-ED1A-0F9D-CA2D4FF2E2B5}"/>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B8760810-CEF0-431A-C22F-8DC549ED1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a:extLst>
              <a:ext uri="{FF2B5EF4-FFF2-40B4-BE49-F238E27FC236}">
                <a16:creationId xmlns:a16="http://schemas.microsoft.com/office/drawing/2014/main" id="{46F8E36A-8923-AEBF-5137-04C977245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87E24F76-59D1-4CC6-F119-66D56DFCAD4C}"/>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C4167EF7-5BD7-2138-99EE-E43E75FF3EA7}"/>
              </a:ext>
            </a:extLst>
          </p:cNvPr>
          <p:cNvSpPr>
            <a:spLocks noGrp="1"/>
          </p:cNvSpPr>
          <p:nvPr>
            <p:ph type="dt" sz="half" idx="10"/>
          </p:nvPr>
        </p:nvSpPr>
        <p:spPr/>
        <p:txBody>
          <a:bodyPr/>
          <a:lstStyle/>
          <a:p>
            <a:r>
              <a:rPr lang="fr-FR"/>
              <a:t>06/05/2025</a:t>
            </a:r>
          </a:p>
        </p:txBody>
      </p:sp>
      <p:sp>
        <p:nvSpPr>
          <p:cNvPr id="5" name="Rectangle 4">
            <a:extLst>
              <a:ext uri="{FF2B5EF4-FFF2-40B4-BE49-F238E27FC236}">
                <a16:creationId xmlns:a16="http://schemas.microsoft.com/office/drawing/2014/main" id="{FC274D81-F574-2492-FBD6-E55311D17E46}"/>
              </a:ext>
            </a:extLst>
          </p:cNvPr>
          <p:cNvSpPr/>
          <p:nvPr/>
        </p:nvSpPr>
        <p:spPr>
          <a:xfrm>
            <a:off x="3011403" y="132892"/>
            <a:ext cx="5832649" cy="959455"/>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DIAGNOSTIC : analyse de l’offre</a:t>
            </a:r>
          </a:p>
        </p:txBody>
      </p:sp>
      <p:sp>
        <p:nvSpPr>
          <p:cNvPr id="3" name="Espace réservé du numéro de diapositive 2">
            <a:extLst>
              <a:ext uri="{FF2B5EF4-FFF2-40B4-BE49-F238E27FC236}">
                <a16:creationId xmlns:a16="http://schemas.microsoft.com/office/drawing/2014/main" id="{70EF4826-1ED2-2735-02B8-D0B5C283E791}"/>
              </a:ext>
            </a:extLst>
          </p:cNvPr>
          <p:cNvSpPr>
            <a:spLocks noGrp="1"/>
          </p:cNvSpPr>
          <p:nvPr>
            <p:ph type="sldNum" sz="quarter" idx="12"/>
          </p:nvPr>
        </p:nvSpPr>
        <p:spPr/>
        <p:txBody>
          <a:bodyPr/>
          <a:lstStyle/>
          <a:p>
            <a:fld id="{1389BE60-C745-43A2-AEC8-A9214C213C5E}" type="slidenum">
              <a:rPr lang="fr-FR" smtClean="0"/>
              <a:t>5</a:t>
            </a:fld>
            <a:endParaRPr lang="fr-FR"/>
          </a:p>
        </p:txBody>
      </p:sp>
      <p:pic>
        <p:nvPicPr>
          <p:cNvPr id="54" name="Image 53">
            <a:extLst>
              <a:ext uri="{FF2B5EF4-FFF2-40B4-BE49-F238E27FC236}">
                <a16:creationId xmlns:a16="http://schemas.microsoft.com/office/drawing/2014/main" id="{F80A34C2-767A-9C10-D9CA-E8CDC231E264}"/>
              </a:ext>
            </a:extLst>
          </p:cNvPr>
          <p:cNvPicPr/>
          <p:nvPr/>
        </p:nvPicPr>
        <p:blipFill>
          <a:blip r:embed="rId4">
            <a:lum/>
            <a:alphaModFix amt="75000"/>
          </a:blip>
          <a:srcRect l="2174" r="2198"/>
          <a:stretch/>
        </p:blipFill>
        <p:spPr>
          <a:xfrm>
            <a:off x="3947496" y="2468510"/>
            <a:ext cx="5114180" cy="3781985"/>
          </a:xfrm>
          <a:prstGeom prst="rect">
            <a:avLst/>
          </a:prstGeom>
          <a:noFill/>
          <a:ln>
            <a:solidFill>
              <a:schemeClr val="tx1"/>
            </a:solidFill>
            <a:prstDash/>
          </a:ln>
        </p:spPr>
      </p:pic>
      <p:sp>
        <p:nvSpPr>
          <p:cNvPr id="56" name="Ellipse 55">
            <a:extLst>
              <a:ext uri="{FF2B5EF4-FFF2-40B4-BE49-F238E27FC236}">
                <a16:creationId xmlns:a16="http://schemas.microsoft.com/office/drawing/2014/main" id="{4CACEF07-8BE9-316C-B3F4-185D5B212D14}"/>
              </a:ext>
            </a:extLst>
          </p:cNvPr>
          <p:cNvSpPr/>
          <p:nvPr/>
        </p:nvSpPr>
        <p:spPr>
          <a:xfrm>
            <a:off x="4745774" y="3913230"/>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9970A28C-D0D2-4F2B-F0CC-EE534DD654C8}"/>
              </a:ext>
            </a:extLst>
          </p:cNvPr>
          <p:cNvSpPr/>
          <p:nvPr/>
        </p:nvSpPr>
        <p:spPr>
          <a:xfrm>
            <a:off x="4868747" y="3812983"/>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A0459CB7-21ED-84C5-E25A-2FF075B4419B}"/>
              </a:ext>
            </a:extLst>
          </p:cNvPr>
          <p:cNvSpPr/>
          <p:nvPr/>
        </p:nvSpPr>
        <p:spPr>
          <a:xfrm>
            <a:off x="5957485" y="3697284"/>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753B4506-7BF0-69F4-23E2-58B78390FBDA}"/>
              </a:ext>
            </a:extLst>
          </p:cNvPr>
          <p:cNvSpPr/>
          <p:nvPr/>
        </p:nvSpPr>
        <p:spPr>
          <a:xfrm>
            <a:off x="6432578" y="3906085"/>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112B7B00-E67D-8B73-2B4A-E2A15A85D049}"/>
              </a:ext>
            </a:extLst>
          </p:cNvPr>
          <p:cNvSpPr/>
          <p:nvPr/>
        </p:nvSpPr>
        <p:spPr>
          <a:xfrm>
            <a:off x="6892587" y="4249637"/>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046272EE-B8DE-7AA2-43E0-5EF21AEEFD0C}"/>
              </a:ext>
            </a:extLst>
          </p:cNvPr>
          <p:cNvSpPr/>
          <p:nvPr/>
        </p:nvSpPr>
        <p:spPr>
          <a:xfrm>
            <a:off x="6734561" y="4172371"/>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BCB19E7A-818D-5741-B890-98D9C9B78119}"/>
              </a:ext>
            </a:extLst>
          </p:cNvPr>
          <p:cNvSpPr/>
          <p:nvPr/>
        </p:nvSpPr>
        <p:spPr>
          <a:xfrm>
            <a:off x="7338062" y="4561302"/>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9D19343E-7BD2-867C-68B2-26880559625D}"/>
              </a:ext>
            </a:extLst>
          </p:cNvPr>
          <p:cNvSpPr/>
          <p:nvPr/>
        </p:nvSpPr>
        <p:spPr>
          <a:xfrm>
            <a:off x="6627279" y="5353390"/>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30105F87-A2EF-523F-5C12-4BC9F0760765}"/>
              </a:ext>
            </a:extLst>
          </p:cNvPr>
          <p:cNvSpPr txBox="1"/>
          <p:nvPr/>
        </p:nvSpPr>
        <p:spPr>
          <a:xfrm>
            <a:off x="4389223" y="3628961"/>
            <a:ext cx="418038" cy="307777"/>
          </a:xfrm>
          <a:prstGeom prst="rect">
            <a:avLst/>
          </a:prstGeom>
          <a:noFill/>
        </p:spPr>
        <p:txBody>
          <a:bodyPr wrap="square" rtlCol="0">
            <a:spAutoFit/>
          </a:bodyPr>
          <a:lstStyle/>
          <a:p>
            <a:r>
              <a:rPr lang="fr-FR" sz="1400" dirty="0"/>
              <a:t>50</a:t>
            </a:r>
          </a:p>
        </p:txBody>
      </p:sp>
      <p:cxnSp>
        <p:nvCxnSpPr>
          <p:cNvPr id="67" name="Connecteur droit 66">
            <a:extLst>
              <a:ext uri="{FF2B5EF4-FFF2-40B4-BE49-F238E27FC236}">
                <a16:creationId xmlns:a16="http://schemas.microsoft.com/office/drawing/2014/main" id="{2C3BD239-B49A-A6DD-44B1-9E3774072FAC}"/>
              </a:ext>
            </a:extLst>
          </p:cNvPr>
          <p:cNvCxnSpPr>
            <a:cxnSpLocks/>
            <a:endCxn id="56" idx="1"/>
          </p:cNvCxnSpPr>
          <p:nvPr/>
        </p:nvCxnSpPr>
        <p:spPr>
          <a:xfrm>
            <a:off x="4678168" y="3851816"/>
            <a:ext cx="88697" cy="84045"/>
          </a:xfrm>
          <a:prstGeom prst="line">
            <a:avLst/>
          </a:prstGeom>
        </p:spPr>
        <p:style>
          <a:lnRef idx="1">
            <a:schemeClr val="dk1"/>
          </a:lnRef>
          <a:fillRef idx="0">
            <a:schemeClr val="dk1"/>
          </a:fillRef>
          <a:effectRef idx="0">
            <a:schemeClr val="dk1"/>
          </a:effectRef>
          <a:fontRef idx="minor">
            <a:schemeClr val="tx1"/>
          </a:fontRef>
        </p:style>
      </p:cxnSp>
      <p:sp>
        <p:nvSpPr>
          <p:cNvPr id="70" name="ZoneTexte 69">
            <a:extLst>
              <a:ext uri="{FF2B5EF4-FFF2-40B4-BE49-F238E27FC236}">
                <a16:creationId xmlns:a16="http://schemas.microsoft.com/office/drawing/2014/main" id="{29B4EAB3-D9CB-2F1D-169D-5A7D35006735}"/>
              </a:ext>
            </a:extLst>
          </p:cNvPr>
          <p:cNvSpPr txBox="1"/>
          <p:nvPr/>
        </p:nvSpPr>
        <p:spPr>
          <a:xfrm>
            <a:off x="4842364" y="3455965"/>
            <a:ext cx="418038" cy="307777"/>
          </a:xfrm>
          <a:prstGeom prst="rect">
            <a:avLst/>
          </a:prstGeom>
          <a:noFill/>
        </p:spPr>
        <p:txBody>
          <a:bodyPr wrap="square" rtlCol="0">
            <a:spAutoFit/>
          </a:bodyPr>
          <a:lstStyle/>
          <a:p>
            <a:pPr algn="ctr"/>
            <a:r>
              <a:rPr lang="fr-FR" sz="1400" dirty="0"/>
              <a:t>22</a:t>
            </a:r>
          </a:p>
        </p:txBody>
      </p:sp>
      <p:cxnSp>
        <p:nvCxnSpPr>
          <p:cNvPr id="71" name="Connecteur droit 70">
            <a:extLst>
              <a:ext uri="{FF2B5EF4-FFF2-40B4-BE49-F238E27FC236}">
                <a16:creationId xmlns:a16="http://schemas.microsoft.com/office/drawing/2014/main" id="{C8C9E842-A3D9-004C-8956-02CE83337AC1}"/>
              </a:ext>
            </a:extLst>
          </p:cNvPr>
          <p:cNvCxnSpPr>
            <a:cxnSpLocks/>
            <a:endCxn id="57" idx="7"/>
          </p:cNvCxnSpPr>
          <p:nvPr/>
        </p:nvCxnSpPr>
        <p:spPr>
          <a:xfrm flipH="1">
            <a:off x="4991672" y="3697206"/>
            <a:ext cx="59711" cy="138408"/>
          </a:xfrm>
          <a:prstGeom prst="line">
            <a:avLst/>
          </a:prstGeom>
        </p:spPr>
        <p:style>
          <a:lnRef idx="1">
            <a:schemeClr val="dk1"/>
          </a:lnRef>
          <a:fillRef idx="0">
            <a:schemeClr val="dk1"/>
          </a:fillRef>
          <a:effectRef idx="0">
            <a:schemeClr val="dk1"/>
          </a:effectRef>
          <a:fontRef idx="minor">
            <a:schemeClr val="tx1"/>
          </a:fontRef>
        </p:style>
      </p:cxnSp>
      <p:sp>
        <p:nvSpPr>
          <p:cNvPr id="75" name="ZoneTexte 74">
            <a:extLst>
              <a:ext uri="{FF2B5EF4-FFF2-40B4-BE49-F238E27FC236}">
                <a16:creationId xmlns:a16="http://schemas.microsoft.com/office/drawing/2014/main" id="{3C3D1E5F-A56F-6FE2-3770-3D55E8A09212}"/>
              </a:ext>
            </a:extLst>
          </p:cNvPr>
          <p:cNvSpPr txBox="1"/>
          <p:nvPr/>
        </p:nvSpPr>
        <p:spPr>
          <a:xfrm>
            <a:off x="5800894" y="3264147"/>
            <a:ext cx="674992" cy="307777"/>
          </a:xfrm>
          <a:prstGeom prst="rect">
            <a:avLst/>
          </a:prstGeom>
          <a:noFill/>
        </p:spPr>
        <p:txBody>
          <a:bodyPr wrap="square" rtlCol="0">
            <a:spAutoFit/>
          </a:bodyPr>
          <a:lstStyle/>
          <a:p>
            <a:pPr algn="ctr"/>
            <a:r>
              <a:rPr lang="fr-FR" sz="1400" dirty="0"/>
              <a:t>6</a:t>
            </a:r>
            <a:endParaRPr lang="fr-FR" sz="1200" i="1" dirty="0">
              <a:highlight>
                <a:srgbClr val="FFFF00"/>
              </a:highlight>
            </a:endParaRPr>
          </a:p>
        </p:txBody>
      </p:sp>
      <p:cxnSp>
        <p:nvCxnSpPr>
          <p:cNvPr id="76" name="Connecteur droit 75">
            <a:extLst>
              <a:ext uri="{FF2B5EF4-FFF2-40B4-BE49-F238E27FC236}">
                <a16:creationId xmlns:a16="http://schemas.microsoft.com/office/drawing/2014/main" id="{CA51FEFF-8994-03EF-83C0-924DFABF6560}"/>
              </a:ext>
            </a:extLst>
          </p:cNvPr>
          <p:cNvCxnSpPr>
            <a:cxnSpLocks/>
            <a:endCxn id="58" idx="0"/>
          </p:cNvCxnSpPr>
          <p:nvPr/>
        </p:nvCxnSpPr>
        <p:spPr>
          <a:xfrm flipH="1">
            <a:off x="6029493" y="3506399"/>
            <a:ext cx="72008" cy="190885"/>
          </a:xfrm>
          <a:prstGeom prst="line">
            <a:avLst/>
          </a:prstGeom>
        </p:spPr>
        <p:style>
          <a:lnRef idx="1">
            <a:schemeClr val="dk1"/>
          </a:lnRef>
          <a:fillRef idx="0">
            <a:schemeClr val="dk1"/>
          </a:fillRef>
          <a:effectRef idx="0">
            <a:schemeClr val="dk1"/>
          </a:effectRef>
          <a:fontRef idx="minor">
            <a:schemeClr val="tx1"/>
          </a:fontRef>
        </p:style>
      </p:cxnSp>
      <p:sp>
        <p:nvSpPr>
          <p:cNvPr id="78" name="ZoneTexte 77">
            <a:extLst>
              <a:ext uri="{FF2B5EF4-FFF2-40B4-BE49-F238E27FC236}">
                <a16:creationId xmlns:a16="http://schemas.microsoft.com/office/drawing/2014/main" id="{BBA9B225-7955-E91C-2233-C5D84F25E183}"/>
              </a:ext>
            </a:extLst>
          </p:cNvPr>
          <p:cNvSpPr txBox="1"/>
          <p:nvPr/>
        </p:nvSpPr>
        <p:spPr>
          <a:xfrm>
            <a:off x="6394458" y="3481104"/>
            <a:ext cx="1426773" cy="307777"/>
          </a:xfrm>
          <a:prstGeom prst="rect">
            <a:avLst/>
          </a:prstGeom>
          <a:noFill/>
        </p:spPr>
        <p:txBody>
          <a:bodyPr wrap="square" rtlCol="0">
            <a:spAutoFit/>
          </a:bodyPr>
          <a:lstStyle/>
          <a:p>
            <a:pPr algn="ctr"/>
            <a:r>
              <a:rPr lang="fr-FR" sz="1400" dirty="0"/>
              <a:t>28 </a:t>
            </a:r>
            <a:r>
              <a:rPr lang="fr-FR" sz="1200" dirty="0"/>
              <a:t>+ 9 (en cours)</a:t>
            </a:r>
            <a:endParaRPr lang="fr-FR" sz="1400" dirty="0"/>
          </a:p>
        </p:txBody>
      </p:sp>
      <p:cxnSp>
        <p:nvCxnSpPr>
          <p:cNvPr id="79" name="Connecteur droit 78">
            <a:extLst>
              <a:ext uri="{FF2B5EF4-FFF2-40B4-BE49-F238E27FC236}">
                <a16:creationId xmlns:a16="http://schemas.microsoft.com/office/drawing/2014/main" id="{83B85BAA-CA66-ECE1-B795-F56D51DCC024}"/>
              </a:ext>
            </a:extLst>
          </p:cNvPr>
          <p:cNvCxnSpPr>
            <a:cxnSpLocks/>
          </p:cNvCxnSpPr>
          <p:nvPr/>
        </p:nvCxnSpPr>
        <p:spPr>
          <a:xfrm flipH="1">
            <a:off x="6531470" y="3722345"/>
            <a:ext cx="72008" cy="190885"/>
          </a:xfrm>
          <a:prstGeom prst="line">
            <a:avLst/>
          </a:prstGeom>
        </p:spPr>
        <p:style>
          <a:lnRef idx="1">
            <a:schemeClr val="dk1"/>
          </a:lnRef>
          <a:fillRef idx="0">
            <a:schemeClr val="dk1"/>
          </a:fillRef>
          <a:effectRef idx="0">
            <a:schemeClr val="dk1"/>
          </a:effectRef>
          <a:fontRef idx="minor">
            <a:schemeClr val="tx1"/>
          </a:fontRef>
        </p:style>
      </p:cxnSp>
      <p:sp>
        <p:nvSpPr>
          <p:cNvPr id="81" name="ZoneTexte 80">
            <a:extLst>
              <a:ext uri="{FF2B5EF4-FFF2-40B4-BE49-F238E27FC236}">
                <a16:creationId xmlns:a16="http://schemas.microsoft.com/office/drawing/2014/main" id="{8164C53F-0EBD-6494-4A22-7A116F027AF8}"/>
              </a:ext>
            </a:extLst>
          </p:cNvPr>
          <p:cNvSpPr txBox="1"/>
          <p:nvPr/>
        </p:nvSpPr>
        <p:spPr>
          <a:xfrm>
            <a:off x="5759170" y="4679125"/>
            <a:ext cx="651765" cy="307777"/>
          </a:xfrm>
          <a:prstGeom prst="rect">
            <a:avLst/>
          </a:prstGeom>
          <a:noFill/>
        </p:spPr>
        <p:txBody>
          <a:bodyPr wrap="square" rtlCol="0">
            <a:spAutoFit/>
          </a:bodyPr>
          <a:lstStyle/>
          <a:p>
            <a:pPr algn="ctr"/>
            <a:r>
              <a:rPr lang="fr-FR" sz="1400" dirty="0"/>
              <a:t>24</a:t>
            </a:r>
            <a:endParaRPr lang="fr-FR" sz="1400" i="1" dirty="0"/>
          </a:p>
        </p:txBody>
      </p:sp>
      <p:cxnSp>
        <p:nvCxnSpPr>
          <p:cNvPr id="82" name="Connecteur droit 81">
            <a:extLst>
              <a:ext uri="{FF2B5EF4-FFF2-40B4-BE49-F238E27FC236}">
                <a16:creationId xmlns:a16="http://schemas.microsoft.com/office/drawing/2014/main" id="{1E9FC224-7E89-3B0F-E982-81F171E7FAE5}"/>
              </a:ext>
            </a:extLst>
          </p:cNvPr>
          <p:cNvCxnSpPr>
            <a:cxnSpLocks/>
            <a:endCxn id="61" idx="3"/>
          </p:cNvCxnSpPr>
          <p:nvPr/>
        </p:nvCxnSpPr>
        <p:spPr>
          <a:xfrm flipV="1">
            <a:off x="6441371" y="4304272"/>
            <a:ext cx="314281" cy="307173"/>
          </a:xfrm>
          <a:prstGeom prst="line">
            <a:avLst/>
          </a:prstGeom>
        </p:spPr>
        <p:style>
          <a:lnRef idx="1">
            <a:schemeClr val="dk1"/>
          </a:lnRef>
          <a:fillRef idx="0">
            <a:schemeClr val="dk1"/>
          </a:fillRef>
          <a:effectRef idx="0">
            <a:schemeClr val="dk1"/>
          </a:effectRef>
          <a:fontRef idx="minor">
            <a:schemeClr val="tx1"/>
          </a:fontRef>
        </p:style>
      </p:cxnSp>
      <p:sp>
        <p:nvSpPr>
          <p:cNvPr id="83" name="ZoneTexte 82">
            <a:extLst>
              <a:ext uri="{FF2B5EF4-FFF2-40B4-BE49-F238E27FC236}">
                <a16:creationId xmlns:a16="http://schemas.microsoft.com/office/drawing/2014/main" id="{3056A138-8333-3D46-B283-51C78CB9AFD5}"/>
              </a:ext>
            </a:extLst>
          </p:cNvPr>
          <p:cNvSpPr txBox="1"/>
          <p:nvPr/>
        </p:nvSpPr>
        <p:spPr>
          <a:xfrm>
            <a:off x="6917122" y="3989512"/>
            <a:ext cx="911201" cy="307777"/>
          </a:xfrm>
          <a:prstGeom prst="rect">
            <a:avLst/>
          </a:prstGeom>
          <a:noFill/>
        </p:spPr>
        <p:txBody>
          <a:bodyPr wrap="square" rtlCol="0">
            <a:spAutoFit/>
          </a:bodyPr>
          <a:lstStyle/>
          <a:p>
            <a:pPr algn="ctr"/>
            <a:r>
              <a:rPr lang="fr-FR" sz="1400" dirty="0"/>
              <a:t>117</a:t>
            </a:r>
            <a:endParaRPr lang="fr-FR" sz="1400" i="1" dirty="0">
              <a:highlight>
                <a:srgbClr val="FFFF00"/>
              </a:highlight>
            </a:endParaRPr>
          </a:p>
        </p:txBody>
      </p:sp>
      <p:cxnSp>
        <p:nvCxnSpPr>
          <p:cNvPr id="84" name="Connecteur droit 83">
            <a:extLst>
              <a:ext uri="{FF2B5EF4-FFF2-40B4-BE49-F238E27FC236}">
                <a16:creationId xmlns:a16="http://schemas.microsoft.com/office/drawing/2014/main" id="{E50C8E80-401F-4DFE-57AB-A141A1E876FA}"/>
              </a:ext>
            </a:extLst>
          </p:cNvPr>
          <p:cNvCxnSpPr>
            <a:cxnSpLocks/>
          </p:cNvCxnSpPr>
          <p:nvPr/>
        </p:nvCxnSpPr>
        <p:spPr>
          <a:xfrm flipH="1">
            <a:off x="7029599" y="4249637"/>
            <a:ext cx="153940" cy="101431"/>
          </a:xfrm>
          <a:prstGeom prst="line">
            <a:avLst/>
          </a:prstGeom>
        </p:spPr>
        <p:style>
          <a:lnRef idx="1">
            <a:schemeClr val="dk1"/>
          </a:lnRef>
          <a:fillRef idx="0">
            <a:schemeClr val="dk1"/>
          </a:fillRef>
          <a:effectRef idx="0">
            <a:schemeClr val="dk1"/>
          </a:effectRef>
          <a:fontRef idx="minor">
            <a:schemeClr val="tx1"/>
          </a:fontRef>
        </p:style>
      </p:cxnSp>
      <p:sp>
        <p:nvSpPr>
          <p:cNvPr id="86" name="Ellipse 85">
            <a:extLst>
              <a:ext uri="{FF2B5EF4-FFF2-40B4-BE49-F238E27FC236}">
                <a16:creationId xmlns:a16="http://schemas.microsoft.com/office/drawing/2014/main" id="{EE7BE422-5085-E141-2036-98D60EA4C844}"/>
              </a:ext>
            </a:extLst>
          </p:cNvPr>
          <p:cNvSpPr/>
          <p:nvPr/>
        </p:nvSpPr>
        <p:spPr>
          <a:xfrm>
            <a:off x="8431824" y="4406770"/>
            <a:ext cx="144016" cy="1545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a:extLst>
              <a:ext uri="{FF2B5EF4-FFF2-40B4-BE49-F238E27FC236}">
                <a16:creationId xmlns:a16="http://schemas.microsoft.com/office/drawing/2014/main" id="{53C893FF-6B7B-2FA3-ABD6-44386E2AB029}"/>
              </a:ext>
            </a:extLst>
          </p:cNvPr>
          <p:cNvSpPr txBox="1"/>
          <p:nvPr/>
        </p:nvSpPr>
        <p:spPr>
          <a:xfrm>
            <a:off x="5910235" y="5739107"/>
            <a:ext cx="738127" cy="307777"/>
          </a:xfrm>
          <a:prstGeom prst="rect">
            <a:avLst/>
          </a:prstGeom>
          <a:noFill/>
        </p:spPr>
        <p:txBody>
          <a:bodyPr wrap="square" rtlCol="0">
            <a:spAutoFit/>
          </a:bodyPr>
          <a:lstStyle/>
          <a:p>
            <a:pPr algn="ctr"/>
            <a:r>
              <a:rPr lang="fr-FR" sz="1400" dirty="0"/>
              <a:t>20 </a:t>
            </a:r>
            <a:r>
              <a:rPr lang="fr-FR" sz="1200" dirty="0"/>
              <a:t>(LV)</a:t>
            </a:r>
            <a:endParaRPr lang="fr-FR" sz="1400" i="1" dirty="0"/>
          </a:p>
        </p:txBody>
      </p:sp>
      <p:cxnSp>
        <p:nvCxnSpPr>
          <p:cNvPr id="88" name="Connecteur droit 87">
            <a:extLst>
              <a:ext uri="{FF2B5EF4-FFF2-40B4-BE49-F238E27FC236}">
                <a16:creationId xmlns:a16="http://schemas.microsoft.com/office/drawing/2014/main" id="{2CE568FB-6D91-4004-9CBC-CCAC27C65070}"/>
              </a:ext>
            </a:extLst>
          </p:cNvPr>
          <p:cNvCxnSpPr>
            <a:cxnSpLocks/>
            <a:endCxn id="21" idx="0"/>
          </p:cNvCxnSpPr>
          <p:nvPr/>
        </p:nvCxnSpPr>
        <p:spPr>
          <a:xfrm flipH="1">
            <a:off x="6268029" y="5440053"/>
            <a:ext cx="357505" cy="191464"/>
          </a:xfrm>
          <a:prstGeom prst="line">
            <a:avLst/>
          </a:prstGeom>
        </p:spPr>
        <p:style>
          <a:lnRef idx="1">
            <a:schemeClr val="dk1"/>
          </a:lnRef>
          <a:fillRef idx="0">
            <a:schemeClr val="dk1"/>
          </a:fillRef>
          <a:effectRef idx="0">
            <a:schemeClr val="dk1"/>
          </a:effectRef>
          <a:fontRef idx="minor">
            <a:schemeClr val="tx1"/>
          </a:fontRef>
        </p:style>
      </p:cxnSp>
      <p:sp>
        <p:nvSpPr>
          <p:cNvPr id="89" name="ZoneTexte 88">
            <a:extLst>
              <a:ext uri="{FF2B5EF4-FFF2-40B4-BE49-F238E27FC236}">
                <a16:creationId xmlns:a16="http://schemas.microsoft.com/office/drawing/2014/main" id="{07B25F2C-EF5A-79DD-7571-88570EC664D3}"/>
              </a:ext>
            </a:extLst>
          </p:cNvPr>
          <p:cNvSpPr txBox="1"/>
          <p:nvPr/>
        </p:nvSpPr>
        <p:spPr>
          <a:xfrm>
            <a:off x="7410285" y="4571149"/>
            <a:ext cx="418038" cy="307777"/>
          </a:xfrm>
          <a:prstGeom prst="rect">
            <a:avLst/>
          </a:prstGeom>
          <a:noFill/>
        </p:spPr>
        <p:txBody>
          <a:bodyPr wrap="square" rtlCol="0">
            <a:spAutoFit/>
          </a:bodyPr>
          <a:lstStyle/>
          <a:p>
            <a:pPr algn="ctr"/>
            <a:r>
              <a:rPr lang="fr-FR" sz="1400" dirty="0"/>
              <a:t>5</a:t>
            </a:r>
          </a:p>
        </p:txBody>
      </p:sp>
      <p:cxnSp>
        <p:nvCxnSpPr>
          <p:cNvPr id="90" name="Connecteur droit 89">
            <a:extLst>
              <a:ext uri="{FF2B5EF4-FFF2-40B4-BE49-F238E27FC236}">
                <a16:creationId xmlns:a16="http://schemas.microsoft.com/office/drawing/2014/main" id="{A748AF7E-BC63-F38B-B2E4-923FE25A6E11}"/>
              </a:ext>
            </a:extLst>
          </p:cNvPr>
          <p:cNvCxnSpPr>
            <a:cxnSpLocks/>
          </p:cNvCxnSpPr>
          <p:nvPr/>
        </p:nvCxnSpPr>
        <p:spPr>
          <a:xfrm flipH="1" flipV="1">
            <a:off x="7482078" y="4679125"/>
            <a:ext cx="72008" cy="36709"/>
          </a:xfrm>
          <a:prstGeom prst="line">
            <a:avLst/>
          </a:prstGeom>
        </p:spPr>
        <p:style>
          <a:lnRef idx="1">
            <a:schemeClr val="dk1"/>
          </a:lnRef>
          <a:fillRef idx="0">
            <a:schemeClr val="dk1"/>
          </a:fillRef>
          <a:effectRef idx="0">
            <a:schemeClr val="dk1"/>
          </a:effectRef>
          <a:fontRef idx="minor">
            <a:schemeClr val="tx1"/>
          </a:fontRef>
        </p:style>
      </p:cxnSp>
      <p:sp>
        <p:nvSpPr>
          <p:cNvPr id="93" name="ZoneTexte 92">
            <a:extLst>
              <a:ext uri="{FF2B5EF4-FFF2-40B4-BE49-F238E27FC236}">
                <a16:creationId xmlns:a16="http://schemas.microsoft.com/office/drawing/2014/main" id="{C92E9581-C16D-E17A-BC87-B20FAC00B987}"/>
              </a:ext>
            </a:extLst>
          </p:cNvPr>
          <p:cNvSpPr txBox="1"/>
          <p:nvPr/>
        </p:nvSpPr>
        <p:spPr>
          <a:xfrm>
            <a:off x="8381625" y="4536269"/>
            <a:ext cx="651765" cy="307777"/>
          </a:xfrm>
          <a:prstGeom prst="rect">
            <a:avLst/>
          </a:prstGeom>
          <a:noFill/>
        </p:spPr>
        <p:txBody>
          <a:bodyPr wrap="square" rtlCol="0">
            <a:spAutoFit/>
          </a:bodyPr>
          <a:lstStyle/>
          <a:p>
            <a:pPr algn="ctr"/>
            <a:r>
              <a:rPr lang="fr-FR" sz="1400" dirty="0"/>
              <a:t>4 (LV)</a:t>
            </a:r>
          </a:p>
        </p:txBody>
      </p:sp>
      <p:cxnSp>
        <p:nvCxnSpPr>
          <p:cNvPr id="94" name="Connecteur droit 93">
            <a:extLst>
              <a:ext uri="{FF2B5EF4-FFF2-40B4-BE49-F238E27FC236}">
                <a16:creationId xmlns:a16="http://schemas.microsoft.com/office/drawing/2014/main" id="{5A3BA9E1-D16C-3F62-74BA-954E56E9CCA2}"/>
              </a:ext>
            </a:extLst>
          </p:cNvPr>
          <p:cNvCxnSpPr>
            <a:cxnSpLocks/>
            <a:endCxn id="86" idx="5"/>
          </p:cNvCxnSpPr>
          <p:nvPr/>
        </p:nvCxnSpPr>
        <p:spPr>
          <a:xfrm flipH="1" flipV="1">
            <a:off x="8554749" y="4538671"/>
            <a:ext cx="71290" cy="72774"/>
          </a:xfrm>
          <a:prstGeom prst="line">
            <a:avLst/>
          </a:prstGeom>
        </p:spPr>
        <p:style>
          <a:lnRef idx="1">
            <a:schemeClr val="dk1"/>
          </a:lnRef>
          <a:fillRef idx="0">
            <a:schemeClr val="dk1"/>
          </a:fillRef>
          <a:effectRef idx="0">
            <a:schemeClr val="dk1"/>
          </a:effectRef>
          <a:fontRef idx="minor">
            <a:schemeClr val="tx1"/>
          </a:fontRef>
        </p:style>
      </p:cxnSp>
      <p:sp>
        <p:nvSpPr>
          <p:cNvPr id="96" name="ZoneTexte 95">
            <a:extLst>
              <a:ext uri="{FF2B5EF4-FFF2-40B4-BE49-F238E27FC236}">
                <a16:creationId xmlns:a16="http://schemas.microsoft.com/office/drawing/2014/main" id="{CFA6256A-C9DB-D4CA-E7A0-DDF9BF217C87}"/>
              </a:ext>
            </a:extLst>
          </p:cNvPr>
          <p:cNvSpPr txBox="1"/>
          <p:nvPr/>
        </p:nvSpPr>
        <p:spPr>
          <a:xfrm>
            <a:off x="3923928" y="2509890"/>
            <a:ext cx="1508479" cy="369332"/>
          </a:xfrm>
          <a:prstGeom prst="rect">
            <a:avLst/>
          </a:prstGeom>
          <a:solidFill>
            <a:schemeClr val="bg1"/>
          </a:solidFill>
          <a:ln>
            <a:solidFill>
              <a:schemeClr val="tx1"/>
            </a:solidFill>
          </a:ln>
        </p:spPr>
        <p:txBody>
          <a:bodyPr wrap="square" rtlCol="0">
            <a:spAutoFit/>
          </a:bodyPr>
          <a:lstStyle/>
          <a:p>
            <a:pPr algn="ctr"/>
            <a:r>
              <a:rPr lang="fr-FR" dirty="0"/>
              <a:t>Parc HLM</a:t>
            </a:r>
            <a:endParaRPr lang="fr-FR" dirty="0">
              <a:highlight>
                <a:srgbClr val="FFFF00"/>
              </a:highlight>
            </a:endParaRPr>
          </a:p>
        </p:txBody>
      </p:sp>
      <p:sp>
        <p:nvSpPr>
          <p:cNvPr id="4" name="ZoneTexte 3">
            <a:extLst>
              <a:ext uri="{FF2B5EF4-FFF2-40B4-BE49-F238E27FC236}">
                <a16:creationId xmlns:a16="http://schemas.microsoft.com/office/drawing/2014/main" id="{84B0BC0D-3E86-8FF4-9425-9D7277ABD345}"/>
              </a:ext>
            </a:extLst>
          </p:cNvPr>
          <p:cNvSpPr txBox="1"/>
          <p:nvPr/>
        </p:nvSpPr>
        <p:spPr>
          <a:xfrm>
            <a:off x="4254775" y="3459138"/>
            <a:ext cx="596830" cy="307777"/>
          </a:xfrm>
          <a:prstGeom prst="rect">
            <a:avLst/>
          </a:prstGeom>
          <a:noFill/>
        </p:spPr>
        <p:txBody>
          <a:bodyPr wrap="square" rtlCol="0">
            <a:spAutoFit/>
          </a:bodyPr>
          <a:lstStyle/>
          <a:p>
            <a:r>
              <a:rPr lang="fr-FR" sz="1400" dirty="0"/>
              <a:t>Auzat</a:t>
            </a:r>
          </a:p>
        </p:txBody>
      </p:sp>
      <p:sp>
        <p:nvSpPr>
          <p:cNvPr id="6" name="ZoneTexte 5">
            <a:extLst>
              <a:ext uri="{FF2B5EF4-FFF2-40B4-BE49-F238E27FC236}">
                <a16:creationId xmlns:a16="http://schemas.microsoft.com/office/drawing/2014/main" id="{ACD075B3-849C-4FF3-11CB-72581B1BBDCA}"/>
              </a:ext>
            </a:extLst>
          </p:cNvPr>
          <p:cNvSpPr txBox="1"/>
          <p:nvPr/>
        </p:nvSpPr>
        <p:spPr>
          <a:xfrm>
            <a:off x="4562229" y="3285803"/>
            <a:ext cx="945708" cy="307777"/>
          </a:xfrm>
          <a:prstGeom prst="rect">
            <a:avLst/>
          </a:prstGeom>
          <a:noFill/>
        </p:spPr>
        <p:txBody>
          <a:bodyPr wrap="square" rtlCol="0">
            <a:spAutoFit/>
          </a:bodyPr>
          <a:lstStyle/>
          <a:p>
            <a:r>
              <a:rPr lang="fr-FR" sz="1400" dirty="0"/>
              <a:t>Val-de-Sos</a:t>
            </a:r>
          </a:p>
        </p:txBody>
      </p:sp>
      <p:graphicFrame>
        <p:nvGraphicFramePr>
          <p:cNvPr id="8" name="Tableau 7">
            <a:extLst>
              <a:ext uri="{FF2B5EF4-FFF2-40B4-BE49-F238E27FC236}">
                <a16:creationId xmlns:a16="http://schemas.microsoft.com/office/drawing/2014/main" id="{016C3135-E728-7B56-6548-40C2F3F02C44}"/>
              </a:ext>
            </a:extLst>
          </p:cNvPr>
          <p:cNvGraphicFramePr>
            <a:graphicFrameLocks noGrp="1"/>
          </p:cNvGraphicFramePr>
          <p:nvPr>
            <p:extLst>
              <p:ext uri="{D42A27DB-BD31-4B8C-83A1-F6EECF244321}">
                <p14:modId xmlns:p14="http://schemas.microsoft.com/office/powerpoint/2010/main" val="1096223608"/>
              </p:ext>
            </p:extLst>
          </p:nvPr>
        </p:nvGraphicFramePr>
        <p:xfrm>
          <a:off x="3973964" y="1198203"/>
          <a:ext cx="5043986" cy="1112520"/>
        </p:xfrm>
        <a:graphic>
          <a:graphicData uri="http://schemas.openxmlformats.org/drawingml/2006/table">
            <a:tbl>
              <a:tblPr firstRow="1" bandRow="1">
                <a:tableStyleId>{5C22544A-7EE6-4342-B048-85BDC9FD1C3A}</a:tableStyleId>
              </a:tblPr>
              <a:tblGrid>
                <a:gridCol w="2442326">
                  <a:extLst>
                    <a:ext uri="{9D8B030D-6E8A-4147-A177-3AD203B41FA5}">
                      <a16:colId xmlns:a16="http://schemas.microsoft.com/office/drawing/2014/main" val="1408380008"/>
                    </a:ext>
                  </a:extLst>
                </a:gridCol>
                <a:gridCol w="2601660">
                  <a:extLst>
                    <a:ext uri="{9D8B030D-6E8A-4147-A177-3AD203B41FA5}">
                      <a16:colId xmlns:a16="http://schemas.microsoft.com/office/drawing/2014/main" val="1547962966"/>
                    </a:ext>
                  </a:extLst>
                </a:gridCol>
              </a:tblGrid>
              <a:tr h="370840">
                <a:tc gridSpan="2">
                  <a:txBody>
                    <a:bodyPr/>
                    <a:lstStyle/>
                    <a:p>
                      <a:pPr algn="ctr"/>
                      <a:r>
                        <a:rPr lang="fr-FR" sz="1600" u="sng" dirty="0"/>
                        <a:t>Occupés par leurs propriétaires </a:t>
                      </a:r>
                      <a:r>
                        <a:rPr lang="fr-FR" sz="1600" u="none" dirty="0"/>
                        <a:t>: </a:t>
                      </a:r>
                      <a:r>
                        <a:rPr lang="fr-FR" sz="1600" dirty="0"/>
                        <a:t>2541 (69%)</a:t>
                      </a:r>
                    </a:p>
                  </a:txBody>
                  <a:tcPr>
                    <a:solidFill>
                      <a:srgbClr val="548235"/>
                    </a:solidFill>
                  </a:tcPr>
                </a:tc>
                <a:tc hMerge="1">
                  <a:txBody>
                    <a:bodyPr/>
                    <a:lstStyle/>
                    <a:p>
                      <a:endParaRPr lang="fr-FR"/>
                    </a:p>
                  </a:txBody>
                  <a:tcPr/>
                </a:tc>
                <a:extLst>
                  <a:ext uri="{0D108BD9-81ED-4DB2-BD59-A6C34878D82A}">
                    <a16:rowId xmlns:a16="http://schemas.microsoft.com/office/drawing/2014/main" val="3945797388"/>
                  </a:ext>
                </a:extLst>
              </a:tr>
              <a:tr h="370840">
                <a:tc gridSpan="2">
                  <a:txBody>
                    <a:bodyPr/>
                    <a:lstStyle/>
                    <a:p>
                      <a:pPr algn="ctr"/>
                      <a:r>
                        <a:rPr lang="fr-FR" sz="1600" b="1" u="sng" kern="1200" dirty="0">
                          <a:solidFill>
                            <a:schemeClr val="lt1"/>
                          </a:solidFill>
                          <a:latin typeface="+mn-lt"/>
                          <a:ea typeface="+mn-ea"/>
                          <a:cs typeface="+mn-cs"/>
                        </a:rPr>
                        <a:t>En locatif :</a:t>
                      </a:r>
                      <a:r>
                        <a:rPr lang="fr-FR" sz="1600" b="1" u="none" kern="1200" dirty="0">
                          <a:solidFill>
                            <a:schemeClr val="lt1"/>
                          </a:solidFill>
                          <a:latin typeface="+mn-lt"/>
                          <a:ea typeface="+mn-ea"/>
                          <a:cs typeface="+mn-cs"/>
                        </a:rPr>
                        <a:t> </a:t>
                      </a:r>
                      <a:r>
                        <a:rPr lang="fr-FR" sz="1600" b="1" kern="1200" dirty="0">
                          <a:solidFill>
                            <a:schemeClr val="lt1"/>
                          </a:solidFill>
                          <a:latin typeface="+mn-lt"/>
                          <a:ea typeface="+mn-ea"/>
                          <a:cs typeface="+mn-cs"/>
                        </a:rPr>
                        <a:t>995 (27%)</a:t>
                      </a:r>
                    </a:p>
                  </a:txBody>
                  <a:tcPr>
                    <a:solidFill>
                      <a:srgbClr val="548235"/>
                    </a:solidFill>
                  </a:tcPr>
                </a:tc>
                <a:tc hMerge="1">
                  <a:txBody>
                    <a:bodyPr/>
                    <a:lstStyle/>
                    <a:p>
                      <a:endParaRPr lang="fr-FR"/>
                    </a:p>
                  </a:txBody>
                  <a:tcPr/>
                </a:tc>
                <a:extLst>
                  <a:ext uri="{0D108BD9-81ED-4DB2-BD59-A6C34878D82A}">
                    <a16:rowId xmlns:a16="http://schemas.microsoft.com/office/drawing/2014/main" val="1621597523"/>
                  </a:ext>
                </a:extLst>
              </a:tr>
              <a:tr h="370840">
                <a:tc>
                  <a:txBody>
                    <a:bodyPr/>
                    <a:lstStyle/>
                    <a:p>
                      <a:pPr algn="ctr"/>
                      <a:r>
                        <a:rPr lang="fr-FR" sz="1600" dirty="0">
                          <a:solidFill>
                            <a:schemeClr val="bg1"/>
                          </a:solidFill>
                        </a:rPr>
                        <a:t>Dont communaux : 320</a:t>
                      </a:r>
                    </a:p>
                  </a:txBody>
                  <a:tcPr>
                    <a:solidFill>
                      <a:srgbClr val="A0B77C"/>
                    </a:solidFill>
                  </a:tcPr>
                </a:tc>
                <a:tc>
                  <a:txBody>
                    <a:bodyPr/>
                    <a:lstStyle/>
                    <a:p>
                      <a:pPr algn="ctr"/>
                      <a:r>
                        <a:rPr lang="fr-FR" sz="1600" dirty="0">
                          <a:solidFill>
                            <a:schemeClr val="bg1"/>
                          </a:solidFill>
                        </a:rPr>
                        <a:t>Dont HLM : 276</a:t>
                      </a:r>
                    </a:p>
                  </a:txBody>
                  <a:tcPr>
                    <a:solidFill>
                      <a:srgbClr val="A0B77C"/>
                    </a:solidFill>
                  </a:tcPr>
                </a:tc>
                <a:extLst>
                  <a:ext uri="{0D108BD9-81ED-4DB2-BD59-A6C34878D82A}">
                    <a16:rowId xmlns:a16="http://schemas.microsoft.com/office/drawing/2014/main" val="1528702249"/>
                  </a:ext>
                </a:extLst>
              </a:tr>
            </a:tbl>
          </a:graphicData>
        </a:graphic>
      </p:graphicFrame>
      <p:sp>
        <p:nvSpPr>
          <p:cNvPr id="12" name="ZoneTexte 11">
            <a:extLst>
              <a:ext uri="{FF2B5EF4-FFF2-40B4-BE49-F238E27FC236}">
                <a16:creationId xmlns:a16="http://schemas.microsoft.com/office/drawing/2014/main" id="{C33271DC-9442-F784-2FE0-8A9AF55BC015}"/>
              </a:ext>
            </a:extLst>
          </p:cNvPr>
          <p:cNvSpPr txBox="1"/>
          <p:nvPr/>
        </p:nvSpPr>
        <p:spPr>
          <a:xfrm>
            <a:off x="5569511" y="3116138"/>
            <a:ext cx="1173719" cy="307777"/>
          </a:xfrm>
          <a:prstGeom prst="rect">
            <a:avLst/>
          </a:prstGeom>
          <a:noFill/>
        </p:spPr>
        <p:txBody>
          <a:bodyPr wrap="square" rtlCol="0">
            <a:spAutoFit/>
          </a:bodyPr>
          <a:lstStyle/>
          <a:p>
            <a:r>
              <a:rPr lang="fr-FR" sz="1400" dirty="0"/>
              <a:t>Les Cabannes</a:t>
            </a:r>
          </a:p>
        </p:txBody>
      </p:sp>
      <p:sp>
        <p:nvSpPr>
          <p:cNvPr id="13" name="ZoneTexte 12">
            <a:extLst>
              <a:ext uri="{FF2B5EF4-FFF2-40B4-BE49-F238E27FC236}">
                <a16:creationId xmlns:a16="http://schemas.microsoft.com/office/drawing/2014/main" id="{9EC8C663-DA81-F789-0D67-79098920AD00}"/>
              </a:ext>
            </a:extLst>
          </p:cNvPr>
          <p:cNvSpPr txBox="1"/>
          <p:nvPr/>
        </p:nvSpPr>
        <p:spPr>
          <a:xfrm>
            <a:off x="6631559" y="3307024"/>
            <a:ext cx="767326" cy="307777"/>
          </a:xfrm>
          <a:prstGeom prst="rect">
            <a:avLst/>
          </a:prstGeom>
          <a:noFill/>
        </p:spPr>
        <p:txBody>
          <a:bodyPr wrap="square" rtlCol="0">
            <a:spAutoFit/>
          </a:bodyPr>
          <a:lstStyle/>
          <a:p>
            <a:r>
              <a:rPr lang="fr-FR" sz="1400" dirty="0"/>
              <a:t>Luzenac</a:t>
            </a:r>
          </a:p>
        </p:txBody>
      </p:sp>
      <p:sp>
        <p:nvSpPr>
          <p:cNvPr id="14" name="ZoneTexte 13">
            <a:extLst>
              <a:ext uri="{FF2B5EF4-FFF2-40B4-BE49-F238E27FC236}">
                <a16:creationId xmlns:a16="http://schemas.microsoft.com/office/drawing/2014/main" id="{E337DEC7-F1B3-52FB-E6F3-F19397F9AB7D}"/>
              </a:ext>
            </a:extLst>
          </p:cNvPr>
          <p:cNvSpPr txBox="1"/>
          <p:nvPr/>
        </p:nvSpPr>
        <p:spPr>
          <a:xfrm>
            <a:off x="5471112" y="4285501"/>
            <a:ext cx="1159548" cy="523220"/>
          </a:xfrm>
          <a:prstGeom prst="rect">
            <a:avLst/>
          </a:prstGeom>
          <a:noFill/>
        </p:spPr>
        <p:txBody>
          <a:bodyPr wrap="square" rtlCol="0">
            <a:spAutoFit/>
          </a:bodyPr>
          <a:lstStyle/>
          <a:p>
            <a:r>
              <a:rPr lang="fr-FR" sz="1400" dirty="0"/>
              <a:t>Savignac-Les-</a:t>
            </a:r>
          </a:p>
          <a:p>
            <a:pPr algn="ctr"/>
            <a:r>
              <a:rPr lang="fr-FR" sz="1400" dirty="0"/>
              <a:t>Ormeaux</a:t>
            </a:r>
          </a:p>
        </p:txBody>
      </p:sp>
      <p:sp>
        <p:nvSpPr>
          <p:cNvPr id="18" name="ZoneTexte 17">
            <a:extLst>
              <a:ext uri="{FF2B5EF4-FFF2-40B4-BE49-F238E27FC236}">
                <a16:creationId xmlns:a16="http://schemas.microsoft.com/office/drawing/2014/main" id="{432840E3-3697-0917-4019-D17C3594E0E6}"/>
              </a:ext>
            </a:extLst>
          </p:cNvPr>
          <p:cNvSpPr txBox="1"/>
          <p:nvPr/>
        </p:nvSpPr>
        <p:spPr>
          <a:xfrm>
            <a:off x="6974272" y="3809569"/>
            <a:ext cx="1350050" cy="307777"/>
          </a:xfrm>
          <a:prstGeom prst="rect">
            <a:avLst/>
          </a:prstGeom>
          <a:noFill/>
        </p:spPr>
        <p:txBody>
          <a:bodyPr wrap="square" rtlCol="0">
            <a:spAutoFit/>
          </a:bodyPr>
          <a:lstStyle/>
          <a:p>
            <a:r>
              <a:rPr lang="fr-FR" sz="1400" dirty="0"/>
              <a:t>Ax-Les-Thermes</a:t>
            </a:r>
          </a:p>
        </p:txBody>
      </p:sp>
      <p:sp>
        <p:nvSpPr>
          <p:cNvPr id="19" name="ZoneTexte 18">
            <a:extLst>
              <a:ext uri="{FF2B5EF4-FFF2-40B4-BE49-F238E27FC236}">
                <a16:creationId xmlns:a16="http://schemas.microsoft.com/office/drawing/2014/main" id="{BCB0710F-0FE8-585D-2641-B6D9D5099704}"/>
              </a:ext>
            </a:extLst>
          </p:cNvPr>
          <p:cNvSpPr txBox="1"/>
          <p:nvPr/>
        </p:nvSpPr>
        <p:spPr>
          <a:xfrm>
            <a:off x="8227793" y="4115256"/>
            <a:ext cx="833883" cy="307777"/>
          </a:xfrm>
          <a:prstGeom prst="rect">
            <a:avLst/>
          </a:prstGeom>
          <a:noFill/>
        </p:spPr>
        <p:txBody>
          <a:bodyPr wrap="square" rtlCol="0">
            <a:spAutoFit/>
          </a:bodyPr>
          <a:lstStyle/>
          <a:p>
            <a:r>
              <a:rPr lang="fr-FR" sz="1400" dirty="0"/>
              <a:t>Quérigut</a:t>
            </a:r>
          </a:p>
        </p:txBody>
      </p:sp>
      <p:sp>
        <p:nvSpPr>
          <p:cNvPr id="20" name="ZoneTexte 19">
            <a:extLst>
              <a:ext uri="{FF2B5EF4-FFF2-40B4-BE49-F238E27FC236}">
                <a16:creationId xmlns:a16="http://schemas.microsoft.com/office/drawing/2014/main" id="{F7E76747-9902-E10D-E866-A7EF3A98F6BA}"/>
              </a:ext>
            </a:extLst>
          </p:cNvPr>
          <p:cNvSpPr txBox="1"/>
          <p:nvPr/>
        </p:nvSpPr>
        <p:spPr>
          <a:xfrm>
            <a:off x="7420590" y="4411778"/>
            <a:ext cx="502061" cy="307777"/>
          </a:xfrm>
          <a:prstGeom prst="rect">
            <a:avLst/>
          </a:prstGeom>
          <a:noFill/>
        </p:spPr>
        <p:txBody>
          <a:bodyPr wrap="square" rtlCol="0">
            <a:spAutoFit/>
          </a:bodyPr>
          <a:lstStyle/>
          <a:p>
            <a:r>
              <a:rPr lang="fr-FR" sz="1400" dirty="0"/>
              <a:t>Orlu</a:t>
            </a:r>
          </a:p>
        </p:txBody>
      </p:sp>
      <p:sp>
        <p:nvSpPr>
          <p:cNvPr id="21" name="ZoneTexte 20">
            <a:extLst>
              <a:ext uri="{FF2B5EF4-FFF2-40B4-BE49-F238E27FC236}">
                <a16:creationId xmlns:a16="http://schemas.microsoft.com/office/drawing/2014/main" id="{049165E2-0D9E-2F7E-A627-DCD59F1E6CE6}"/>
              </a:ext>
            </a:extLst>
          </p:cNvPr>
          <p:cNvSpPr txBox="1"/>
          <p:nvPr/>
        </p:nvSpPr>
        <p:spPr>
          <a:xfrm>
            <a:off x="5163335" y="5589900"/>
            <a:ext cx="2209387" cy="307777"/>
          </a:xfrm>
          <a:prstGeom prst="rect">
            <a:avLst/>
          </a:prstGeom>
          <a:noFill/>
        </p:spPr>
        <p:txBody>
          <a:bodyPr wrap="square" rtlCol="0">
            <a:spAutoFit/>
          </a:bodyPr>
          <a:lstStyle/>
          <a:p>
            <a:r>
              <a:rPr lang="fr-FR" sz="1400" dirty="0"/>
              <a:t>L’Hospitalet-Près-L’Andorre</a:t>
            </a:r>
          </a:p>
        </p:txBody>
      </p:sp>
      <p:sp>
        <p:nvSpPr>
          <p:cNvPr id="35" name="ZoneTexte 34">
            <a:extLst>
              <a:ext uri="{FF2B5EF4-FFF2-40B4-BE49-F238E27FC236}">
                <a16:creationId xmlns:a16="http://schemas.microsoft.com/office/drawing/2014/main" id="{612ADF9F-BFFC-0BA8-064F-C4BCCE28567C}"/>
              </a:ext>
            </a:extLst>
          </p:cNvPr>
          <p:cNvSpPr txBox="1"/>
          <p:nvPr/>
        </p:nvSpPr>
        <p:spPr>
          <a:xfrm>
            <a:off x="-36512" y="1196752"/>
            <a:ext cx="3959253" cy="5262979"/>
          </a:xfrm>
          <a:prstGeom prst="rect">
            <a:avLst/>
          </a:prstGeom>
          <a:noFill/>
        </p:spPr>
        <p:txBody>
          <a:bodyPr wrap="square" rtlCol="0">
            <a:spAutoFit/>
          </a:bodyPr>
          <a:lstStyle/>
          <a:p>
            <a:pPr algn="ctr"/>
            <a:r>
              <a:rPr lang="fr-FR" sz="1600" dirty="0"/>
              <a:t>Un parc de logement dominé par les résidences secondaires et une faible part de logements vacants (4%)</a:t>
            </a:r>
          </a:p>
          <a:p>
            <a:pPr algn="ctr"/>
            <a:endParaRPr lang="fr-FR" sz="1000" dirty="0"/>
          </a:p>
          <a:p>
            <a:pPr algn="ctr">
              <a:spcAft>
                <a:spcPts val="600"/>
              </a:spcAft>
            </a:pPr>
            <a:r>
              <a:rPr lang="fr-FR" sz="1600" b="1" i="1" dirty="0">
                <a:solidFill>
                  <a:srgbClr val="456F27"/>
                </a:solidFill>
              </a:rPr>
              <a:t>Parc de résidences principales </a:t>
            </a:r>
          </a:p>
          <a:p>
            <a:pPr marL="285750" indent="-285750" algn="just">
              <a:spcAft>
                <a:spcPts val="600"/>
              </a:spcAft>
              <a:buFontTx/>
              <a:buChar char="-"/>
            </a:pPr>
            <a:r>
              <a:rPr lang="fr-FR" sz="1600" dirty="0"/>
              <a:t>Bâti ancien (49% avant 1970) / 31% passoires thermiques potentielles</a:t>
            </a:r>
          </a:p>
          <a:p>
            <a:pPr marL="285750" indent="-285750" algn="just">
              <a:spcAft>
                <a:spcPts val="600"/>
              </a:spcAft>
              <a:buFontTx/>
              <a:buChar char="-"/>
            </a:pPr>
            <a:r>
              <a:rPr lang="fr-FR" sz="1600" dirty="0"/>
              <a:t>Maison individuelle prédominante (68%) mais fort contraste entre communes </a:t>
            </a:r>
            <a:r>
              <a:rPr lang="fr-FR" sz="1400" dirty="0"/>
              <a:t>(ex : Ax-Les Thermes =&gt; 24%) </a:t>
            </a:r>
          </a:p>
          <a:p>
            <a:pPr marL="285750" indent="-285750" algn="just">
              <a:spcAft>
                <a:spcPts val="600"/>
              </a:spcAft>
              <a:buFontTx/>
              <a:buChar char="-"/>
            </a:pPr>
            <a:r>
              <a:rPr lang="fr-FR" sz="1600" dirty="0"/>
              <a:t>Parc de grande taille (4,4 pièces) dans contexte de diminution de la taille des ménages (1,85 pers/</a:t>
            </a:r>
            <a:r>
              <a:rPr lang="fr-FR" sz="1600" dirty="0" err="1"/>
              <a:t>mnge</a:t>
            </a:r>
            <a:r>
              <a:rPr lang="fr-FR" sz="1600" dirty="0"/>
              <a:t>)</a:t>
            </a:r>
          </a:p>
          <a:p>
            <a:pPr algn="ctr"/>
            <a:endParaRPr lang="fr-FR" sz="1000" dirty="0"/>
          </a:p>
          <a:p>
            <a:pPr algn="ctr"/>
            <a:r>
              <a:rPr lang="fr-FR" sz="1600" b="1" i="1" dirty="0">
                <a:solidFill>
                  <a:srgbClr val="456F27"/>
                </a:solidFill>
              </a:rPr>
              <a:t>Parc social : </a:t>
            </a:r>
            <a:r>
              <a:rPr lang="fr-FR" sz="1600" dirty="0"/>
              <a:t>ancien et essentiellement en collectif (81%) avec peu d’évolution du parc</a:t>
            </a:r>
          </a:p>
          <a:p>
            <a:pPr algn="ctr"/>
            <a:endParaRPr lang="fr-FR" sz="1000" dirty="0"/>
          </a:p>
          <a:p>
            <a:pPr algn="ctr"/>
            <a:r>
              <a:rPr lang="fr-FR" sz="1600" b="1" i="1" dirty="0">
                <a:solidFill>
                  <a:srgbClr val="456F27"/>
                </a:solidFill>
              </a:rPr>
              <a:t>Parc locatif communal : </a:t>
            </a:r>
            <a:r>
              <a:rPr lang="fr-FR" sz="1600" dirty="0"/>
              <a:t>réparti sur l’ensemble de la CCHA et a vocation sociale (loyers pratiqués) mais vieillissant et énergivore</a:t>
            </a:r>
          </a:p>
        </p:txBody>
      </p:sp>
    </p:spTree>
    <p:extLst>
      <p:ext uri="{BB962C8B-B14F-4D97-AF65-F5344CB8AC3E}">
        <p14:creationId xmlns:p14="http://schemas.microsoft.com/office/powerpoint/2010/main" val="387321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44A4-BCE3-37D4-B0B4-C5A48A60D3EB}"/>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391DDAC9-794F-DB59-5990-98EBC84C2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a:extLst>
              <a:ext uri="{FF2B5EF4-FFF2-40B4-BE49-F238E27FC236}">
                <a16:creationId xmlns:a16="http://schemas.microsoft.com/office/drawing/2014/main" id="{E0C9BA87-3B2D-B120-D8A6-211CE98D91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6EC28C71-AA4C-2982-5748-9F29CB048741}"/>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3EF7930F-715B-D6D4-3D76-09A5EC957F34}"/>
              </a:ext>
            </a:extLst>
          </p:cNvPr>
          <p:cNvSpPr>
            <a:spLocks noGrp="1"/>
          </p:cNvSpPr>
          <p:nvPr>
            <p:ph type="dt" sz="half" idx="10"/>
          </p:nvPr>
        </p:nvSpPr>
        <p:spPr/>
        <p:txBody>
          <a:bodyPr/>
          <a:lstStyle/>
          <a:p>
            <a:r>
              <a:rPr lang="fr-FR"/>
              <a:t>06/05/2025</a:t>
            </a:r>
          </a:p>
        </p:txBody>
      </p:sp>
      <p:sp>
        <p:nvSpPr>
          <p:cNvPr id="5" name="Rectangle 4">
            <a:extLst>
              <a:ext uri="{FF2B5EF4-FFF2-40B4-BE49-F238E27FC236}">
                <a16:creationId xmlns:a16="http://schemas.microsoft.com/office/drawing/2014/main" id="{9809C6BF-660E-19F8-B659-E8D8C4EBA624}"/>
              </a:ext>
            </a:extLst>
          </p:cNvPr>
          <p:cNvSpPr/>
          <p:nvPr/>
        </p:nvSpPr>
        <p:spPr>
          <a:xfrm>
            <a:off x="3011403" y="132892"/>
            <a:ext cx="5832649" cy="959455"/>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DIAGNOSTIC : analyse de l’offre</a:t>
            </a:r>
          </a:p>
        </p:txBody>
      </p:sp>
      <p:sp>
        <p:nvSpPr>
          <p:cNvPr id="3" name="Espace réservé du numéro de diapositive 2">
            <a:extLst>
              <a:ext uri="{FF2B5EF4-FFF2-40B4-BE49-F238E27FC236}">
                <a16:creationId xmlns:a16="http://schemas.microsoft.com/office/drawing/2014/main" id="{3799A4E3-1059-C138-0D36-800DE7572033}"/>
              </a:ext>
            </a:extLst>
          </p:cNvPr>
          <p:cNvSpPr>
            <a:spLocks noGrp="1"/>
          </p:cNvSpPr>
          <p:nvPr>
            <p:ph type="sldNum" sz="quarter" idx="12"/>
          </p:nvPr>
        </p:nvSpPr>
        <p:spPr/>
        <p:txBody>
          <a:bodyPr/>
          <a:lstStyle/>
          <a:p>
            <a:fld id="{1389BE60-C745-43A2-AEC8-A9214C213C5E}" type="slidenum">
              <a:rPr lang="fr-FR" smtClean="0"/>
              <a:t>6</a:t>
            </a:fld>
            <a:endParaRPr lang="fr-FR"/>
          </a:p>
        </p:txBody>
      </p:sp>
      <p:sp>
        <p:nvSpPr>
          <p:cNvPr id="35" name="ZoneTexte 34">
            <a:extLst>
              <a:ext uri="{FF2B5EF4-FFF2-40B4-BE49-F238E27FC236}">
                <a16:creationId xmlns:a16="http://schemas.microsoft.com/office/drawing/2014/main" id="{3268F25A-0870-86BE-5737-E5EBD7F334B6}"/>
              </a:ext>
            </a:extLst>
          </p:cNvPr>
          <p:cNvSpPr txBox="1"/>
          <p:nvPr/>
        </p:nvSpPr>
        <p:spPr>
          <a:xfrm>
            <a:off x="133082" y="3249711"/>
            <a:ext cx="8880083" cy="2086725"/>
          </a:xfrm>
          <a:prstGeom prst="rect">
            <a:avLst/>
          </a:prstGeom>
          <a:noFill/>
        </p:spPr>
        <p:txBody>
          <a:bodyPr wrap="square" rtlCol="0">
            <a:spAutoFit/>
          </a:bodyPr>
          <a:lstStyle/>
          <a:p>
            <a:pPr algn="just">
              <a:lnSpc>
                <a:spcPct val="107000"/>
              </a:lnSpc>
              <a:spcAft>
                <a:spcPts val="600"/>
              </a:spcAft>
              <a:buNone/>
            </a:pPr>
            <a:r>
              <a:rPr lang="fr-FR" sz="1600" u="sng" dirty="0"/>
              <a:t>Dispositif spécifique à destination des jeunes travailleurs et saisonniers </a:t>
            </a:r>
            <a:r>
              <a:rPr lang="fr-FR" sz="1600" dirty="0"/>
              <a:t>mis en place par CCHA et SOLIHA : 33 logements meublés (51 places) situés sur Ax-les-Thermes et Savignac-Les-Ormeaux (en diffus)</a:t>
            </a:r>
            <a:endParaRPr lang="fr-FR" sz="1600" u="sng" dirty="0"/>
          </a:p>
          <a:p>
            <a:pPr algn="l">
              <a:spcAft>
                <a:spcPts val="600"/>
              </a:spcAft>
            </a:pPr>
            <a:r>
              <a:rPr lang="fr-FR" sz="1600" u="sng" dirty="0"/>
              <a:t>Un établissement d’insertion sociale « la maison des cimes » </a:t>
            </a:r>
            <a:r>
              <a:rPr lang="fr-FR" sz="1600" dirty="0"/>
              <a:t>: 6 logements à destination de mères isolées avec leurs enfants, géré par France-Horizon</a:t>
            </a:r>
            <a:endParaRPr lang="fr-FR" sz="1800" b="0" i="0" strike="noStrike" baseline="0" dirty="0">
              <a:latin typeface="ArialMT"/>
            </a:endParaRPr>
          </a:p>
          <a:p>
            <a:pPr>
              <a:spcAft>
                <a:spcPts val="600"/>
              </a:spcAft>
            </a:pPr>
            <a:r>
              <a:rPr lang="fr-FR" sz="1600" u="sng" dirty="0"/>
              <a:t>Absence de structure d’hébergement sur le territoire </a:t>
            </a:r>
            <a:r>
              <a:rPr lang="fr-FR" sz="1600" dirty="0"/>
              <a:t>(CHRS, résidence sociale, FJT, accueil de jour ou hébergement d’urgence)</a:t>
            </a:r>
          </a:p>
          <a:p>
            <a:pPr algn="just">
              <a:lnSpc>
                <a:spcPct val="107000"/>
              </a:lnSpc>
              <a:spcAft>
                <a:spcPts val="600"/>
              </a:spcAft>
              <a:buNone/>
            </a:pPr>
            <a:r>
              <a:rPr lang="fr-FR" sz="1600" u="sng" dirty="0"/>
              <a:t>Absence d’équipement pour l’accueil des gens du voyage </a:t>
            </a:r>
            <a:r>
              <a:rPr lang="fr-FR" sz="1600" dirty="0"/>
              <a:t>sur le territoire intercommunal</a:t>
            </a:r>
          </a:p>
        </p:txBody>
      </p:sp>
      <p:sp>
        <p:nvSpPr>
          <p:cNvPr id="36" name="ZoneTexte 35">
            <a:extLst>
              <a:ext uri="{FF2B5EF4-FFF2-40B4-BE49-F238E27FC236}">
                <a16:creationId xmlns:a16="http://schemas.microsoft.com/office/drawing/2014/main" id="{0F8E2FFC-FFB2-344C-7D99-0430EA175E22}"/>
              </a:ext>
            </a:extLst>
          </p:cNvPr>
          <p:cNvSpPr txBox="1"/>
          <p:nvPr/>
        </p:nvSpPr>
        <p:spPr>
          <a:xfrm>
            <a:off x="133208" y="2940283"/>
            <a:ext cx="3980194" cy="369332"/>
          </a:xfrm>
          <a:prstGeom prst="rect">
            <a:avLst/>
          </a:prstGeom>
          <a:noFill/>
        </p:spPr>
        <p:txBody>
          <a:bodyPr wrap="square">
            <a:spAutoFit/>
          </a:bodyPr>
          <a:lstStyle/>
          <a:p>
            <a:r>
              <a:rPr lang="fr-FR" b="1" i="1" dirty="0">
                <a:solidFill>
                  <a:srgbClr val="456F27"/>
                </a:solidFill>
              </a:rPr>
              <a:t>Offre publics spécifiques</a:t>
            </a:r>
            <a:endParaRPr lang="fr-FR" dirty="0"/>
          </a:p>
        </p:txBody>
      </p:sp>
      <p:sp>
        <p:nvSpPr>
          <p:cNvPr id="37" name="ZoneTexte 36">
            <a:extLst>
              <a:ext uri="{FF2B5EF4-FFF2-40B4-BE49-F238E27FC236}">
                <a16:creationId xmlns:a16="http://schemas.microsoft.com/office/drawing/2014/main" id="{24D7AB9D-D630-06F7-79CE-2E918B614D86}"/>
              </a:ext>
            </a:extLst>
          </p:cNvPr>
          <p:cNvSpPr txBox="1"/>
          <p:nvPr/>
        </p:nvSpPr>
        <p:spPr>
          <a:xfrm>
            <a:off x="139736" y="1319068"/>
            <a:ext cx="3980194" cy="369332"/>
          </a:xfrm>
          <a:prstGeom prst="rect">
            <a:avLst/>
          </a:prstGeom>
          <a:noFill/>
        </p:spPr>
        <p:txBody>
          <a:bodyPr wrap="square">
            <a:spAutoFit/>
          </a:bodyPr>
          <a:lstStyle/>
          <a:p>
            <a:r>
              <a:rPr lang="fr-FR" b="1" i="1" dirty="0">
                <a:solidFill>
                  <a:srgbClr val="456F27"/>
                </a:solidFill>
              </a:rPr>
              <a:t>Locatif libre</a:t>
            </a:r>
            <a:endParaRPr lang="fr-FR" dirty="0"/>
          </a:p>
        </p:txBody>
      </p:sp>
      <p:pic>
        <p:nvPicPr>
          <p:cNvPr id="39" name="Image 38">
            <a:extLst>
              <a:ext uri="{FF2B5EF4-FFF2-40B4-BE49-F238E27FC236}">
                <a16:creationId xmlns:a16="http://schemas.microsoft.com/office/drawing/2014/main" id="{E57B1C2C-4BAA-0370-B067-FBC05833D205}"/>
              </a:ext>
            </a:extLst>
          </p:cNvPr>
          <p:cNvPicPr>
            <a:picLocks noChangeAspect="1"/>
          </p:cNvPicPr>
          <p:nvPr/>
        </p:nvPicPr>
        <p:blipFill>
          <a:blip r:embed="rId4"/>
          <a:stretch>
            <a:fillRect/>
          </a:stretch>
        </p:blipFill>
        <p:spPr>
          <a:xfrm>
            <a:off x="5478767" y="1003612"/>
            <a:ext cx="2973119" cy="2123656"/>
          </a:xfrm>
          <a:prstGeom prst="rect">
            <a:avLst/>
          </a:prstGeom>
        </p:spPr>
      </p:pic>
      <p:sp>
        <p:nvSpPr>
          <p:cNvPr id="41" name="ZoneTexte 40">
            <a:extLst>
              <a:ext uri="{FF2B5EF4-FFF2-40B4-BE49-F238E27FC236}">
                <a16:creationId xmlns:a16="http://schemas.microsoft.com/office/drawing/2014/main" id="{59767254-7A60-7C3F-A862-F7B92F7EC951}"/>
              </a:ext>
            </a:extLst>
          </p:cNvPr>
          <p:cNvSpPr txBox="1"/>
          <p:nvPr/>
        </p:nvSpPr>
        <p:spPr>
          <a:xfrm>
            <a:off x="151712" y="1674292"/>
            <a:ext cx="5212375" cy="1107996"/>
          </a:xfrm>
          <a:prstGeom prst="rect">
            <a:avLst/>
          </a:prstGeom>
          <a:noFill/>
        </p:spPr>
        <p:txBody>
          <a:bodyPr wrap="square">
            <a:spAutoFit/>
          </a:bodyPr>
          <a:lstStyle/>
          <a:p>
            <a:r>
              <a:rPr lang="fr-FR" sz="1600" dirty="0"/>
              <a:t>Une offre et des loyers contrastés entre les communes</a:t>
            </a:r>
          </a:p>
          <a:p>
            <a:r>
              <a:rPr lang="fr-FR" sz="1600" u="sng" dirty="0"/>
              <a:t>Vallées d’Ax : </a:t>
            </a:r>
            <a:r>
              <a:rPr lang="fr-FR" sz="1600" dirty="0"/>
              <a:t>10,5€/m² </a:t>
            </a:r>
            <a:r>
              <a:rPr lang="fr-FR" dirty="0"/>
              <a:t> (</a:t>
            </a:r>
            <a:r>
              <a:rPr lang="fr-FR" sz="1600" i="1" dirty="0"/>
              <a:t>Ax-Les-Thermes : 12,4€/m²)</a:t>
            </a:r>
          </a:p>
          <a:p>
            <a:r>
              <a:rPr lang="fr-FR" sz="1600" u="sng" dirty="0"/>
              <a:t>Auzat-Vicdessos : </a:t>
            </a:r>
            <a:r>
              <a:rPr lang="fr-FR" sz="1600" dirty="0"/>
              <a:t>entre 8,6 et 10,5€/m²</a:t>
            </a:r>
          </a:p>
          <a:p>
            <a:r>
              <a:rPr lang="fr-FR" sz="1600" u="sng" dirty="0" err="1"/>
              <a:t>Donezan</a:t>
            </a:r>
            <a:r>
              <a:rPr lang="fr-FR" sz="1600" u="sng" dirty="0"/>
              <a:t> : </a:t>
            </a:r>
            <a:r>
              <a:rPr lang="fr-FR" sz="1600" dirty="0"/>
              <a:t>entre 8,6 et 10,7€/m²</a:t>
            </a:r>
            <a:endParaRPr lang="fr-FR" dirty="0"/>
          </a:p>
        </p:txBody>
      </p:sp>
      <p:pic>
        <p:nvPicPr>
          <p:cNvPr id="43" name="Image 42">
            <a:extLst>
              <a:ext uri="{FF2B5EF4-FFF2-40B4-BE49-F238E27FC236}">
                <a16:creationId xmlns:a16="http://schemas.microsoft.com/office/drawing/2014/main" id="{A7E4C20D-A8FD-C0A9-5F07-214E7648CC02}"/>
              </a:ext>
            </a:extLst>
          </p:cNvPr>
          <p:cNvPicPr>
            <a:picLocks noChangeAspect="1"/>
          </p:cNvPicPr>
          <p:nvPr/>
        </p:nvPicPr>
        <p:blipFill>
          <a:blip r:embed="rId5"/>
          <a:srcRect r="40580"/>
          <a:stretch/>
        </p:blipFill>
        <p:spPr>
          <a:xfrm>
            <a:off x="4139952" y="969738"/>
            <a:ext cx="4975599" cy="200053"/>
          </a:xfrm>
          <a:prstGeom prst="rect">
            <a:avLst/>
          </a:prstGeom>
        </p:spPr>
      </p:pic>
      <p:pic>
        <p:nvPicPr>
          <p:cNvPr id="44" name="Image 43">
            <a:extLst>
              <a:ext uri="{FF2B5EF4-FFF2-40B4-BE49-F238E27FC236}">
                <a16:creationId xmlns:a16="http://schemas.microsoft.com/office/drawing/2014/main" id="{ED82F541-8DDC-E98F-C9CC-8C4F3791374F}"/>
              </a:ext>
            </a:extLst>
          </p:cNvPr>
          <p:cNvPicPr>
            <a:picLocks noChangeAspect="1"/>
          </p:cNvPicPr>
          <p:nvPr/>
        </p:nvPicPr>
        <p:blipFill>
          <a:blip r:embed="rId5"/>
          <a:srcRect l="59073"/>
          <a:stretch/>
        </p:blipFill>
        <p:spPr>
          <a:xfrm>
            <a:off x="5251779" y="3049912"/>
            <a:ext cx="3427094" cy="200053"/>
          </a:xfrm>
          <a:prstGeom prst="rect">
            <a:avLst/>
          </a:prstGeom>
        </p:spPr>
      </p:pic>
      <p:sp>
        <p:nvSpPr>
          <p:cNvPr id="4" name="ZoneTexte 3">
            <a:extLst>
              <a:ext uri="{FF2B5EF4-FFF2-40B4-BE49-F238E27FC236}">
                <a16:creationId xmlns:a16="http://schemas.microsoft.com/office/drawing/2014/main" id="{4EDD0E80-D504-DCE6-28B4-E3399E80B1D3}"/>
              </a:ext>
            </a:extLst>
          </p:cNvPr>
          <p:cNvSpPr txBox="1"/>
          <p:nvPr/>
        </p:nvSpPr>
        <p:spPr>
          <a:xfrm>
            <a:off x="151711" y="5389535"/>
            <a:ext cx="8861453" cy="1107996"/>
          </a:xfrm>
          <a:prstGeom prst="rect">
            <a:avLst/>
          </a:prstGeom>
          <a:noFill/>
        </p:spPr>
        <p:txBody>
          <a:bodyPr wrap="square">
            <a:spAutoFit/>
          </a:bodyPr>
          <a:lstStyle/>
          <a:p>
            <a:r>
              <a:rPr lang="fr-FR" b="1" i="1" dirty="0">
                <a:solidFill>
                  <a:srgbClr val="456F27"/>
                </a:solidFill>
              </a:rPr>
              <a:t>Habitat indigne</a:t>
            </a:r>
          </a:p>
          <a:p>
            <a:r>
              <a:rPr lang="fr-FR" sz="1600" dirty="0"/>
              <a:t>Un taux de parc privé potentiellement indigne (PPPI) moins important que dans le département.</a:t>
            </a:r>
          </a:p>
          <a:p>
            <a:r>
              <a:rPr lang="fr-FR" sz="1600" dirty="0"/>
              <a:t>Peu de signalements (2 en 2023 et 4 en 2024) mais tension du marché potentiellement responsable de ce faible nombre</a:t>
            </a:r>
          </a:p>
        </p:txBody>
      </p:sp>
      <p:grpSp>
        <p:nvGrpSpPr>
          <p:cNvPr id="14" name="Groupe 13">
            <a:extLst>
              <a:ext uri="{FF2B5EF4-FFF2-40B4-BE49-F238E27FC236}">
                <a16:creationId xmlns:a16="http://schemas.microsoft.com/office/drawing/2014/main" id="{C17A1540-35C9-359F-B980-EB4094B9CBB8}"/>
              </a:ext>
            </a:extLst>
          </p:cNvPr>
          <p:cNvGrpSpPr/>
          <p:nvPr/>
        </p:nvGrpSpPr>
        <p:grpSpPr>
          <a:xfrm>
            <a:off x="8132734" y="1203665"/>
            <a:ext cx="765231" cy="1207864"/>
            <a:chOff x="8132734" y="1203665"/>
            <a:chExt cx="765231" cy="1207864"/>
          </a:xfrm>
        </p:grpSpPr>
        <p:pic>
          <p:nvPicPr>
            <p:cNvPr id="7" name="Image 6">
              <a:extLst>
                <a:ext uri="{FF2B5EF4-FFF2-40B4-BE49-F238E27FC236}">
                  <a16:creationId xmlns:a16="http://schemas.microsoft.com/office/drawing/2014/main" id="{C70B10CA-702D-7650-61DD-D02C128F839D}"/>
                </a:ext>
              </a:extLst>
            </p:cNvPr>
            <p:cNvPicPr>
              <a:picLocks noChangeAspect="1"/>
            </p:cNvPicPr>
            <p:nvPr/>
          </p:nvPicPr>
          <p:blipFill>
            <a:blip r:embed="rId6"/>
            <a:stretch>
              <a:fillRect/>
            </a:stretch>
          </p:blipFill>
          <p:spPr>
            <a:xfrm>
              <a:off x="8132734" y="1203665"/>
              <a:ext cx="765231" cy="1207864"/>
            </a:xfrm>
            <a:prstGeom prst="rect">
              <a:avLst/>
            </a:prstGeom>
          </p:spPr>
        </p:pic>
        <p:pic>
          <p:nvPicPr>
            <p:cNvPr id="12" name="Image 11">
              <a:extLst>
                <a:ext uri="{FF2B5EF4-FFF2-40B4-BE49-F238E27FC236}">
                  <a16:creationId xmlns:a16="http://schemas.microsoft.com/office/drawing/2014/main" id="{AC6A4ADB-78C5-20BF-B6F4-958EE106F255}"/>
                </a:ext>
              </a:extLst>
            </p:cNvPr>
            <p:cNvPicPr>
              <a:picLocks noChangeAspect="1"/>
            </p:cNvPicPr>
            <p:nvPr/>
          </p:nvPicPr>
          <p:blipFill>
            <a:blip r:embed="rId7"/>
            <a:stretch>
              <a:fillRect/>
            </a:stretch>
          </p:blipFill>
          <p:spPr>
            <a:xfrm>
              <a:off x="8788400" y="1219326"/>
              <a:ext cx="109564" cy="617967"/>
            </a:xfrm>
            <a:prstGeom prst="rect">
              <a:avLst/>
            </a:prstGeom>
          </p:spPr>
        </p:pic>
        <p:pic>
          <p:nvPicPr>
            <p:cNvPr id="13" name="Image 12">
              <a:extLst>
                <a:ext uri="{FF2B5EF4-FFF2-40B4-BE49-F238E27FC236}">
                  <a16:creationId xmlns:a16="http://schemas.microsoft.com/office/drawing/2014/main" id="{CC1AB964-8470-A249-30DF-055BBAA6217D}"/>
                </a:ext>
              </a:extLst>
            </p:cNvPr>
            <p:cNvPicPr>
              <a:picLocks noChangeAspect="1"/>
            </p:cNvPicPr>
            <p:nvPr/>
          </p:nvPicPr>
          <p:blipFill>
            <a:blip r:embed="rId7"/>
            <a:stretch>
              <a:fillRect/>
            </a:stretch>
          </p:blipFill>
          <p:spPr>
            <a:xfrm>
              <a:off x="8840992" y="1662394"/>
              <a:ext cx="51488" cy="290405"/>
            </a:xfrm>
            <a:prstGeom prst="rect">
              <a:avLst/>
            </a:prstGeom>
          </p:spPr>
        </p:pic>
      </p:grpSp>
    </p:spTree>
    <p:extLst>
      <p:ext uri="{BB962C8B-B14F-4D97-AF65-F5344CB8AC3E}">
        <p14:creationId xmlns:p14="http://schemas.microsoft.com/office/powerpoint/2010/main" val="145618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812CF-EEF8-DB17-3137-66478366A415}"/>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726ADF46-CE78-DA12-AABE-5434595A2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a:extLst>
              <a:ext uri="{FF2B5EF4-FFF2-40B4-BE49-F238E27FC236}">
                <a16:creationId xmlns:a16="http://schemas.microsoft.com/office/drawing/2014/main" id="{6C86181E-F917-BF6A-06D2-132347D6EF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B223755E-2C81-CAD4-0A28-00F796466F24}"/>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3C6BE0D1-D0A2-B1F0-E2E9-25BCF4B1D729}"/>
              </a:ext>
            </a:extLst>
          </p:cNvPr>
          <p:cNvSpPr>
            <a:spLocks noGrp="1"/>
          </p:cNvSpPr>
          <p:nvPr>
            <p:ph type="dt" sz="half" idx="10"/>
          </p:nvPr>
        </p:nvSpPr>
        <p:spPr/>
        <p:txBody>
          <a:bodyPr/>
          <a:lstStyle/>
          <a:p>
            <a:r>
              <a:rPr lang="fr-FR"/>
              <a:t>06/05/2025</a:t>
            </a:r>
          </a:p>
        </p:txBody>
      </p:sp>
      <p:sp>
        <p:nvSpPr>
          <p:cNvPr id="5" name="Rectangle 4">
            <a:extLst>
              <a:ext uri="{FF2B5EF4-FFF2-40B4-BE49-F238E27FC236}">
                <a16:creationId xmlns:a16="http://schemas.microsoft.com/office/drawing/2014/main" id="{8EAA24E7-0282-1D6C-5801-081FED65EBD3}"/>
              </a:ext>
            </a:extLst>
          </p:cNvPr>
          <p:cNvSpPr/>
          <p:nvPr/>
        </p:nvSpPr>
        <p:spPr>
          <a:xfrm>
            <a:off x="3011403" y="132892"/>
            <a:ext cx="5832649" cy="959455"/>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DIAGNOSTIC : analyse de la demande</a:t>
            </a:r>
          </a:p>
        </p:txBody>
      </p:sp>
      <p:sp>
        <p:nvSpPr>
          <p:cNvPr id="3" name="Espace réservé du numéro de diapositive 2">
            <a:extLst>
              <a:ext uri="{FF2B5EF4-FFF2-40B4-BE49-F238E27FC236}">
                <a16:creationId xmlns:a16="http://schemas.microsoft.com/office/drawing/2014/main" id="{352A7BAF-40BD-99A2-5B3C-07A15A03BAB0}"/>
              </a:ext>
            </a:extLst>
          </p:cNvPr>
          <p:cNvSpPr>
            <a:spLocks noGrp="1"/>
          </p:cNvSpPr>
          <p:nvPr>
            <p:ph type="sldNum" sz="quarter" idx="12"/>
          </p:nvPr>
        </p:nvSpPr>
        <p:spPr/>
        <p:txBody>
          <a:bodyPr/>
          <a:lstStyle/>
          <a:p>
            <a:fld id="{1389BE60-C745-43A2-AEC8-A9214C213C5E}" type="slidenum">
              <a:rPr lang="fr-FR" smtClean="0"/>
              <a:t>7</a:t>
            </a:fld>
            <a:endParaRPr lang="fr-FR"/>
          </a:p>
        </p:txBody>
      </p:sp>
      <p:sp>
        <p:nvSpPr>
          <p:cNvPr id="16" name="Rectangle 2">
            <a:extLst>
              <a:ext uri="{FF2B5EF4-FFF2-40B4-BE49-F238E27FC236}">
                <a16:creationId xmlns:a16="http://schemas.microsoft.com/office/drawing/2014/main" id="{C42538CC-C9E7-95E1-F8B9-06BE4BAC7A8F}"/>
              </a:ext>
            </a:extLst>
          </p:cNvPr>
          <p:cNvSpPr>
            <a:spLocks noChangeArrowheads="1"/>
          </p:cNvSpPr>
          <p:nvPr/>
        </p:nvSpPr>
        <p:spPr bwMode="auto">
          <a:xfrm>
            <a:off x="4572000" y="18018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ZoneTexte 17">
            <a:extLst>
              <a:ext uri="{FF2B5EF4-FFF2-40B4-BE49-F238E27FC236}">
                <a16:creationId xmlns:a16="http://schemas.microsoft.com/office/drawing/2014/main" id="{546CAC3B-0D28-3C67-574D-927A37C42C27}"/>
              </a:ext>
            </a:extLst>
          </p:cNvPr>
          <p:cNvSpPr txBox="1"/>
          <p:nvPr/>
        </p:nvSpPr>
        <p:spPr>
          <a:xfrm>
            <a:off x="175501" y="1326269"/>
            <a:ext cx="6314910" cy="369332"/>
          </a:xfrm>
          <a:prstGeom prst="rect">
            <a:avLst/>
          </a:prstGeom>
          <a:noFill/>
        </p:spPr>
        <p:txBody>
          <a:bodyPr wrap="square">
            <a:spAutoFit/>
          </a:bodyPr>
          <a:lstStyle/>
          <a:p>
            <a:r>
              <a:rPr lang="fr-FR" sz="1800" b="1" i="1" dirty="0">
                <a:solidFill>
                  <a:srgbClr val="456F27"/>
                </a:solidFill>
              </a:rPr>
              <a:t>Marché immobilier (source agents immobiliers + communes)</a:t>
            </a:r>
            <a:endParaRPr lang="fr-FR" dirty="0"/>
          </a:p>
        </p:txBody>
      </p:sp>
      <p:sp>
        <p:nvSpPr>
          <p:cNvPr id="22" name="ZoneTexte 21">
            <a:extLst>
              <a:ext uri="{FF2B5EF4-FFF2-40B4-BE49-F238E27FC236}">
                <a16:creationId xmlns:a16="http://schemas.microsoft.com/office/drawing/2014/main" id="{04D7C040-F84C-DD24-832A-80A02E8A4C3C}"/>
              </a:ext>
            </a:extLst>
          </p:cNvPr>
          <p:cNvSpPr txBox="1"/>
          <p:nvPr/>
        </p:nvSpPr>
        <p:spPr>
          <a:xfrm>
            <a:off x="308810" y="1695601"/>
            <a:ext cx="8659689" cy="4031873"/>
          </a:xfrm>
          <a:prstGeom prst="rect">
            <a:avLst/>
          </a:prstGeom>
          <a:noFill/>
        </p:spPr>
        <p:txBody>
          <a:bodyPr wrap="square">
            <a:spAutoFit/>
          </a:bodyPr>
          <a:lstStyle/>
          <a:p>
            <a:pPr algn="just"/>
            <a:endParaRPr lang="fr-FR" sz="1600" dirty="0"/>
          </a:p>
          <a:p>
            <a:pPr marL="285750" indent="-285750" algn="just">
              <a:buFont typeface="Symbol" panose="05050102010706020507" pitchFamily="18" charset="2"/>
              <a:buChar char="Þ"/>
            </a:pPr>
            <a:r>
              <a:rPr lang="fr-FR" b="1" i="1" dirty="0">
                <a:solidFill>
                  <a:srgbClr val="456F27"/>
                </a:solidFill>
              </a:rPr>
              <a:t>Accession à la propriété</a:t>
            </a:r>
          </a:p>
          <a:p>
            <a:pPr marL="285750" indent="-285750" algn="just">
              <a:spcAft>
                <a:spcPts val="600"/>
              </a:spcAft>
              <a:buFontTx/>
              <a:buChar char="-"/>
            </a:pPr>
            <a:r>
              <a:rPr lang="fr-FR" dirty="0"/>
              <a:t>Principaux demandeurs : </a:t>
            </a:r>
            <a:r>
              <a:rPr lang="fr-FR" b="1" dirty="0"/>
              <a:t>Actifs travaillant sur le territoire ou retraités</a:t>
            </a:r>
          </a:p>
          <a:p>
            <a:pPr marL="742950" lvl="1" indent="-285750" algn="just">
              <a:spcAft>
                <a:spcPts val="600"/>
              </a:spcAft>
              <a:buFontTx/>
              <a:buChar char="-"/>
            </a:pPr>
            <a:r>
              <a:rPr lang="fr-FR" sz="1600" i="1" dirty="0"/>
              <a:t>Principal secteur recherché : les Vallées d’Ax </a:t>
            </a:r>
          </a:p>
          <a:p>
            <a:pPr marL="742950" lvl="1" indent="-285750" algn="just">
              <a:spcAft>
                <a:spcPts val="600"/>
              </a:spcAft>
              <a:buFontTx/>
              <a:buChar char="-"/>
            </a:pPr>
            <a:r>
              <a:rPr lang="fr-FR" sz="1600" i="1" dirty="0"/>
              <a:t>Produits recherchés : maison, ancienne ou récente, avec jardin, aux normes d’habitabilité et petits logements adaptés</a:t>
            </a:r>
            <a:endParaRPr lang="fr-FR" sz="1600" i="1" dirty="0">
              <a:highlight>
                <a:srgbClr val="FFFF00"/>
              </a:highlight>
            </a:endParaRPr>
          </a:p>
          <a:p>
            <a:pPr lvl="1" algn="just">
              <a:spcAft>
                <a:spcPts val="600"/>
              </a:spcAft>
            </a:pPr>
            <a:endParaRPr lang="fr-FR" sz="1400" i="1" dirty="0"/>
          </a:p>
          <a:p>
            <a:pPr marL="285750" indent="-285750" algn="just">
              <a:spcAft>
                <a:spcPts val="600"/>
              </a:spcAft>
              <a:buFont typeface="Symbol" panose="05050102010706020507" pitchFamily="18" charset="2"/>
              <a:buChar char="Þ"/>
            </a:pPr>
            <a:r>
              <a:rPr lang="fr-FR" b="1" i="1" dirty="0">
                <a:solidFill>
                  <a:srgbClr val="456F27"/>
                </a:solidFill>
              </a:rPr>
              <a:t>Locatif libre</a:t>
            </a:r>
          </a:p>
          <a:p>
            <a:pPr marL="285750" indent="-285750" algn="just">
              <a:spcAft>
                <a:spcPts val="600"/>
              </a:spcAft>
              <a:buFontTx/>
              <a:buChar char="-"/>
            </a:pPr>
            <a:r>
              <a:rPr lang="fr-FR" dirty="0"/>
              <a:t>Principaux demandeurs : </a:t>
            </a:r>
            <a:r>
              <a:rPr lang="fr-FR" b="1" dirty="0"/>
              <a:t>Actifs travaillant sur le territoire </a:t>
            </a:r>
          </a:p>
          <a:p>
            <a:pPr marL="742950" lvl="1" indent="-285750" algn="just">
              <a:spcAft>
                <a:spcPts val="600"/>
              </a:spcAft>
              <a:buFontTx/>
              <a:buChar char="-"/>
            </a:pPr>
            <a:r>
              <a:rPr lang="fr-FR" sz="1600" i="1" dirty="0"/>
              <a:t>Principal secteur recherché : les Vallées d’Ax (entre les Cabannes et Ax-Les-Thermes)</a:t>
            </a:r>
          </a:p>
          <a:p>
            <a:pPr marL="742950" lvl="1" indent="-285750" algn="just">
              <a:spcAft>
                <a:spcPts val="600"/>
              </a:spcAft>
              <a:buFontTx/>
              <a:buChar char="-"/>
            </a:pPr>
            <a:r>
              <a:rPr lang="fr-FR" sz="1600" i="1" dirty="0"/>
              <a:t>Produits recherchés : Appartement T2 ou T3 (personnes seules et couples) et maison avec jardin (couple et familles)</a:t>
            </a:r>
            <a:endParaRPr lang="fr-FR" sz="1600" dirty="0"/>
          </a:p>
          <a:p>
            <a:pPr marL="285750" indent="-285750" algn="just">
              <a:spcAft>
                <a:spcPts val="600"/>
              </a:spcAft>
              <a:buFontTx/>
              <a:buChar char="-"/>
            </a:pPr>
            <a:r>
              <a:rPr lang="fr-FR" dirty="0"/>
              <a:t>Autres demandeurs : Travailleurs saisonniers (cf. diapo suivante)</a:t>
            </a:r>
          </a:p>
        </p:txBody>
      </p:sp>
    </p:spTree>
    <p:extLst>
      <p:ext uri="{BB962C8B-B14F-4D97-AF65-F5344CB8AC3E}">
        <p14:creationId xmlns:p14="http://schemas.microsoft.com/office/powerpoint/2010/main" val="373591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C70BD-51FD-6ED9-C1F3-C899F8B440E1}"/>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E6C2B9FA-F8B3-963A-5A34-2EBD49D5ED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a:extLst>
              <a:ext uri="{FF2B5EF4-FFF2-40B4-BE49-F238E27FC236}">
                <a16:creationId xmlns:a16="http://schemas.microsoft.com/office/drawing/2014/main" id="{3907C3F3-EA85-71AD-17DB-F45C69169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8F942702-0E9F-6272-5FDC-FF8B1CEF4912}"/>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752C4F72-4918-DC32-1E05-696A8208CB53}"/>
              </a:ext>
            </a:extLst>
          </p:cNvPr>
          <p:cNvSpPr>
            <a:spLocks noGrp="1"/>
          </p:cNvSpPr>
          <p:nvPr>
            <p:ph type="dt" sz="half" idx="10"/>
          </p:nvPr>
        </p:nvSpPr>
        <p:spPr/>
        <p:txBody>
          <a:bodyPr/>
          <a:lstStyle/>
          <a:p>
            <a:r>
              <a:rPr lang="fr-FR"/>
              <a:t>06/05/2025</a:t>
            </a:r>
          </a:p>
        </p:txBody>
      </p:sp>
      <p:sp>
        <p:nvSpPr>
          <p:cNvPr id="5" name="Rectangle 4">
            <a:extLst>
              <a:ext uri="{FF2B5EF4-FFF2-40B4-BE49-F238E27FC236}">
                <a16:creationId xmlns:a16="http://schemas.microsoft.com/office/drawing/2014/main" id="{7A591983-093F-CB26-1B72-222C6DCA23FC}"/>
              </a:ext>
            </a:extLst>
          </p:cNvPr>
          <p:cNvSpPr/>
          <p:nvPr/>
        </p:nvSpPr>
        <p:spPr>
          <a:xfrm>
            <a:off x="3011403" y="132892"/>
            <a:ext cx="5832649" cy="959455"/>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DIAGNOSTIC : analyse de la demande</a:t>
            </a:r>
          </a:p>
        </p:txBody>
      </p:sp>
      <p:sp>
        <p:nvSpPr>
          <p:cNvPr id="3" name="Espace réservé du numéro de diapositive 2">
            <a:extLst>
              <a:ext uri="{FF2B5EF4-FFF2-40B4-BE49-F238E27FC236}">
                <a16:creationId xmlns:a16="http://schemas.microsoft.com/office/drawing/2014/main" id="{17825147-B0FC-EDF5-0EBC-C2BC38B61437}"/>
              </a:ext>
            </a:extLst>
          </p:cNvPr>
          <p:cNvSpPr>
            <a:spLocks noGrp="1"/>
          </p:cNvSpPr>
          <p:nvPr>
            <p:ph type="sldNum" sz="quarter" idx="12"/>
          </p:nvPr>
        </p:nvSpPr>
        <p:spPr/>
        <p:txBody>
          <a:bodyPr/>
          <a:lstStyle/>
          <a:p>
            <a:fld id="{1389BE60-C745-43A2-AEC8-A9214C213C5E}" type="slidenum">
              <a:rPr lang="fr-FR" smtClean="0"/>
              <a:t>8</a:t>
            </a:fld>
            <a:endParaRPr lang="fr-FR"/>
          </a:p>
        </p:txBody>
      </p:sp>
      <p:sp>
        <p:nvSpPr>
          <p:cNvPr id="8" name="ZoneTexte 7">
            <a:extLst>
              <a:ext uri="{FF2B5EF4-FFF2-40B4-BE49-F238E27FC236}">
                <a16:creationId xmlns:a16="http://schemas.microsoft.com/office/drawing/2014/main" id="{0B2ACE31-434D-FDFE-E767-3A982B9B6F83}"/>
              </a:ext>
            </a:extLst>
          </p:cNvPr>
          <p:cNvSpPr txBox="1"/>
          <p:nvPr/>
        </p:nvSpPr>
        <p:spPr>
          <a:xfrm>
            <a:off x="250005" y="3933056"/>
            <a:ext cx="3044847" cy="1446550"/>
          </a:xfrm>
          <a:prstGeom prst="rect">
            <a:avLst/>
          </a:prstGeom>
          <a:noFill/>
        </p:spPr>
        <p:txBody>
          <a:bodyPr wrap="square">
            <a:spAutoFit/>
          </a:bodyPr>
          <a:lstStyle/>
          <a:p>
            <a:pPr algn="ctr"/>
            <a:r>
              <a:rPr lang="fr-FR" sz="1800" b="1" i="1" dirty="0">
                <a:solidFill>
                  <a:srgbClr val="456F27"/>
                </a:solidFill>
              </a:rPr>
              <a:t>Logements jeunes travailleurs et travailleurs saisonniers</a:t>
            </a:r>
            <a:r>
              <a:rPr lang="fr-FR" sz="1600" i="1" dirty="0"/>
              <a:t> </a:t>
            </a:r>
          </a:p>
          <a:p>
            <a:pPr algn="ctr"/>
            <a:r>
              <a:rPr lang="fr-FR" sz="1600" i="1" dirty="0"/>
              <a:t>(source SOLIHA09)</a:t>
            </a:r>
          </a:p>
          <a:p>
            <a:endParaRPr lang="fr-FR" b="1" i="1" dirty="0">
              <a:solidFill>
                <a:srgbClr val="456F27"/>
              </a:solidFill>
            </a:endParaRPr>
          </a:p>
          <a:p>
            <a:endParaRPr lang="fr-FR" dirty="0"/>
          </a:p>
        </p:txBody>
      </p:sp>
      <p:pic>
        <p:nvPicPr>
          <p:cNvPr id="13" name="Image 12">
            <a:extLst>
              <a:ext uri="{FF2B5EF4-FFF2-40B4-BE49-F238E27FC236}">
                <a16:creationId xmlns:a16="http://schemas.microsoft.com/office/drawing/2014/main" id="{1FE06538-7299-FD56-3FB8-52C0ECED0C69}"/>
              </a:ext>
            </a:extLst>
          </p:cNvPr>
          <p:cNvPicPr>
            <a:picLocks noChangeAspect="1"/>
          </p:cNvPicPr>
          <p:nvPr/>
        </p:nvPicPr>
        <p:blipFill>
          <a:blip r:embed="rId4"/>
          <a:stretch>
            <a:fillRect/>
          </a:stretch>
        </p:blipFill>
        <p:spPr>
          <a:xfrm>
            <a:off x="3294852" y="3745778"/>
            <a:ext cx="1797592" cy="1165626"/>
          </a:xfrm>
          <a:prstGeom prst="rect">
            <a:avLst/>
          </a:prstGeom>
        </p:spPr>
      </p:pic>
      <p:pic>
        <p:nvPicPr>
          <p:cNvPr id="15" name="Image 14">
            <a:extLst>
              <a:ext uri="{FF2B5EF4-FFF2-40B4-BE49-F238E27FC236}">
                <a16:creationId xmlns:a16="http://schemas.microsoft.com/office/drawing/2014/main" id="{3B6257E7-C157-189B-E261-7A0C1FC51917}"/>
              </a:ext>
            </a:extLst>
          </p:cNvPr>
          <p:cNvPicPr>
            <a:picLocks noChangeAspect="1"/>
          </p:cNvPicPr>
          <p:nvPr/>
        </p:nvPicPr>
        <p:blipFill>
          <a:blip r:embed="rId5"/>
          <a:stretch>
            <a:fillRect/>
          </a:stretch>
        </p:blipFill>
        <p:spPr>
          <a:xfrm>
            <a:off x="5191135" y="3759822"/>
            <a:ext cx="1502675" cy="1151582"/>
          </a:xfrm>
          <a:prstGeom prst="rect">
            <a:avLst/>
          </a:prstGeom>
        </p:spPr>
      </p:pic>
      <p:pic>
        <p:nvPicPr>
          <p:cNvPr id="17" name="Image 16">
            <a:extLst>
              <a:ext uri="{FF2B5EF4-FFF2-40B4-BE49-F238E27FC236}">
                <a16:creationId xmlns:a16="http://schemas.microsoft.com/office/drawing/2014/main" id="{F427F741-EC95-5C11-F03D-0308A01A1BFA}"/>
              </a:ext>
            </a:extLst>
          </p:cNvPr>
          <p:cNvPicPr>
            <a:picLocks noChangeAspect="1"/>
          </p:cNvPicPr>
          <p:nvPr/>
        </p:nvPicPr>
        <p:blipFill>
          <a:blip r:embed="rId6"/>
          <a:stretch>
            <a:fillRect/>
          </a:stretch>
        </p:blipFill>
        <p:spPr>
          <a:xfrm>
            <a:off x="6792501" y="3966966"/>
            <a:ext cx="2057401" cy="737294"/>
          </a:xfrm>
          <a:prstGeom prst="rect">
            <a:avLst/>
          </a:prstGeom>
        </p:spPr>
      </p:pic>
      <p:sp>
        <p:nvSpPr>
          <p:cNvPr id="4" name="ZoneTexte 3">
            <a:extLst>
              <a:ext uri="{FF2B5EF4-FFF2-40B4-BE49-F238E27FC236}">
                <a16:creationId xmlns:a16="http://schemas.microsoft.com/office/drawing/2014/main" id="{CA6BD0E6-1745-358F-CE0F-F1C26824162F}"/>
              </a:ext>
            </a:extLst>
          </p:cNvPr>
          <p:cNvSpPr txBox="1"/>
          <p:nvPr/>
        </p:nvSpPr>
        <p:spPr>
          <a:xfrm>
            <a:off x="203022" y="1423404"/>
            <a:ext cx="3091830" cy="369332"/>
          </a:xfrm>
          <a:prstGeom prst="rect">
            <a:avLst/>
          </a:prstGeom>
          <a:noFill/>
        </p:spPr>
        <p:txBody>
          <a:bodyPr wrap="square">
            <a:spAutoFit/>
          </a:bodyPr>
          <a:lstStyle/>
          <a:p>
            <a:r>
              <a:rPr lang="fr-FR" sz="1800" b="1" i="1" dirty="0">
                <a:solidFill>
                  <a:srgbClr val="456F27"/>
                </a:solidFill>
              </a:rPr>
              <a:t>Logement social (source SNE)</a:t>
            </a:r>
            <a:endParaRPr lang="fr-FR" dirty="0"/>
          </a:p>
        </p:txBody>
      </p:sp>
      <p:graphicFrame>
        <p:nvGraphicFramePr>
          <p:cNvPr id="12" name="Tableau 11">
            <a:extLst>
              <a:ext uri="{FF2B5EF4-FFF2-40B4-BE49-F238E27FC236}">
                <a16:creationId xmlns:a16="http://schemas.microsoft.com/office/drawing/2014/main" id="{4C0E5628-AC7F-D3CD-6DA6-0BFB1870A531}"/>
              </a:ext>
            </a:extLst>
          </p:cNvPr>
          <p:cNvGraphicFramePr>
            <a:graphicFrameLocks noGrp="1"/>
          </p:cNvGraphicFramePr>
          <p:nvPr>
            <p:extLst>
              <p:ext uri="{D42A27DB-BD31-4B8C-83A1-F6EECF244321}">
                <p14:modId xmlns:p14="http://schemas.microsoft.com/office/powerpoint/2010/main" val="1476559112"/>
              </p:ext>
            </p:extLst>
          </p:nvPr>
        </p:nvGraphicFramePr>
        <p:xfrm>
          <a:off x="250005" y="1935922"/>
          <a:ext cx="3637832" cy="1175276"/>
        </p:xfrm>
        <a:graphic>
          <a:graphicData uri="http://schemas.openxmlformats.org/drawingml/2006/table">
            <a:tbl>
              <a:tblPr firstRow="1" firstCol="1" bandRow="1">
                <a:tableStyleId>{5C22544A-7EE6-4342-B048-85BDC9FD1C3A}</a:tableStyleId>
              </a:tblPr>
              <a:tblGrid>
                <a:gridCol w="973538">
                  <a:extLst>
                    <a:ext uri="{9D8B030D-6E8A-4147-A177-3AD203B41FA5}">
                      <a16:colId xmlns:a16="http://schemas.microsoft.com/office/drawing/2014/main" val="2126666774"/>
                    </a:ext>
                  </a:extLst>
                </a:gridCol>
                <a:gridCol w="845378">
                  <a:extLst>
                    <a:ext uri="{9D8B030D-6E8A-4147-A177-3AD203B41FA5}">
                      <a16:colId xmlns:a16="http://schemas.microsoft.com/office/drawing/2014/main" val="2601377920"/>
                    </a:ext>
                  </a:extLst>
                </a:gridCol>
                <a:gridCol w="909458">
                  <a:extLst>
                    <a:ext uri="{9D8B030D-6E8A-4147-A177-3AD203B41FA5}">
                      <a16:colId xmlns:a16="http://schemas.microsoft.com/office/drawing/2014/main" val="2401790545"/>
                    </a:ext>
                  </a:extLst>
                </a:gridCol>
                <a:gridCol w="909458">
                  <a:extLst>
                    <a:ext uri="{9D8B030D-6E8A-4147-A177-3AD203B41FA5}">
                      <a16:colId xmlns:a16="http://schemas.microsoft.com/office/drawing/2014/main" val="2078771679"/>
                    </a:ext>
                  </a:extLst>
                </a:gridCol>
              </a:tblGrid>
              <a:tr h="279889">
                <a:tc>
                  <a:txBody>
                    <a:bodyPr/>
                    <a:lstStyle/>
                    <a:p>
                      <a:pPr>
                        <a:buNone/>
                      </a:pPr>
                      <a:r>
                        <a:rPr lang="fr-FR" sz="1400" dirty="0">
                          <a:effectLst/>
                        </a:rPr>
                        <a:t> </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2022</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2023</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2024</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extLst>
                  <a:ext uri="{0D108BD9-81ED-4DB2-BD59-A6C34878D82A}">
                    <a16:rowId xmlns:a16="http://schemas.microsoft.com/office/drawing/2014/main" val="3338314361"/>
                  </a:ext>
                </a:extLst>
              </a:tr>
              <a:tr h="335609">
                <a:tc>
                  <a:txBody>
                    <a:bodyPr/>
                    <a:lstStyle/>
                    <a:p>
                      <a:pPr>
                        <a:buNone/>
                      </a:pPr>
                      <a:r>
                        <a:rPr lang="fr-FR" sz="1400" dirty="0">
                          <a:solidFill>
                            <a:schemeClr val="tx1"/>
                          </a:solidFill>
                          <a:effectLst/>
                        </a:rPr>
                        <a:t>Demandes</a:t>
                      </a:r>
                      <a:endParaRPr lang="fr-FR" sz="1400" dirty="0">
                        <a:solidFill>
                          <a:schemeClr val="tx1"/>
                        </a:solidFill>
                        <a:effectLst/>
                        <a:latin typeface="Calibri" panose="020F0502020204030204" pitchFamily="34" charset="0"/>
                        <a:ea typeface="Calibri" panose="020F0502020204030204" pitchFamily="34" charset="0"/>
                      </a:endParaRPr>
                    </a:p>
                  </a:txBody>
                  <a:tcPr marL="0" marR="0" marT="0" marB="0" anchor="ctr">
                    <a:solidFill>
                      <a:srgbClr val="D5E3CF"/>
                    </a:solidFill>
                  </a:tcPr>
                </a:tc>
                <a:tc>
                  <a:txBody>
                    <a:bodyPr/>
                    <a:lstStyle/>
                    <a:p>
                      <a:pPr algn="ctr">
                        <a:buNone/>
                      </a:pPr>
                      <a:r>
                        <a:rPr lang="fr-FR" sz="1400" b="1" dirty="0">
                          <a:effectLst/>
                        </a:rPr>
                        <a:t>55</a:t>
                      </a:r>
                      <a:endParaRPr lang="fr-FR" sz="1400" b="1"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400" b="1" dirty="0">
                          <a:effectLst/>
                        </a:rPr>
                        <a:t>67</a:t>
                      </a:r>
                      <a:endParaRPr lang="fr-FR" sz="1400" b="1"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400" b="1" dirty="0">
                          <a:effectLst/>
                        </a:rPr>
                        <a:t>80</a:t>
                      </a:r>
                      <a:endParaRPr lang="fr-FR" sz="1400" b="1"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extLst>
                  <a:ext uri="{0D108BD9-81ED-4DB2-BD59-A6C34878D82A}">
                    <a16:rowId xmlns:a16="http://schemas.microsoft.com/office/drawing/2014/main" val="2436001016"/>
                  </a:ext>
                </a:extLst>
              </a:tr>
              <a:tr h="279889">
                <a:tc>
                  <a:txBody>
                    <a:bodyPr/>
                    <a:lstStyle/>
                    <a:p>
                      <a:pPr>
                        <a:buNone/>
                      </a:pPr>
                      <a:r>
                        <a:rPr lang="fr-FR" sz="1400" dirty="0">
                          <a:solidFill>
                            <a:schemeClr val="tx1"/>
                          </a:solidFill>
                          <a:effectLst/>
                        </a:rPr>
                        <a:t>Attributions</a:t>
                      </a:r>
                      <a:endParaRPr lang="fr-FR" sz="1400" dirty="0">
                        <a:solidFill>
                          <a:schemeClr val="tx1"/>
                        </a:solidFill>
                        <a:effectLst/>
                        <a:latin typeface="Calibri" panose="020F0502020204030204" pitchFamily="34" charset="0"/>
                        <a:ea typeface="Calibri" panose="020F0502020204030204" pitchFamily="34" charset="0"/>
                      </a:endParaRPr>
                    </a:p>
                  </a:txBody>
                  <a:tcPr marL="0" marR="0" marT="0" marB="0" anchor="ctr">
                    <a:solidFill>
                      <a:srgbClr val="D5E3CF"/>
                    </a:solidFill>
                  </a:tcPr>
                </a:tc>
                <a:tc>
                  <a:txBody>
                    <a:bodyPr/>
                    <a:lstStyle/>
                    <a:p>
                      <a:pPr algn="ctr">
                        <a:buNone/>
                      </a:pPr>
                      <a:r>
                        <a:rPr lang="fr-FR" sz="1400" dirty="0">
                          <a:effectLst/>
                        </a:rPr>
                        <a:t>23</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400" dirty="0">
                          <a:effectLst/>
                        </a:rPr>
                        <a:t>28</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400" dirty="0">
                          <a:effectLst/>
                        </a:rPr>
                        <a:t>21</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extLst>
                  <a:ext uri="{0D108BD9-81ED-4DB2-BD59-A6C34878D82A}">
                    <a16:rowId xmlns:a16="http://schemas.microsoft.com/office/drawing/2014/main" val="2084796906"/>
                  </a:ext>
                </a:extLst>
              </a:tr>
              <a:tr h="279889">
                <a:tc>
                  <a:txBody>
                    <a:bodyPr/>
                    <a:lstStyle/>
                    <a:p>
                      <a:pPr>
                        <a:buNone/>
                      </a:pPr>
                      <a:r>
                        <a:rPr lang="fr-FR" sz="1400" dirty="0">
                          <a:solidFill>
                            <a:schemeClr val="tx1"/>
                          </a:solidFill>
                          <a:effectLst/>
                        </a:rPr>
                        <a:t>Pression</a:t>
                      </a:r>
                      <a:endParaRPr lang="fr-FR" sz="1400" dirty="0">
                        <a:solidFill>
                          <a:schemeClr val="tx1"/>
                        </a:solidFill>
                        <a:effectLst/>
                        <a:latin typeface="Calibri" panose="020F0502020204030204" pitchFamily="34" charset="0"/>
                        <a:ea typeface="Calibri" panose="020F0502020204030204" pitchFamily="34" charset="0"/>
                      </a:endParaRPr>
                    </a:p>
                  </a:txBody>
                  <a:tcPr marL="0" marR="0" marT="0" marB="0" anchor="ctr">
                    <a:solidFill>
                      <a:srgbClr val="D5E3CF"/>
                    </a:solidFill>
                  </a:tcPr>
                </a:tc>
                <a:tc>
                  <a:txBody>
                    <a:bodyPr/>
                    <a:lstStyle/>
                    <a:p>
                      <a:pPr algn="ctr">
                        <a:buNone/>
                      </a:pPr>
                      <a:r>
                        <a:rPr lang="fr-FR" sz="1400" dirty="0">
                          <a:effectLst/>
                        </a:rPr>
                        <a:t>2,39</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400" dirty="0">
                          <a:effectLst/>
                        </a:rPr>
                        <a:t>2,39</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400" dirty="0">
                          <a:effectLst/>
                        </a:rPr>
                        <a:t>3,81</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extLst>
                  <a:ext uri="{0D108BD9-81ED-4DB2-BD59-A6C34878D82A}">
                    <a16:rowId xmlns:a16="http://schemas.microsoft.com/office/drawing/2014/main" val="1672239694"/>
                  </a:ext>
                </a:extLst>
              </a:tr>
            </a:tbl>
          </a:graphicData>
        </a:graphic>
      </p:graphicFrame>
      <p:graphicFrame>
        <p:nvGraphicFramePr>
          <p:cNvPr id="14" name="Tableau 13">
            <a:extLst>
              <a:ext uri="{FF2B5EF4-FFF2-40B4-BE49-F238E27FC236}">
                <a16:creationId xmlns:a16="http://schemas.microsoft.com/office/drawing/2014/main" id="{80C9C35E-4263-C5CD-B6DB-8993D38B9035}"/>
              </a:ext>
            </a:extLst>
          </p:cNvPr>
          <p:cNvGraphicFramePr>
            <a:graphicFrameLocks noGrp="1"/>
          </p:cNvGraphicFramePr>
          <p:nvPr>
            <p:extLst>
              <p:ext uri="{D42A27DB-BD31-4B8C-83A1-F6EECF244321}">
                <p14:modId xmlns:p14="http://schemas.microsoft.com/office/powerpoint/2010/main" val="3345462569"/>
              </p:ext>
            </p:extLst>
          </p:nvPr>
        </p:nvGraphicFramePr>
        <p:xfrm>
          <a:off x="4115852" y="1820839"/>
          <a:ext cx="4695593" cy="606477"/>
        </p:xfrm>
        <a:graphic>
          <a:graphicData uri="http://schemas.openxmlformats.org/drawingml/2006/table">
            <a:tbl>
              <a:tblPr firstRow="1" firstCol="1" bandRow="1">
                <a:tableStyleId>{5C22544A-7EE6-4342-B048-85BDC9FD1C3A}</a:tableStyleId>
              </a:tblPr>
              <a:tblGrid>
                <a:gridCol w="792088">
                  <a:extLst>
                    <a:ext uri="{9D8B030D-6E8A-4147-A177-3AD203B41FA5}">
                      <a16:colId xmlns:a16="http://schemas.microsoft.com/office/drawing/2014/main" val="2299926336"/>
                    </a:ext>
                  </a:extLst>
                </a:gridCol>
                <a:gridCol w="864096">
                  <a:extLst>
                    <a:ext uri="{9D8B030D-6E8A-4147-A177-3AD203B41FA5}">
                      <a16:colId xmlns:a16="http://schemas.microsoft.com/office/drawing/2014/main" val="271863487"/>
                    </a:ext>
                  </a:extLst>
                </a:gridCol>
                <a:gridCol w="720080">
                  <a:extLst>
                    <a:ext uri="{9D8B030D-6E8A-4147-A177-3AD203B41FA5}">
                      <a16:colId xmlns:a16="http://schemas.microsoft.com/office/drawing/2014/main" val="1177245221"/>
                    </a:ext>
                  </a:extLst>
                </a:gridCol>
                <a:gridCol w="576064">
                  <a:extLst>
                    <a:ext uri="{9D8B030D-6E8A-4147-A177-3AD203B41FA5}">
                      <a16:colId xmlns:a16="http://schemas.microsoft.com/office/drawing/2014/main" val="765010748"/>
                    </a:ext>
                  </a:extLst>
                </a:gridCol>
                <a:gridCol w="576064">
                  <a:extLst>
                    <a:ext uri="{9D8B030D-6E8A-4147-A177-3AD203B41FA5}">
                      <a16:colId xmlns:a16="http://schemas.microsoft.com/office/drawing/2014/main" val="1164019102"/>
                    </a:ext>
                  </a:extLst>
                </a:gridCol>
                <a:gridCol w="496402">
                  <a:extLst>
                    <a:ext uri="{9D8B030D-6E8A-4147-A177-3AD203B41FA5}">
                      <a16:colId xmlns:a16="http://schemas.microsoft.com/office/drawing/2014/main" val="3722388272"/>
                    </a:ext>
                  </a:extLst>
                </a:gridCol>
                <a:gridCol w="670799">
                  <a:extLst>
                    <a:ext uri="{9D8B030D-6E8A-4147-A177-3AD203B41FA5}">
                      <a16:colId xmlns:a16="http://schemas.microsoft.com/office/drawing/2014/main" val="2577986765"/>
                    </a:ext>
                  </a:extLst>
                </a:gridCol>
              </a:tblGrid>
              <a:tr h="320403">
                <a:tc>
                  <a:txBody>
                    <a:bodyPr/>
                    <a:lstStyle/>
                    <a:p>
                      <a:pPr>
                        <a:buNone/>
                      </a:pPr>
                      <a:r>
                        <a:rPr lang="fr-FR" sz="1100">
                          <a:effectLst/>
                        </a:rPr>
                        <a:t> </a:t>
                      </a:r>
                      <a:endParaRPr lang="fr-FR" sz="110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Chambre</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T1</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T2</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T3</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T4</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tc>
                  <a:txBody>
                    <a:bodyPr/>
                    <a:lstStyle/>
                    <a:p>
                      <a:pPr algn="ctr">
                        <a:buNone/>
                      </a:pPr>
                      <a:r>
                        <a:rPr lang="fr-FR" sz="1400" dirty="0">
                          <a:effectLst/>
                        </a:rPr>
                        <a:t>&gt;= T5</a:t>
                      </a:r>
                      <a:endParaRPr lang="fr-FR" sz="14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548235"/>
                    </a:solidFill>
                  </a:tcPr>
                </a:tc>
                <a:extLst>
                  <a:ext uri="{0D108BD9-81ED-4DB2-BD59-A6C34878D82A}">
                    <a16:rowId xmlns:a16="http://schemas.microsoft.com/office/drawing/2014/main" val="2373819107"/>
                  </a:ext>
                </a:extLst>
              </a:tr>
              <a:tr h="286074">
                <a:tc>
                  <a:txBody>
                    <a:bodyPr/>
                    <a:lstStyle/>
                    <a:p>
                      <a:pPr>
                        <a:buNone/>
                      </a:pPr>
                      <a:r>
                        <a:rPr lang="fr-FR" sz="1200" dirty="0">
                          <a:solidFill>
                            <a:schemeClr val="tx1"/>
                          </a:solidFill>
                          <a:effectLst/>
                        </a:rPr>
                        <a:t>Demandes</a:t>
                      </a:r>
                      <a:endParaRPr lang="fr-FR" sz="1200" dirty="0">
                        <a:solidFill>
                          <a:schemeClr val="tx1"/>
                        </a:solidFill>
                        <a:effectLst/>
                        <a:latin typeface="Calibri" panose="020F0502020204030204" pitchFamily="34" charset="0"/>
                        <a:ea typeface="Calibri" panose="020F0502020204030204" pitchFamily="34" charset="0"/>
                      </a:endParaRPr>
                    </a:p>
                  </a:txBody>
                  <a:tcPr marL="0" marR="0" marT="0" marB="0" anchor="ctr">
                    <a:solidFill>
                      <a:srgbClr val="D5E3CF"/>
                    </a:solidFill>
                  </a:tcPr>
                </a:tc>
                <a:tc>
                  <a:txBody>
                    <a:bodyPr/>
                    <a:lstStyle/>
                    <a:p>
                      <a:pPr algn="ctr">
                        <a:buNone/>
                      </a:pPr>
                      <a:r>
                        <a:rPr lang="fr-FR" sz="1600" dirty="0">
                          <a:effectLst/>
                        </a:rPr>
                        <a:t>1</a:t>
                      </a:r>
                      <a:endParaRPr lang="fr-FR" sz="16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600" dirty="0">
                          <a:effectLst/>
                        </a:rPr>
                        <a:t>18</a:t>
                      </a:r>
                      <a:endParaRPr lang="fr-FR" sz="16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600" dirty="0">
                          <a:effectLst/>
                        </a:rPr>
                        <a:t>26</a:t>
                      </a:r>
                      <a:endParaRPr lang="fr-FR" sz="16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600" dirty="0">
                          <a:effectLst/>
                        </a:rPr>
                        <a:t>25</a:t>
                      </a:r>
                      <a:endParaRPr lang="fr-FR" sz="16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600" dirty="0">
                          <a:effectLst/>
                        </a:rPr>
                        <a:t>8</a:t>
                      </a:r>
                      <a:endParaRPr lang="fr-FR" sz="16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tc>
                  <a:txBody>
                    <a:bodyPr/>
                    <a:lstStyle/>
                    <a:p>
                      <a:pPr algn="ctr">
                        <a:buNone/>
                      </a:pPr>
                      <a:r>
                        <a:rPr lang="fr-FR" sz="1600" dirty="0">
                          <a:effectLst/>
                        </a:rPr>
                        <a:t>2</a:t>
                      </a:r>
                      <a:endParaRPr lang="fr-FR" sz="1600" dirty="0">
                        <a:solidFill>
                          <a:srgbClr val="000000"/>
                        </a:solidFill>
                        <a:effectLst/>
                        <a:latin typeface="Calibri" panose="020F0502020204030204" pitchFamily="34" charset="0"/>
                        <a:ea typeface="Calibri" panose="020F0502020204030204" pitchFamily="34" charset="0"/>
                      </a:endParaRPr>
                    </a:p>
                  </a:txBody>
                  <a:tcPr marL="0" marR="0" marT="0" marB="0" anchor="ctr">
                    <a:solidFill>
                      <a:srgbClr val="EBF1E9"/>
                    </a:solidFill>
                  </a:tcPr>
                </a:tc>
                <a:extLst>
                  <a:ext uri="{0D108BD9-81ED-4DB2-BD59-A6C34878D82A}">
                    <a16:rowId xmlns:a16="http://schemas.microsoft.com/office/drawing/2014/main" val="1362701870"/>
                  </a:ext>
                </a:extLst>
              </a:tr>
            </a:tbl>
          </a:graphicData>
        </a:graphic>
      </p:graphicFrame>
      <p:graphicFrame>
        <p:nvGraphicFramePr>
          <p:cNvPr id="6" name="Tableau 5">
            <a:extLst>
              <a:ext uri="{FF2B5EF4-FFF2-40B4-BE49-F238E27FC236}">
                <a16:creationId xmlns:a16="http://schemas.microsoft.com/office/drawing/2014/main" id="{4CC50FAB-FEED-5BC0-8494-9B2C9AC27C5D}"/>
              </a:ext>
            </a:extLst>
          </p:cNvPr>
          <p:cNvGraphicFramePr>
            <a:graphicFrameLocks noGrp="1"/>
          </p:cNvGraphicFramePr>
          <p:nvPr>
            <p:extLst>
              <p:ext uri="{D42A27DB-BD31-4B8C-83A1-F6EECF244321}">
                <p14:modId xmlns:p14="http://schemas.microsoft.com/office/powerpoint/2010/main" val="1511766535"/>
              </p:ext>
            </p:extLst>
          </p:nvPr>
        </p:nvGraphicFramePr>
        <p:xfrm>
          <a:off x="4121783" y="2515870"/>
          <a:ext cx="4683732" cy="606476"/>
        </p:xfrm>
        <a:graphic>
          <a:graphicData uri="http://schemas.openxmlformats.org/drawingml/2006/table">
            <a:tbl>
              <a:tblPr firstRow="1" firstCol="1" bandRow="1">
                <a:tableStyleId>{5C22544A-7EE6-4342-B048-85BDC9FD1C3A}</a:tableStyleId>
              </a:tblPr>
              <a:tblGrid>
                <a:gridCol w="780622">
                  <a:extLst>
                    <a:ext uri="{9D8B030D-6E8A-4147-A177-3AD203B41FA5}">
                      <a16:colId xmlns:a16="http://schemas.microsoft.com/office/drawing/2014/main" val="2870414096"/>
                    </a:ext>
                  </a:extLst>
                </a:gridCol>
                <a:gridCol w="780622">
                  <a:extLst>
                    <a:ext uri="{9D8B030D-6E8A-4147-A177-3AD203B41FA5}">
                      <a16:colId xmlns:a16="http://schemas.microsoft.com/office/drawing/2014/main" val="3994497182"/>
                    </a:ext>
                  </a:extLst>
                </a:gridCol>
                <a:gridCol w="780622">
                  <a:extLst>
                    <a:ext uri="{9D8B030D-6E8A-4147-A177-3AD203B41FA5}">
                      <a16:colId xmlns:a16="http://schemas.microsoft.com/office/drawing/2014/main" val="3236191751"/>
                    </a:ext>
                  </a:extLst>
                </a:gridCol>
                <a:gridCol w="780622">
                  <a:extLst>
                    <a:ext uri="{9D8B030D-6E8A-4147-A177-3AD203B41FA5}">
                      <a16:colId xmlns:a16="http://schemas.microsoft.com/office/drawing/2014/main" val="1752524838"/>
                    </a:ext>
                  </a:extLst>
                </a:gridCol>
                <a:gridCol w="780622">
                  <a:extLst>
                    <a:ext uri="{9D8B030D-6E8A-4147-A177-3AD203B41FA5}">
                      <a16:colId xmlns:a16="http://schemas.microsoft.com/office/drawing/2014/main" val="3482788414"/>
                    </a:ext>
                  </a:extLst>
                </a:gridCol>
                <a:gridCol w="780622">
                  <a:extLst>
                    <a:ext uri="{9D8B030D-6E8A-4147-A177-3AD203B41FA5}">
                      <a16:colId xmlns:a16="http://schemas.microsoft.com/office/drawing/2014/main" val="2583078269"/>
                    </a:ext>
                  </a:extLst>
                </a:gridCol>
              </a:tblGrid>
              <a:tr h="309427">
                <a:tc>
                  <a:txBody>
                    <a:bodyPr/>
                    <a:lstStyle/>
                    <a:p>
                      <a:pPr>
                        <a:buNone/>
                      </a:pPr>
                      <a:r>
                        <a:rPr lang="fr-FR" sz="1200" b="1" kern="1200" dirty="0">
                          <a:solidFill>
                            <a:schemeClr val="tx1"/>
                          </a:solidFill>
                          <a:effectLst/>
                          <a:latin typeface="+mn-lt"/>
                          <a:ea typeface="+mn-ea"/>
                          <a:cs typeface="+mn-cs"/>
                        </a:rPr>
                        <a:t> </a:t>
                      </a:r>
                    </a:p>
                  </a:txBody>
                  <a:tcPr marL="0" marR="0" marT="0" marB="0" anchor="ctr">
                    <a:solidFill>
                      <a:srgbClr val="548235"/>
                    </a:solidFill>
                  </a:tcPr>
                </a:tc>
                <a:tc>
                  <a:txBody>
                    <a:bodyPr/>
                    <a:lstStyle/>
                    <a:p>
                      <a:pPr algn="ctr">
                        <a:buNone/>
                      </a:pPr>
                      <a:r>
                        <a:rPr lang="fr-FR" sz="1200" b="1" kern="1200" dirty="0">
                          <a:solidFill>
                            <a:schemeClr val="bg1"/>
                          </a:solidFill>
                          <a:effectLst/>
                          <a:latin typeface="+mn-lt"/>
                          <a:ea typeface="+mn-ea"/>
                          <a:cs typeface="+mn-cs"/>
                        </a:rPr>
                        <a:t>&lt;= PLAI</a:t>
                      </a:r>
                    </a:p>
                  </a:txBody>
                  <a:tcPr marL="0" marR="0" marT="0" marB="0" anchor="ctr">
                    <a:solidFill>
                      <a:srgbClr val="548235"/>
                    </a:solidFill>
                  </a:tcPr>
                </a:tc>
                <a:tc>
                  <a:txBody>
                    <a:bodyPr/>
                    <a:lstStyle/>
                    <a:p>
                      <a:pPr algn="ctr">
                        <a:buNone/>
                      </a:pPr>
                      <a:r>
                        <a:rPr lang="fr-FR" sz="1200" b="1" kern="1200" dirty="0">
                          <a:solidFill>
                            <a:schemeClr val="bg1"/>
                          </a:solidFill>
                          <a:effectLst/>
                          <a:latin typeface="+mn-lt"/>
                          <a:ea typeface="+mn-ea"/>
                          <a:cs typeface="+mn-cs"/>
                        </a:rPr>
                        <a:t>PLUS</a:t>
                      </a:r>
                    </a:p>
                  </a:txBody>
                  <a:tcPr marL="0" marR="0" marT="0" marB="0" anchor="ctr">
                    <a:solidFill>
                      <a:srgbClr val="548235"/>
                    </a:solidFill>
                  </a:tcPr>
                </a:tc>
                <a:tc>
                  <a:txBody>
                    <a:bodyPr/>
                    <a:lstStyle/>
                    <a:p>
                      <a:pPr algn="ctr">
                        <a:buNone/>
                      </a:pPr>
                      <a:r>
                        <a:rPr lang="fr-FR" sz="1200" b="1" kern="1200" dirty="0">
                          <a:solidFill>
                            <a:schemeClr val="bg1"/>
                          </a:solidFill>
                          <a:effectLst/>
                          <a:latin typeface="+mn-lt"/>
                          <a:ea typeface="+mn-ea"/>
                          <a:cs typeface="+mn-cs"/>
                        </a:rPr>
                        <a:t>PLS</a:t>
                      </a:r>
                    </a:p>
                  </a:txBody>
                  <a:tcPr marL="0" marR="0" marT="0" marB="0" anchor="ctr">
                    <a:solidFill>
                      <a:srgbClr val="548235"/>
                    </a:solidFill>
                  </a:tcPr>
                </a:tc>
                <a:tc>
                  <a:txBody>
                    <a:bodyPr/>
                    <a:lstStyle/>
                    <a:p>
                      <a:pPr algn="ctr">
                        <a:buNone/>
                      </a:pPr>
                      <a:r>
                        <a:rPr lang="fr-FR" sz="1200" b="1" kern="1200" dirty="0">
                          <a:solidFill>
                            <a:schemeClr val="bg1"/>
                          </a:solidFill>
                          <a:effectLst/>
                          <a:latin typeface="+mn-lt"/>
                          <a:ea typeface="+mn-ea"/>
                          <a:cs typeface="+mn-cs"/>
                        </a:rPr>
                        <a:t>&gt; PLS</a:t>
                      </a:r>
                    </a:p>
                  </a:txBody>
                  <a:tcPr marL="0" marR="0" marT="0" marB="0" anchor="ctr">
                    <a:solidFill>
                      <a:srgbClr val="548235"/>
                    </a:solidFill>
                  </a:tcPr>
                </a:tc>
                <a:tc>
                  <a:txBody>
                    <a:bodyPr/>
                    <a:lstStyle/>
                    <a:p>
                      <a:pPr algn="ctr">
                        <a:buNone/>
                      </a:pPr>
                      <a:r>
                        <a:rPr lang="fr-FR" sz="1200" b="1" kern="1200" dirty="0">
                          <a:solidFill>
                            <a:schemeClr val="bg1"/>
                          </a:solidFill>
                          <a:effectLst/>
                          <a:latin typeface="+mn-lt"/>
                          <a:ea typeface="+mn-ea"/>
                          <a:cs typeface="+mn-cs"/>
                        </a:rPr>
                        <a:t>NR</a:t>
                      </a:r>
                    </a:p>
                  </a:txBody>
                  <a:tcPr marL="0" marR="0" marT="0" marB="0" anchor="ctr">
                    <a:solidFill>
                      <a:srgbClr val="548235"/>
                    </a:solidFill>
                  </a:tcPr>
                </a:tc>
                <a:extLst>
                  <a:ext uri="{0D108BD9-81ED-4DB2-BD59-A6C34878D82A}">
                    <a16:rowId xmlns:a16="http://schemas.microsoft.com/office/drawing/2014/main" val="3918447948"/>
                  </a:ext>
                </a:extLst>
              </a:tr>
              <a:tr h="297049">
                <a:tc>
                  <a:txBody>
                    <a:bodyPr/>
                    <a:lstStyle/>
                    <a:p>
                      <a:pPr>
                        <a:buNone/>
                      </a:pPr>
                      <a:r>
                        <a:rPr lang="fr-FR" sz="1200" b="1" kern="1200" dirty="0">
                          <a:solidFill>
                            <a:schemeClr val="tx1"/>
                          </a:solidFill>
                          <a:effectLst/>
                          <a:latin typeface="+mn-lt"/>
                          <a:ea typeface="+mn-ea"/>
                          <a:cs typeface="+mn-cs"/>
                        </a:rPr>
                        <a:t>Demandes</a:t>
                      </a:r>
                    </a:p>
                  </a:txBody>
                  <a:tcPr marL="0" marR="0" marT="0" marB="0" anchor="ctr">
                    <a:solidFill>
                      <a:srgbClr val="D5E3CF"/>
                    </a:solidFill>
                  </a:tcPr>
                </a:tc>
                <a:tc>
                  <a:txBody>
                    <a:bodyPr/>
                    <a:lstStyle/>
                    <a:p>
                      <a:pPr algn="ctr">
                        <a:buNone/>
                      </a:pPr>
                      <a:r>
                        <a:rPr lang="fr-FR" sz="1400" b="1" kern="1200" dirty="0">
                          <a:solidFill>
                            <a:schemeClr val="tx1"/>
                          </a:solidFill>
                          <a:effectLst/>
                          <a:latin typeface="+mn-lt"/>
                          <a:ea typeface="+mn-ea"/>
                          <a:cs typeface="+mn-cs"/>
                        </a:rPr>
                        <a:t>47</a:t>
                      </a:r>
                    </a:p>
                  </a:txBody>
                  <a:tcPr marL="0" marR="0" marT="0" marB="0" anchor="ctr">
                    <a:solidFill>
                      <a:srgbClr val="EBF1E9"/>
                    </a:solidFill>
                  </a:tcPr>
                </a:tc>
                <a:tc>
                  <a:txBody>
                    <a:bodyPr/>
                    <a:lstStyle/>
                    <a:p>
                      <a:pPr algn="ctr">
                        <a:buNone/>
                      </a:pPr>
                      <a:r>
                        <a:rPr lang="fr-FR" sz="1400" b="1" kern="1200" dirty="0">
                          <a:solidFill>
                            <a:schemeClr val="tx1"/>
                          </a:solidFill>
                          <a:effectLst/>
                          <a:latin typeface="+mn-lt"/>
                          <a:ea typeface="+mn-ea"/>
                          <a:cs typeface="+mn-cs"/>
                        </a:rPr>
                        <a:t>16</a:t>
                      </a:r>
                    </a:p>
                  </a:txBody>
                  <a:tcPr marL="0" marR="0" marT="0" marB="0" anchor="ctr">
                    <a:solidFill>
                      <a:srgbClr val="EBF1E9"/>
                    </a:solidFill>
                  </a:tcPr>
                </a:tc>
                <a:tc>
                  <a:txBody>
                    <a:bodyPr/>
                    <a:lstStyle/>
                    <a:p>
                      <a:pPr algn="ctr">
                        <a:buNone/>
                      </a:pPr>
                      <a:r>
                        <a:rPr lang="fr-FR" sz="1400" b="1" kern="1200" dirty="0">
                          <a:solidFill>
                            <a:schemeClr val="tx1"/>
                          </a:solidFill>
                          <a:effectLst/>
                          <a:latin typeface="+mn-lt"/>
                          <a:ea typeface="+mn-ea"/>
                          <a:cs typeface="+mn-cs"/>
                        </a:rPr>
                        <a:t>1</a:t>
                      </a:r>
                    </a:p>
                  </a:txBody>
                  <a:tcPr marL="0" marR="0" marT="0" marB="0" anchor="ctr">
                    <a:solidFill>
                      <a:srgbClr val="EBF1E9"/>
                    </a:solidFill>
                  </a:tcPr>
                </a:tc>
                <a:tc>
                  <a:txBody>
                    <a:bodyPr/>
                    <a:lstStyle/>
                    <a:p>
                      <a:pPr algn="ctr">
                        <a:buNone/>
                      </a:pPr>
                      <a:r>
                        <a:rPr lang="fr-FR" sz="1400" b="1" kern="1200" dirty="0">
                          <a:solidFill>
                            <a:schemeClr val="tx1"/>
                          </a:solidFill>
                          <a:effectLst/>
                          <a:latin typeface="+mn-lt"/>
                          <a:ea typeface="+mn-ea"/>
                          <a:cs typeface="+mn-cs"/>
                        </a:rPr>
                        <a:t>3</a:t>
                      </a:r>
                    </a:p>
                  </a:txBody>
                  <a:tcPr marL="0" marR="0" marT="0" marB="0" anchor="ctr">
                    <a:solidFill>
                      <a:srgbClr val="EBF1E9"/>
                    </a:solidFill>
                  </a:tcPr>
                </a:tc>
                <a:tc>
                  <a:txBody>
                    <a:bodyPr/>
                    <a:lstStyle/>
                    <a:p>
                      <a:pPr algn="ctr">
                        <a:buNone/>
                      </a:pPr>
                      <a:r>
                        <a:rPr lang="fr-FR" sz="1400" b="1" kern="1200" dirty="0">
                          <a:solidFill>
                            <a:schemeClr val="tx1"/>
                          </a:solidFill>
                          <a:effectLst/>
                          <a:latin typeface="+mn-lt"/>
                          <a:ea typeface="+mn-ea"/>
                          <a:cs typeface="+mn-cs"/>
                        </a:rPr>
                        <a:t>13</a:t>
                      </a:r>
                    </a:p>
                  </a:txBody>
                  <a:tcPr marL="0" marR="0" marT="0" marB="0" anchor="ctr">
                    <a:solidFill>
                      <a:srgbClr val="EBF1E9"/>
                    </a:solidFill>
                  </a:tcPr>
                </a:tc>
                <a:extLst>
                  <a:ext uri="{0D108BD9-81ED-4DB2-BD59-A6C34878D82A}">
                    <a16:rowId xmlns:a16="http://schemas.microsoft.com/office/drawing/2014/main" val="378110301"/>
                  </a:ext>
                </a:extLst>
              </a:tr>
            </a:tbl>
          </a:graphicData>
        </a:graphic>
      </p:graphicFrame>
      <p:sp>
        <p:nvSpPr>
          <p:cNvPr id="7" name="Rectangle 6">
            <a:extLst>
              <a:ext uri="{FF2B5EF4-FFF2-40B4-BE49-F238E27FC236}">
                <a16:creationId xmlns:a16="http://schemas.microsoft.com/office/drawing/2014/main" id="{77752CD7-72CE-3BE8-2BB9-F93652CA533E}"/>
              </a:ext>
            </a:extLst>
          </p:cNvPr>
          <p:cNvSpPr/>
          <p:nvPr/>
        </p:nvSpPr>
        <p:spPr>
          <a:xfrm>
            <a:off x="6457950" y="1820838"/>
            <a:ext cx="1210394" cy="6064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49E6A06-9D8F-0B86-8FA4-4A546B6CFA5C}"/>
              </a:ext>
            </a:extLst>
          </p:cNvPr>
          <p:cNvSpPr/>
          <p:nvPr/>
        </p:nvSpPr>
        <p:spPr>
          <a:xfrm>
            <a:off x="4860032" y="2504720"/>
            <a:ext cx="1597918" cy="6064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402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BCFC-6C3C-E6C9-F215-7D4BF824216B}"/>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BA3B8139-A330-D5C7-4CAD-4E993A58CE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317" y="166587"/>
            <a:ext cx="878442" cy="878442"/>
          </a:xfrm>
          <a:prstGeom prst="rect">
            <a:avLst/>
          </a:prstGeom>
        </p:spPr>
      </p:pic>
      <p:pic>
        <p:nvPicPr>
          <p:cNvPr id="10" name="Image 9">
            <a:extLst>
              <a:ext uri="{FF2B5EF4-FFF2-40B4-BE49-F238E27FC236}">
                <a16:creationId xmlns:a16="http://schemas.microsoft.com/office/drawing/2014/main" id="{DFE47835-3911-4D54-AE6D-847382950C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4"/>
          <a:stretch/>
        </p:blipFill>
        <p:spPr bwMode="auto">
          <a:xfrm>
            <a:off x="549189" y="276441"/>
            <a:ext cx="1156484" cy="627719"/>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94670B2-D036-8B7E-CE4C-9C895D9BEB67}"/>
              </a:ext>
            </a:extLst>
          </p:cNvPr>
          <p:cNvSpPr>
            <a:spLocks noChangeAspect="1"/>
          </p:cNvSpPr>
          <p:nvPr/>
        </p:nvSpPr>
        <p:spPr>
          <a:xfrm>
            <a:off x="475304" y="1045029"/>
            <a:ext cx="1773780" cy="9233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r>
              <a:rPr lang="fr-FR" sz="600" dirty="0">
                <a:solidFill>
                  <a:srgbClr val="A0B77C"/>
                </a:solidFill>
              </a:rPr>
              <a:t>LES MONTAGNES QUI RELIENT LES HOMMES</a:t>
            </a:r>
          </a:p>
        </p:txBody>
      </p:sp>
      <p:sp>
        <p:nvSpPr>
          <p:cNvPr id="2" name="Espace réservé de la date 1">
            <a:extLst>
              <a:ext uri="{FF2B5EF4-FFF2-40B4-BE49-F238E27FC236}">
                <a16:creationId xmlns:a16="http://schemas.microsoft.com/office/drawing/2014/main" id="{30C51009-765F-B44B-FF80-EAFCC271C2D3}"/>
              </a:ext>
            </a:extLst>
          </p:cNvPr>
          <p:cNvSpPr>
            <a:spLocks noGrp="1"/>
          </p:cNvSpPr>
          <p:nvPr>
            <p:ph type="dt" sz="half" idx="10"/>
          </p:nvPr>
        </p:nvSpPr>
        <p:spPr/>
        <p:txBody>
          <a:bodyPr/>
          <a:lstStyle/>
          <a:p>
            <a:r>
              <a:rPr lang="fr-FR"/>
              <a:t>06/05/2025</a:t>
            </a:r>
          </a:p>
        </p:txBody>
      </p:sp>
      <p:sp>
        <p:nvSpPr>
          <p:cNvPr id="5" name="Rectangle 4">
            <a:extLst>
              <a:ext uri="{FF2B5EF4-FFF2-40B4-BE49-F238E27FC236}">
                <a16:creationId xmlns:a16="http://schemas.microsoft.com/office/drawing/2014/main" id="{FBDDFE9B-F95E-98F6-EEB3-9C0C74619B26}"/>
              </a:ext>
            </a:extLst>
          </p:cNvPr>
          <p:cNvSpPr/>
          <p:nvPr/>
        </p:nvSpPr>
        <p:spPr>
          <a:xfrm>
            <a:off x="3011403" y="132892"/>
            <a:ext cx="5832649" cy="959455"/>
          </a:xfrm>
          <a:prstGeom prst="rect">
            <a:avLst/>
          </a:prstGeom>
        </p:spPr>
        <p:txBody>
          <a:bodyPr wrap="square" lIns="0" tIns="0" rIns="0" bIns="0" anchor="ctr">
            <a:no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34477" algn="l" rtl="0" fontAlgn="base">
              <a:spcBef>
                <a:spcPct val="0"/>
              </a:spcBef>
              <a:spcAft>
                <a:spcPct val="0"/>
              </a:spcAft>
              <a:defRPr kern="1200">
                <a:solidFill>
                  <a:schemeClr val="tx1"/>
                </a:solidFill>
                <a:latin typeface="Arial" pitchFamily="34" charset="0"/>
                <a:ea typeface="+mn-ea"/>
                <a:cs typeface="Arial" pitchFamily="34" charset="0"/>
              </a:defRPr>
            </a:lvl2pPr>
            <a:lvl3pPr marL="868954" algn="l" rtl="0" fontAlgn="base">
              <a:spcBef>
                <a:spcPct val="0"/>
              </a:spcBef>
              <a:spcAft>
                <a:spcPct val="0"/>
              </a:spcAft>
              <a:defRPr kern="1200">
                <a:solidFill>
                  <a:schemeClr val="tx1"/>
                </a:solidFill>
                <a:latin typeface="Arial" pitchFamily="34" charset="0"/>
                <a:ea typeface="+mn-ea"/>
                <a:cs typeface="Arial" pitchFamily="34" charset="0"/>
              </a:defRPr>
            </a:lvl3pPr>
            <a:lvl4pPr marL="1303431" algn="l" rtl="0" fontAlgn="base">
              <a:spcBef>
                <a:spcPct val="0"/>
              </a:spcBef>
              <a:spcAft>
                <a:spcPct val="0"/>
              </a:spcAft>
              <a:defRPr kern="1200">
                <a:solidFill>
                  <a:schemeClr val="tx1"/>
                </a:solidFill>
                <a:latin typeface="Arial" pitchFamily="34" charset="0"/>
                <a:ea typeface="+mn-ea"/>
                <a:cs typeface="Arial" pitchFamily="34" charset="0"/>
              </a:defRPr>
            </a:lvl4pPr>
            <a:lvl5pPr marL="1737909" algn="l" rtl="0" fontAlgn="base">
              <a:spcBef>
                <a:spcPct val="0"/>
              </a:spcBef>
              <a:spcAft>
                <a:spcPct val="0"/>
              </a:spcAft>
              <a:defRPr kern="1200">
                <a:solidFill>
                  <a:schemeClr val="tx1"/>
                </a:solidFill>
                <a:latin typeface="Arial" pitchFamily="34" charset="0"/>
                <a:ea typeface="+mn-ea"/>
                <a:cs typeface="Arial" pitchFamily="34" charset="0"/>
              </a:defRPr>
            </a:lvl5pPr>
            <a:lvl6pPr marL="2172386" algn="l" defTabSz="868954" rtl="0" eaLnBrk="1" latinLnBrk="0" hangingPunct="1">
              <a:defRPr kern="1200">
                <a:solidFill>
                  <a:schemeClr val="tx1"/>
                </a:solidFill>
                <a:latin typeface="Arial" pitchFamily="34" charset="0"/>
                <a:ea typeface="+mn-ea"/>
                <a:cs typeface="Arial" pitchFamily="34" charset="0"/>
              </a:defRPr>
            </a:lvl6pPr>
            <a:lvl7pPr marL="2606863" algn="l" defTabSz="868954" rtl="0" eaLnBrk="1" latinLnBrk="0" hangingPunct="1">
              <a:defRPr kern="1200">
                <a:solidFill>
                  <a:schemeClr val="tx1"/>
                </a:solidFill>
                <a:latin typeface="Arial" pitchFamily="34" charset="0"/>
                <a:ea typeface="+mn-ea"/>
                <a:cs typeface="Arial" pitchFamily="34" charset="0"/>
              </a:defRPr>
            </a:lvl7pPr>
            <a:lvl8pPr marL="3041340" algn="l" defTabSz="868954" rtl="0" eaLnBrk="1" latinLnBrk="0" hangingPunct="1">
              <a:defRPr kern="1200">
                <a:solidFill>
                  <a:schemeClr val="tx1"/>
                </a:solidFill>
                <a:latin typeface="Arial" pitchFamily="34" charset="0"/>
                <a:ea typeface="+mn-ea"/>
                <a:cs typeface="Arial" pitchFamily="34" charset="0"/>
              </a:defRPr>
            </a:lvl8pPr>
            <a:lvl9pPr marL="3475817" algn="l" defTabSz="868954" rtl="0" eaLnBrk="1" latinLnBrk="0" hangingPunct="1">
              <a:defRPr kern="1200">
                <a:solidFill>
                  <a:schemeClr val="tx1"/>
                </a:solidFill>
                <a:latin typeface="Arial" pitchFamily="34" charset="0"/>
                <a:ea typeface="+mn-ea"/>
                <a:cs typeface="Arial" pitchFamily="34" charset="0"/>
              </a:defRPr>
            </a:lvl9pPr>
          </a:lstStyle>
          <a:p>
            <a:pPr lvl="0" algn="r"/>
            <a:r>
              <a:rPr lang="fr-FR" sz="2400" b="1" dirty="0">
                <a:solidFill>
                  <a:srgbClr val="456F27"/>
                </a:solidFill>
              </a:rPr>
              <a:t>DIAGNOSTIC : synthèse et enjeux</a:t>
            </a:r>
          </a:p>
        </p:txBody>
      </p:sp>
      <p:sp>
        <p:nvSpPr>
          <p:cNvPr id="3" name="Espace réservé du numéro de diapositive 2">
            <a:extLst>
              <a:ext uri="{FF2B5EF4-FFF2-40B4-BE49-F238E27FC236}">
                <a16:creationId xmlns:a16="http://schemas.microsoft.com/office/drawing/2014/main" id="{4E38C6E1-09AA-EDB0-CB43-6ABC0ECEFE60}"/>
              </a:ext>
            </a:extLst>
          </p:cNvPr>
          <p:cNvSpPr>
            <a:spLocks noGrp="1"/>
          </p:cNvSpPr>
          <p:nvPr>
            <p:ph type="sldNum" sz="quarter" idx="12"/>
          </p:nvPr>
        </p:nvSpPr>
        <p:spPr/>
        <p:txBody>
          <a:bodyPr/>
          <a:lstStyle/>
          <a:p>
            <a:fld id="{1389BE60-C745-43A2-AEC8-A9214C213C5E}" type="slidenum">
              <a:rPr lang="fr-FR" smtClean="0"/>
              <a:t>9</a:t>
            </a:fld>
            <a:endParaRPr lang="fr-FR"/>
          </a:p>
        </p:txBody>
      </p:sp>
      <p:sp>
        <p:nvSpPr>
          <p:cNvPr id="6" name="ZoneTexte 5">
            <a:extLst>
              <a:ext uri="{FF2B5EF4-FFF2-40B4-BE49-F238E27FC236}">
                <a16:creationId xmlns:a16="http://schemas.microsoft.com/office/drawing/2014/main" id="{FFFEE613-0A6B-C066-CF3F-1EEEEDA916FA}"/>
              </a:ext>
            </a:extLst>
          </p:cNvPr>
          <p:cNvSpPr txBox="1"/>
          <p:nvPr/>
        </p:nvSpPr>
        <p:spPr>
          <a:xfrm>
            <a:off x="107504" y="1210793"/>
            <a:ext cx="8856984" cy="5075941"/>
          </a:xfrm>
          <a:prstGeom prst="rect">
            <a:avLst/>
          </a:prstGeom>
          <a:noFill/>
        </p:spPr>
        <p:txBody>
          <a:bodyPr wrap="square">
            <a:spAutoFit/>
          </a:bodyPr>
          <a:lstStyle/>
          <a:p>
            <a:pPr lvl="0" algn="just" fontAlgn="base">
              <a:lnSpc>
                <a:spcPct val="102000"/>
              </a:lnSpc>
              <a:spcBef>
                <a:spcPts val="600"/>
              </a:spcBef>
              <a:spcAft>
                <a:spcPts val="360"/>
              </a:spcAft>
              <a:buClr>
                <a:srgbClr val="000000"/>
              </a:buClr>
              <a:buSzPts val="1100"/>
            </a:pPr>
            <a:r>
              <a:rPr lang="fr-FR" b="1" i="1" dirty="0">
                <a:solidFill>
                  <a:srgbClr val="456F27"/>
                </a:solidFill>
              </a:rPr>
              <a:t>Une offre de logements permanents ne permettant pas de répondre aux besoins </a:t>
            </a:r>
            <a:r>
              <a:rPr lang="fr-FR" sz="1600" dirty="0"/>
              <a:t>d’installation de ménages actifs (y compris les saisonniers et jeunes travailleurs), des séniors et populations fragiles :</a:t>
            </a:r>
          </a:p>
          <a:p>
            <a:pPr marL="285750" indent="-285750" algn="just">
              <a:spcAft>
                <a:spcPts val="600"/>
              </a:spcAft>
              <a:buFontTx/>
              <a:buChar char="-"/>
            </a:pPr>
            <a:r>
              <a:rPr lang="fr-FR" sz="1600" b="0" i="0" u="none" strike="noStrike" baseline="0" dirty="0"/>
              <a:t>Parc de logements capté par la résidence secondaire et les meublés touristiques </a:t>
            </a:r>
            <a:endParaRPr lang="fr-FR" sz="1600" dirty="0"/>
          </a:p>
          <a:p>
            <a:pPr marL="285750" indent="-285750" algn="just">
              <a:spcAft>
                <a:spcPts val="600"/>
              </a:spcAft>
              <a:buFontTx/>
              <a:buChar char="-"/>
            </a:pPr>
            <a:r>
              <a:rPr lang="fr-FR" sz="1600" b="0" i="0" u="none" strike="noStrike" baseline="0" dirty="0"/>
              <a:t>Taux de vacance très faible, qui limite la fluidité des parcours résidentiels</a:t>
            </a:r>
          </a:p>
          <a:p>
            <a:pPr marL="285750" indent="-285750" algn="just">
              <a:spcAft>
                <a:spcPts val="600"/>
              </a:spcAft>
              <a:buFontTx/>
              <a:buChar char="-"/>
            </a:pPr>
            <a:r>
              <a:rPr lang="fr-FR" sz="1600" dirty="0"/>
              <a:t>Une offre locative présente sur l’ensemble du territoire mais une offre limitée en nombre (privé et HLM) et un manque de locatifs abordables notamment sur Ax-Les-Thermes</a:t>
            </a:r>
          </a:p>
          <a:p>
            <a:pPr marL="285750" indent="-285750" algn="just">
              <a:spcAft>
                <a:spcPts val="600"/>
              </a:spcAft>
              <a:buFontTx/>
              <a:buChar char="-"/>
            </a:pPr>
            <a:r>
              <a:rPr lang="fr-FR" sz="1600" dirty="0">
                <a:solidFill>
                  <a:srgbClr val="000000"/>
                </a:solidFill>
                <a:uFill>
                  <a:solidFill>
                    <a:srgbClr val="000000"/>
                  </a:solidFill>
                </a:uFill>
                <a:ea typeface="Arial" panose="020B0604020202020204" pitchFamily="34" charset="0"/>
                <a:cs typeface="Arial" panose="020B0604020202020204" pitchFamily="34" charset="0"/>
              </a:rPr>
              <a:t>Un ralentissement de production neuve </a:t>
            </a:r>
            <a:r>
              <a:rPr lang="fr-FR" sz="1400" dirty="0">
                <a:solidFill>
                  <a:srgbClr val="000000"/>
                </a:solidFill>
                <a:uFill>
                  <a:solidFill>
                    <a:srgbClr val="000000"/>
                  </a:solidFill>
                </a:uFill>
                <a:ea typeface="Arial" panose="020B0604020202020204" pitchFamily="34" charset="0"/>
                <a:cs typeface="Arial" panose="020B0604020202020204" pitchFamily="34" charset="0"/>
              </a:rPr>
              <a:t>(tarissement de la filière du lotissement =&gt; difficulté de maintenir un modèle économique viable en raison des capacités des acquéreurs et de la hausse des coûts de viabilisation)</a:t>
            </a:r>
            <a:endParaRPr lang="fr-FR" sz="1400" dirty="0">
              <a:solidFill>
                <a:srgbClr val="000000"/>
              </a:solidFill>
              <a:highlight>
                <a:srgbClr val="FFFF00"/>
              </a:highlight>
              <a:uFill>
                <a:solidFill>
                  <a:srgbClr val="000000"/>
                </a:solidFill>
              </a:uFill>
              <a:ea typeface="Arial" panose="020B0604020202020204" pitchFamily="34" charset="0"/>
              <a:cs typeface="Arial" panose="020B0604020202020204" pitchFamily="34" charset="0"/>
            </a:endParaRPr>
          </a:p>
          <a:p>
            <a:pPr algn="just" fontAlgn="base">
              <a:lnSpc>
                <a:spcPct val="102000"/>
              </a:lnSpc>
              <a:spcBef>
                <a:spcPts val="1200"/>
              </a:spcBef>
              <a:spcAft>
                <a:spcPts val="1200"/>
              </a:spcAft>
              <a:buClr>
                <a:srgbClr val="000000"/>
              </a:buClr>
              <a:buSzPts val="1100"/>
            </a:pPr>
            <a:r>
              <a:rPr lang="fr-FR" b="1" i="1" dirty="0">
                <a:solidFill>
                  <a:srgbClr val="456F27"/>
                </a:solidFill>
              </a:rPr>
              <a:t>Une évolution de l’offre de logement qui concerne tous les segments du parc de logement </a:t>
            </a:r>
            <a:r>
              <a:rPr lang="fr-FR" sz="1600" dirty="0"/>
              <a:t>(locatif social ou privé, accession à la propriété, etc.), </a:t>
            </a:r>
          </a:p>
          <a:p>
            <a:pPr algn="just" fontAlgn="base">
              <a:lnSpc>
                <a:spcPct val="102000"/>
              </a:lnSpc>
              <a:spcBef>
                <a:spcPts val="1200"/>
              </a:spcBef>
              <a:spcAft>
                <a:spcPts val="1200"/>
              </a:spcAft>
              <a:buClr>
                <a:srgbClr val="000000"/>
              </a:buClr>
              <a:buSzPts val="1100"/>
            </a:pPr>
            <a:r>
              <a:rPr lang="fr-FR" b="1" i="1" dirty="0">
                <a:solidFill>
                  <a:srgbClr val="456F27"/>
                </a:solidFill>
              </a:rPr>
              <a:t>Un parc ancien potentiellement énergivore et non adapté au vieillissement de la population</a:t>
            </a:r>
          </a:p>
          <a:p>
            <a:pPr algn="just" fontAlgn="base">
              <a:lnSpc>
                <a:spcPct val="102000"/>
              </a:lnSpc>
              <a:spcBef>
                <a:spcPts val="1200"/>
              </a:spcBef>
              <a:spcAft>
                <a:spcPts val="1200"/>
              </a:spcAft>
              <a:buClr>
                <a:srgbClr val="000000"/>
              </a:buClr>
              <a:buSzPts val="1100"/>
            </a:pPr>
            <a:r>
              <a:rPr lang="fr-FR" b="1" i="1" dirty="0">
                <a:solidFill>
                  <a:srgbClr val="456F27"/>
                </a:solidFill>
              </a:rPr>
              <a:t>Une offre de logements pour les jeunes travailleurs et saisonniers </a:t>
            </a:r>
            <a:r>
              <a:rPr lang="fr-FR" sz="1600" dirty="0"/>
              <a:t>ne répondant actuellement que partiellement aux attentes de ces publics (prix, typologie de logements, …)</a:t>
            </a:r>
          </a:p>
        </p:txBody>
      </p:sp>
    </p:spTree>
    <p:extLst>
      <p:ext uri="{BB962C8B-B14F-4D97-AF65-F5344CB8AC3E}">
        <p14:creationId xmlns:p14="http://schemas.microsoft.com/office/powerpoint/2010/main" val="946698411"/>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13814</TotalTime>
  <Words>2423</Words>
  <Application>Microsoft Office PowerPoint</Application>
  <PresentationFormat>Affichage à l'écran (4:3)</PresentationFormat>
  <Paragraphs>356</Paragraphs>
  <Slides>16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Arial Black</vt:lpstr>
      <vt:lpstr>ArialMT</vt:lpstr>
      <vt:lpstr>Calibri</vt:lpstr>
      <vt:lpstr>Calibri Light</vt:lpstr>
      <vt:lpstr>Marianne</vt:lpstr>
      <vt:lpstr>Symbol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BAILLACHE;Céline MARIANI</dc:creator>
  <cp:lastModifiedBy>BAILLACHE Aude</cp:lastModifiedBy>
  <cp:revision>1737</cp:revision>
  <cp:lastPrinted>2025-04-24T10:54:59Z</cp:lastPrinted>
  <dcterms:created xsi:type="dcterms:W3CDTF">2017-01-06T09:58:11Z</dcterms:created>
  <dcterms:modified xsi:type="dcterms:W3CDTF">2025-04-24T17:29:15Z</dcterms:modified>
</cp:coreProperties>
</file>